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notesSlides/notesSlide20.xml" ContentType="application/vnd.openxmlformats-officedocument.presentationml.notesSlide+xml"/>
  <Override PartName="/ppt/tags/tag29.xml" ContentType="application/vnd.openxmlformats-officedocument.presentationml.tags+xml"/>
  <Override PartName="/ppt/notesSlides/notesSlide21.xml" ContentType="application/vnd.openxmlformats-officedocument.presentationml.notesSlide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86" r:id="rId5"/>
    <p:sldId id="287" r:id="rId6"/>
    <p:sldId id="330" r:id="rId7"/>
    <p:sldId id="259" r:id="rId8"/>
    <p:sldId id="260" r:id="rId9"/>
    <p:sldId id="308" r:id="rId10"/>
    <p:sldId id="583" r:id="rId11"/>
    <p:sldId id="263" r:id="rId12"/>
    <p:sldId id="289" r:id="rId13"/>
    <p:sldId id="290" r:id="rId14"/>
    <p:sldId id="291" r:id="rId15"/>
    <p:sldId id="269" r:id="rId16"/>
    <p:sldId id="262" r:id="rId17"/>
    <p:sldId id="288" r:id="rId18"/>
    <p:sldId id="292" r:id="rId19"/>
    <p:sldId id="293" r:id="rId20"/>
    <p:sldId id="295" r:id="rId21"/>
    <p:sldId id="630" r:id="rId22"/>
    <p:sldId id="298" r:id="rId23"/>
    <p:sldId id="311" r:id="rId24"/>
    <p:sldId id="299" r:id="rId25"/>
    <p:sldId id="300" r:id="rId26"/>
    <p:sldId id="301" r:id="rId27"/>
    <p:sldId id="468" r:id="rId28"/>
    <p:sldId id="303" r:id="rId29"/>
    <p:sldId id="305" r:id="rId30"/>
    <p:sldId id="307" r:id="rId31"/>
  </p:sldIdLst>
  <p:sldSz cx="9144000" cy="6858000" type="screen4x3"/>
  <p:notesSz cx="7315200" cy="96012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4D88E5"/>
    <a:srgbClr val="0056AC"/>
    <a:srgbClr val="385262"/>
    <a:srgbClr val="496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8C9FB-6C03-1358-A036-0B04BDCF28DA}" v="70" dt="2025-01-02T19:05:47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5510" autoAdjust="0"/>
  </p:normalViewPr>
  <p:slideViewPr>
    <p:cSldViewPr>
      <p:cViewPr varScale="1">
        <p:scale>
          <a:sx n="59" d="100"/>
          <a:sy n="59" d="100"/>
        </p:scale>
        <p:origin x="154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 varScale="1">
        <p:scale>
          <a:sx n="90" d="100"/>
          <a:sy n="90" d="100"/>
        </p:scale>
        <p:origin x="6134" y="5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0" tIns="48315" rIns="96630" bIns="4831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0" tIns="48315" rIns="96630" bIns="48315" rtlCol="0"/>
          <a:lstStyle>
            <a:lvl1pPr algn="r">
              <a:defRPr sz="1300"/>
            </a:lvl1pPr>
          </a:lstStyle>
          <a:p>
            <a:fld id="{3D37F953-1D07-4E95-A7EE-D1A08A3E930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0" tIns="48315" rIns="96630" bIns="4831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0" tIns="48315" rIns="96630" bIns="48315" rtlCol="0" anchor="b"/>
          <a:lstStyle>
            <a:lvl1pPr algn="r">
              <a:defRPr sz="1300"/>
            </a:lvl1pPr>
          </a:lstStyle>
          <a:p>
            <a:fld id="{6CE97719-19D2-4809-990E-DC252089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335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471488"/>
            <a:ext cx="3308350" cy="248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0" tIns="48315" rIns="96630" bIns="483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0145" y="3116455"/>
            <a:ext cx="6534912" cy="6044034"/>
          </a:xfrm>
          <a:prstGeom prst="rect">
            <a:avLst/>
          </a:prstGeom>
        </p:spPr>
        <p:txBody>
          <a:bodyPr vert="horz" lIns="96630" tIns="48315" rIns="96630" bIns="4831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1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755648" y="9169146"/>
            <a:ext cx="3803904" cy="377752"/>
          </a:xfrm>
          <a:prstGeom prst="rect">
            <a:avLst/>
          </a:prstGeom>
        </p:spPr>
        <p:txBody>
          <a:bodyPr lIns="95660" tIns="47830" rIns="95660" bIns="47830"/>
          <a:lstStyle>
            <a:lvl1pPr algn="ctr">
              <a:defRPr sz="1200"/>
            </a:lvl1pPr>
          </a:lstStyle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10" name="Date Placeholder 6"/>
          <p:cNvSpPr>
            <a:spLocks noGrp="1"/>
          </p:cNvSpPr>
          <p:nvPr>
            <p:ph type="dt" idx="1"/>
          </p:nvPr>
        </p:nvSpPr>
        <p:spPr>
          <a:xfrm>
            <a:off x="0" y="9160489"/>
            <a:ext cx="1755648" cy="377752"/>
          </a:xfrm>
          <a:prstGeom prst="rect">
            <a:avLst/>
          </a:prstGeom>
        </p:spPr>
        <p:txBody>
          <a:bodyPr lIns="95660" tIns="47830" rIns="95660" bIns="47830"/>
          <a:lstStyle>
            <a:lvl1pPr>
              <a:defRPr sz="1200"/>
            </a:lvl1pPr>
          </a:lstStyle>
          <a:p>
            <a:r>
              <a:rPr lang="en-US" dirty="0"/>
              <a:t>Revised:</a:t>
            </a:r>
          </a:p>
          <a:p>
            <a:r>
              <a:rPr lang="en-US" dirty="0"/>
              <a:t>02/2018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5342639" y="9155269"/>
            <a:ext cx="1929106" cy="406258"/>
          </a:xfrm>
          <a:prstGeom prst="rect">
            <a:avLst/>
          </a:prstGeom>
        </p:spPr>
        <p:txBody>
          <a:bodyPr lIns="95660" tIns="47830" rIns="95660" bIns="47830"/>
          <a:lstStyle>
            <a:lvl1pPr algn="r">
              <a:defRPr sz="1200"/>
            </a:lvl1pPr>
          </a:lstStyle>
          <a:p>
            <a:r>
              <a:rPr lang="en-US" dirty="0"/>
              <a:t>Session 1</a:t>
            </a:r>
          </a:p>
          <a:p>
            <a:r>
              <a:rPr lang="en-US" dirty="0" err="1"/>
              <a:t>Paage</a:t>
            </a:r>
            <a:r>
              <a:rPr lang="en-US" dirty="0"/>
              <a:t> </a:t>
            </a:r>
            <a:fld id="{BD6F2C32-D3FA-41B1-ACC5-42BC30F7278A}" type="slidenum">
              <a:rPr lang="en-US" smtClean="0"/>
              <a:pPr/>
              <a:t>‹#›</a:t>
            </a:fld>
            <a:r>
              <a:rPr lang="en-US" dirty="0"/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135356814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527" y="3116455"/>
            <a:ext cx="6740149" cy="6044034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1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146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1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10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42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11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1350" y="198438"/>
            <a:ext cx="3427413" cy="25701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12</a:t>
            </a:fld>
            <a:r>
              <a:rPr lang="en-US"/>
              <a:t> of 39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1350" y="198438"/>
            <a:ext cx="3427413" cy="2570162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13</a:t>
            </a:fld>
            <a:r>
              <a:rPr lang="en-US"/>
              <a:t> of 39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1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14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68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199" y="3116455"/>
            <a:ext cx="6477001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15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46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1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16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22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1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17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18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0400" y="214313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38892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baseline="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to Drugged Driving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3BCEAB83-63C2-44E6-ABD7-0F0BC32CB665}" type="slidenum">
              <a:rPr lang="en-US" smtClean="0"/>
              <a:pPr>
                <a:defRPr/>
              </a:pPr>
              <a:t>18</a:t>
            </a:fld>
            <a:r>
              <a:rPr lang="en-US"/>
              <a:t> of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7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19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8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399" y="3116455"/>
            <a:ext cx="6324601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2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42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92313" y="198438"/>
            <a:ext cx="3427412" cy="2570162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20</a:t>
            </a:fld>
            <a:r>
              <a:rPr lang="en-US"/>
              <a:t> of 39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1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21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63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22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46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1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23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86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three main educational and training programs directed towards efforts related to impaired driving include SFST, or the entry-level step, ARIDE or the mid-range step; and DRE, or the top tier level in impaired driver training.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CC19D-A97E-44AA-ACB2-D5EA7C7CA5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5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3995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25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23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26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23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27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3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69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1350" y="198438"/>
            <a:ext cx="3427413" cy="25701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199" y="3116455"/>
            <a:ext cx="6539949" cy="60440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4</a:t>
            </a:fld>
            <a:r>
              <a:rPr lang="en-US"/>
              <a:t> of 39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1350" y="277813"/>
            <a:ext cx="3427413" cy="2570162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457199" y="3116455"/>
            <a:ext cx="653994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5</a:t>
            </a:fld>
            <a:r>
              <a:rPr lang="en-US"/>
              <a:t> of 39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199" y="3116455"/>
            <a:ext cx="6539949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6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19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292475" cy="2468562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Session 1</a:t>
            </a:r>
          </a:p>
          <a:p>
            <a:pPr>
              <a:defRPr/>
            </a:pPr>
            <a:r>
              <a:rPr lang="en-US"/>
              <a:t>Page </a:t>
            </a:r>
            <a:fld id="{3D1E5C97-E6DE-4B8E-A23E-17087D8412E3}" type="slidenum">
              <a:rPr lang="en-US" smtClean="0"/>
              <a:pPr>
                <a:defRPr/>
              </a:pPr>
              <a:t>7</a:t>
            </a:fld>
            <a:r>
              <a:rPr lang="en-US"/>
              <a:t> of 21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11350" y="198438"/>
            <a:ext cx="3427413" cy="2570162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457199" y="3116455"/>
            <a:ext cx="6400801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8</a:t>
            </a:fld>
            <a:r>
              <a:rPr lang="en-US"/>
              <a:t> of 39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11350" y="198438"/>
            <a:ext cx="3427413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1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Introduction and Overview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1</a:t>
            </a:r>
          </a:p>
          <a:p>
            <a:r>
              <a:rPr lang="en-US"/>
              <a:t>Paage </a:t>
            </a:r>
            <a:fld id="{BD6F2C32-D3FA-41B1-ACC5-42BC30F7278A}" type="slidenum">
              <a:rPr lang="en-US" smtClean="0"/>
              <a:pPr/>
              <a:t>9</a:t>
            </a:fld>
            <a:r>
              <a:rPr lang="en-US"/>
              <a:t> of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5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535" y="1295400"/>
            <a:ext cx="41148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535" y="3048000"/>
            <a:ext cx="3886200" cy="11430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1-</a:t>
            </a:r>
            <a:fld id="{F9FD7121-6344-493B-BB7B-CFD9AD1ECE1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00600" y="1295400"/>
            <a:ext cx="3886200" cy="4343400"/>
          </a:xfrm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722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2976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1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1-</a:t>
            </a:r>
            <a:fld id="{CD278D98-41F7-4C0D-8213-C3B403C9C9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20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457200" indent="-3429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 marL="1089025" indent="-285750">
              <a:buFont typeface="Arial" pitchFamily="34" charset="0"/>
              <a:buChar char="•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457200" indent="-342900">
              <a:buFont typeface="Arial" pitchFamily="34" charset="0"/>
              <a:buChar char="•"/>
              <a:defRPr sz="2000"/>
            </a:lvl2pPr>
            <a:lvl3pPr>
              <a:defRPr sz="1800"/>
            </a:lvl3pPr>
            <a:lvl4pPr marL="1089025" indent="-285750">
              <a:buFont typeface="Arial" pitchFamily="34" charset="0"/>
              <a:buChar char="•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6835775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1-</a:t>
            </a:r>
            <a:fld id="{F9FD7121-6344-493B-BB7B-CFD9AD1ECE1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0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894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3810000" cy="266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3810000" cy="266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1-</a:t>
            </a:r>
            <a:fld id="{F9FD7121-6344-493B-BB7B-CFD9AD1ECE1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1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1-</a:t>
            </a:r>
            <a:fld id="{F9FD7121-6344-493B-BB7B-CFD9AD1ECE1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72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48FAFE-BBE4-4ECF-859E-4A8E45C38B1A}"/>
              </a:ext>
            </a:extLst>
          </p:cNvPr>
          <p:cNvSpPr/>
          <p:nvPr userDrawn="1"/>
        </p:nvSpPr>
        <p:spPr>
          <a:xfrm>
            <a:off x="0" y="6492875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B2B3E5-214A-42BE-BE91-B05C9E8D683F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57199" y="64008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0" name="Text Box 4"/>
          <p:cNvSpPr txBox="1">
            <a:spLocks noChangeArrowheads="1"/>
          </p:cNvSpPr>
          <p:nvPr userDrawn="1"/>
        </p:nvSpPr>
        <p:spPr bwMode="auto">
          <a:xfrm>
            <a:off x="63500" y="6508750"/>
            <a:ext cx="523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 Black" panose="020B0A04020102020204" pitchFamily="34" charset="0"/>
              </a:rPr>
              <a:t>ARIDE</a:t>
            </a:r>
            <a:endParaRPr lang="en-US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31" name="Rectangle 6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457200" y="1645920"/>
            <a:ext cx="8229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2" name="Rectangle 7"/>
          <p:cNvSpPr>
            <a:spLocks noChangeArrowheads="1"/>
          </p:cNvSpPr>
          <p:nvPr userDrawn="1"/>
        </p:nvSpPr>
        <p:spPr bwMode="auto">
          <a:xfrm>
            <a:off x="1524000" y="1066800"/>
            <a:ext cx="7162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3D7D"/>
              </a:solidFill>
              <a:latin typeface="Arial" charset="0"/>
            </a:endParaRPr>
          </a:p>
        </p:txBody>
      </p:sp>
      <p:sp>
        <p:nvSpPr>
          <p:cNvPr id="1033" name="Text Box 37"/>
          <p:cNvSpPr txBox="1">
            <a:spLocks noChangeArrowheads="1"/>
          </p:cNvSpPr>
          <p:nvPr userDrawn="1"/>
        </p:nvSpPr>
        <p:spPr bwMode="auto">
          <a:xfrm>
            <a:off x="90932" y="17561"/>
            <a:ext cx="787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spc="300" dirty="0">
                <a:solidFill>
                  <a:srgbClr val="FFFFFF"/>
                </a:solidFill>
                <a:latin typeface="Arial Narrow" panose="020B0606020202030204" pitchFamily="34" charset="0"/>
              </a:rPr>
              <a:t>Session 1 – Introduction and Overview  “Drugs and Highway Safety”</a:t>
            </a:r>
          </a:p>
        </p:txBody>
      </p:sp>
      <p:sp>
        <p:nvSpPr>
          <p:cNvPr id="22" name="Slide Number Placeholder 21"/>
          <p:cNvSpPr>
            <a:spLocks noGrp="1"/>
          </p:cNvSpPr>
          <p:nvPr userDrawn="1">
            <p:ph type="sldNum" sz="quarter" idx="4"/>
          </p:nvPr>
        </p:nvSpPr>
        <p:spPr>
          <a:xfrm>
            <a:off x="6835775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pc="300">
                <a:solidFill>
                  <a:srgbClr val="FFFFFF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1-</a:t>
            </a:r>
            <a:fld id="{F9FD7121-6344-493B-BB7B-CFD9AD1ECE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C43CC-3B29-45E8-9822-16863FCD22D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8672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74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225425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</a:defRPr>
      </a:lvl2pPr>
      <a:lvl3pPr marL="688975" indent="-231775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3pPr>
      <a:lvl4pPr marL="1031875" indent="-3429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2.xml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4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2" y="1831215"/>
            <a:ext cx="2658055" cy="3604719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2962857" y="2371449"/>
            <a:ext cx="6181145" cy="762000"/>
          </a:xfrm>
        </p:spPr>
        <p:txBody>
          <a:bodyPr/>
          <a:lstStyle/>
          <a:p>
            <a:pPr algn="ctr"/>
            <a:r>
              <a:rPr lang="en-US" altLang="en-US" dirty="0"/>
              <a:t>Session 1</a:t>
            </a:r>
            <a:endParaRPr lang="en-US" dirty="0"/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2962857" y="3200400"/>
            <a:ext cx="6181143" cy="1533250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Clr>
                <a:srgbClr val="002060"/>
              </a:buClr>
              <a:buSzPct val="100000"/>
            </a:pPr>
            <a:r>
              <a:rPr lang="en-US" altLang="en-US" sz="3200" b="1" dirty="0">
                <a:latin typeface="Arial" charset="0"/>
              </a:rPr>
              <a:t>Introduction and Overview 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ct val="100000"/>
            </a:pPr>
            <a:r>
              <a:rPr lang="en-US" altLang="en-US" sz="3200" b="1" dirty="0">
                <a:latin typeface="Arial" charset="0"/>
              </a:rPr>
              <a:t>“Drugs and Highway Safety”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170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74" y="5660044"/>
            <a:ext cx="1136643" cy="759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97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r>
              <a:rPr lang="en-US" altLang="en-US" dirty="0"/>
              <a:t>Training Objectives  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447800"/>
            <a:ext cx="8229600" cy="41894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kern="0" dirty="0">
                <a:solidFill>
                  <a:srgbClr val="000000"/>
                </a:solidFill>
              </a:rPr>
              <a:t>Identify, document, and describe indicators observed and information obtained related to impairment which leads to arrest/release decision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kern="0" dirty="0">
                <a:solidFill>
                  <a:srgbClr val="000000"/>
                </a:solidFill>
              </a:rPr>
              <a:t>Articulate, through testimony, impairment related to alcohol, drugs, or a combination of both based on a complete investigation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z="1400" b="0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sz="1400" b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Training Sessions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A0DC-76AC-41C8-A5D6-9B2837CD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02" y="1371600"/>
            <a:ext cx="7707003" cy="4386726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0" dirty="0"/>
              <a:t>Introduction and Overview “Drugs and Highway Safety”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0" dirty="0"/>
              <a:t>Standardized Field Sobriety Testing Review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0" dirty="0"/>
              <a:t>Standardized Field Sobriety Testing Proficiency Examination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0" dirty="0"/>
              <a:t>Drugs in the Human Body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0" dirty="0"/>
              <a:t>Observation of the Eyes and Additional Tests for Drug Impairment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0" dirty="0"/>
              <a:t>Seven Drug Categories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0" dirty="0"/>
              <a:t>The Effects of Drug Combinations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0" dirty="0"/>
              <a:t>Pre and Post Arrest Procedures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0" dirty="0"/>
              <a:t>Written Examination and Program Conclusion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9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r>
              <a:rPr lang="en-US" altLang="en-US" dirty="0"/>
              <a:t>ARIDE Prerequisites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58800" y="1752600"/>
            <a:ext cx="8026400" cy="2487613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SFSTs review and update 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Pass SFST proficiency evaluation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8900" y="2996406"/>
            <a:ext cx="3886200" cy="31228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1-</a:t>
            </a:r>
            <a:fld id="{CD278D98-41F7-4C0D-8213-C3B403C9C9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sz="1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42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Important Note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58800" y="2209800"/>
            <a:ext cx="8026400" cy="2590800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This training is not intended to be a substitute for the DEC Program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This training will </a:t>
            </a:r>
            <a:r>
              <a:rPr lang="en-US" altLang="en-US" sz="2600" u="sng" dirty="0">
                <a:solidFill>
                  <a:srgbClr val="C00000"/>
                </a:solidFill>
              </a:rPr>
              <a:t>NOT qualify or certify</a:t>
            </a:r>
            <a:r>
              <a:rPr lang="en-US" altLang="en-US" sz="2600" dirty="0">
                <a:solidFill>
                  <a:srgbClr val="C00000"/>
                </a:solidFill>
              </a:rPr>
              <a:t> </a:t>
            </a:r>
            <a:r>
              <a:rPr lang="en-US" altLang="en-US" sz="2600" b="0" dirty="0"/>
              <a:t>the participant as a DRE</a:t>
            </a:r>
          </a:p>
          <a:p>
            <a:pPr marL="285750" indent="-285750">
              <a:spcBef>
                <a:spcPts val="1200"/>
              </a:spcBef>
              <a:buFontTx/>
              <a:buChar char="•"/>
            </a:pPr>
            <a:r>
              <a:rPr lang="en-US" altLang="en-US" dirty="0"/>
              <a:t>ARIDE is a training and NOT a certification</a:t>
            </a:r>
            <a:endParaRPr lang="en-US" altLang="en-US" sz="2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1-</a:t>
            </a:r>
            <a:fld id="{CD278D98-41F7-4C0D-8213-C3B403C9C9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B8B361-69DD-4777-9B8D-02FAA26C9E7B}"/>
              </a:ext>
            </a:extLst>
          </p:cNvPr>
          <p:cNvSpPr/>
          <p:nvPr/>
        </p:nvSpPr>
        <p:spPr>
          <a:xfrm>
            <a:off x="457200" y="1653727"/>
            <a:ext cx="8229600" cy="37564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2E672D-2F61-476B-9AB8-3C7D214A1355}"/>
              </a:ext>
            </a:extLst>
          </p:cNvPr>
          <p:cNvSpPr/>
          <p:nvPr/>
        </p:nvSpPr>
        <p:spPr>
          <a:xfrm>
            <a:off x="7871451" y="3781023"/>
            <a:ext cx="1066800" cy="1066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Exclamation mark">
            <a:extLst>
              <a:ext uri="{FF2B5EF4-FFF2-40B4-BE49-F238E27FC236}">
                <a16:creationId xmlns:a16="http://schemas.microsoft.com/office/drawing/2014/main" id="{59BC1D53-5E9C-4339-BFDA-0FD9BDD16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7651" y="3830870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92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63550"/>
            <a:ext cx="9144000" cy="121285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altLang="en-US" dirty="0"/>
              <a:t>Background: High Visibility Enforcement Efforts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z="1400" b="0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sz="1400" b="0" dirty="0">
              <a:solidFill>
                <a:srgbClr val="FFFFFF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95DADC-982B-476F-8429-DD6739E6E8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" b="10631"/>
          <a:stretch/>
        </p:blipFill>
        <p:spPr>
          <a:xfrm>
            <a:off x="0" y="1752600"/>
            <a:ext cx="9144000" cy="4648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956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2191407"/>
          </a:xfrm>
        </p:spPr>
        <p:txBody>
          <a:bodyPr/>
          <a:lstStyle/>
          <a:p>
            <a:r>
              <a:rPr lang="en-US" altLang="en-US" dirty="0"/>
              <a:t>What happens </a:t>
            </a:r>
            <a:br>
              <a:rPr lang="en-US" altLang="en-US" dirty="0"/>
            </a:br>
            <a:r>
              <a:rPr lang="en-US" altLang="en-US" dirty="0"/>
              <a:t>when an officer comes in contact </a:t>
            </a:r>
            <a:br>
              <a:rPr lang="en-US" altLang="en-US" dirty="0"/>
            </a:br>
            <a:r>
              <a:rPr lang="en-US" altLang="en-US" dirty="0"/>
              <a:t>with a drug-impaired driver?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z="1400" b="0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09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r>
              <a:rPr lang="en-US" altLang="en-US" dirty="0"/>
              <a:t>What is a “Drug”?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" y="2438400"/>
            <a:ext cx="8026400" cy="3189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lnSpc>
                <a:spcPts val="3600"/>
              </a:lnSpc>
              <a:spcBef>
                <a:spcPts val="1200"/>
              </a:spcBef>
              <a:defRPr/>
            </a:pPr>
            <a:r>
              <a:rPr lang="en-US" sz="2600" kern="0" dirty="0">
                <a:solidFill>
                  <a:srgbClr val="000000"/>
                </a:solidFill>
              </a:rPr>
              <a:t>“Any substance that, when taken into the human body, can impair the ability of the person to operate a vehicle safely.”</a:t>
            </a:r>
          </a:p>
          <a:p>
            <a:pPr algn="ctr">
              <a:spcBef>
                <a:spcPts val="1200"/>
              </a:spcBef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z="1400" b="0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sz="1400" b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683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1403131"/>
          </a:xfrm>
        </p:spPr>
        <p:txBody>
          <a:bodyPr/>
          <a:lstStyle/>
          <a:p>
            <a:r>
              <a:rPr lang="en-US" altLang="en-US" dirty="0"/>
              <a:t>2020 National Survey </a:t>
            </a:r>
            <a:br>
              <a:rPr lang="en-US" altLang="en-US" dirty="0"/>
            </a:br>
            <a:r>
              <a:rPr lang="en-US" altLang="en-US" dirty="0"/>
              <a:t>Drug Use and Health (NSDUH)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94160"/>
            <a:ext cx="8229600" cy="39163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Slightly less than half of Americans  consider themselves drinkers 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6.4% describe themselves as heavy drinkers 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37.3 million people used illicit drugs in the past month </a:t>
            </a:r>
          </a:p>
          <a:p>
            <a:pPr>
              <a:spcBef>
                <a:spcPts val="1200"/>
              </a:spcBef>
              <a:defRPr/>
            </a:pPr>
            <a:endParaRPr lang="en-US" sz="2600" b="0" kern="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z="1400" b="0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sz="1400" b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8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528BA2B-F4C4-42E1-8E81-C48A1B28A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03056">
            <a:off x="-571349" y="2493007"/>
            <a:ext cx="4112745" cy="274320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655638"/>
            <a:ext cx="8534400" cy="762000"/>
          </a:xfrm>
        </p:spPr>
        <p:txBody>
          <a:bodyPr/>
          <a:lstStyle/>
          <a:p>
            <a:r>
              <a:rPr lang="en-US" dirty="0"/>
              <a:t>Alcohol and Drug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18AA47E-9649-48F8-AB34-679E91E8514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13718-D9E7-456F-A7E3-6F2100227AE0}"/>
              </a:ext>
            </a:extLst>
          </p:cNvPr>
          <p:cNvSpPr/>
          <p:nvPr/>
        </p:nvSpPr>
        <p:spPr>
          <a:xfrm>
            <a:off x="4110760" y="2527362"/>
            <a:ext cx="4741503" cy="2687111"/>
          </a:xfrm>
          <a:prstGeom prst="rect">
            <a:avLst/>
          </a:prstGeom>
          <a:solidFill>
            <a:schemeClr val="accent6"/>
          </a:solidFill>
          <a:ln w="12700">
            <a:solidFill>
              <a:srgbClr val="496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AC961B-0CC2-4371-A53E-26EF51179A89}"/>
              </a:ext>
            </a:extLst>
          </p:cNvPr>
          <p:cNvSpPr txBox="1"/>
          <p:nvPr/>
        </p:nvSpPr>
        <p:spPr>
          <a:xfrm>
            <a:off x="5633439" y="4458151"/>
            <a:ext cx="561372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Heroin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DA2988-FDD6-47BE-B476-719D2F360B1D}"/>
              </a:ext>
            </a:extLst>
          </p:cNvPr>
          <p:cNvSpPr txBox="1"/>
          <p:nvPr/>
        </p:nvSpPr>
        <p:spPr>
          <a:xfrm>
            <a:off x="6136151" y="4473215"/>
            <a:ext cx="685379" cy="24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902,000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7CA30-DF4F-42B1-8BFD-F828C6078B4C}"/>
              </a:ext>
            </a:extLst>
          </p:cNvPr>
          <p:cNvSpPr txBox="1"/>
          <p:nvPr/>
        </p:nvSpPr>
        <p:spPr>
          <a:xfrm>
            <a:off x="4617136" y="2869884"/>
            <a:ext cx="1577675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Rx Pain Reliever Misuse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034AA6-73AF-47BB-A727-D4B68BD92B0A}"/>
              </a:ext>
            </a:extLst>
          </p:cNvPr>
          <p:cNvSpPr txBox="1"/>
          <p:nvPr/>
        </p:nvSpPr>
        <p:spPr>
          <a:xfrm>
            <a:off x="5208644" y="3101300"/>
            <a:ext cx="986167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Hallucinogens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B7E21C-8EC5-45FF-90EB-AF55688C21B3}"/>
              </a:ext>
            </a:extLst>
          </p:cNvPr>
          <p:cNvSpPr txBox="1"/>
          <p:nvPr/>
        </p:nvSpPr>
        <p:spPr>
          <a:xfrm>
            <a:off x="4028833" y="3322477"/>
            <a:ext cx="2165978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Rx Tranquilizer or Sedative Misuse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A3B92D-E1F8-46AD-8D22-F2E2D4E52E1F}"/>
              </a:ext>
            </a:extLst>
          </p:cNvPr>
          <p:cNvSpPr txBox="1"/>
          <p:nvPr/>
        </p:nvSpPr>
        <p:spPr>
          <a:xfrm>
            <a:off x="5542067" y="3552967"/>
            <a:ext cx="652744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Cocaine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9DF843-5AA5-4CBB-9AAD-23F4F2850225}"/>
              </a:ext>
            </a:extLst>
          </p:cNvPr>
          <p:cNvSpPr txBox="1"/>
          <p:nvPr/>
        </p:nvSpPr>
        <p:spPr>
          <a:xfrm>
            <a:off x="4844761" y="3791846"/>
            <a:ext cx="1350050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Rx Stimulant Misuse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751F6-8BE4-40CB-9541-FB3DC7651D82}"/>
              </a:ext>
            </a:extLst>
          </p:cNvPr>
          <p:cNvSpPr txBox="1"/>
          <p:nvPr/>
        </p:nvSpPr>
        <p:spPr>
          <a:xfrm>
            <a:off x="4953766" y="4005558"/>
            <a:ext cx="1241045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Methamphetamine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E0C91E-7B98-4EA3-97E6-1E1A8032E892}"/>
              </a:ext>
            </a:extLst>
          </p:cNvPr>
          <p:cNvSpPr txBox="1"/>
          <p:nvPr/>
        </p:nvSpPr>
        <p:spPr>
          <a:xfrm>
            <a:off x="5493977" y="4236048"/>
            <a:ext cx="700834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Inhalants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803B82-BA71-4503-BA61-C37B0DBCB29E}"/>
              </a:ext>
            </a:extLst>
          </p:cNvPr>
          <p:cNvSpPr txBox="1"/>
          <p:nvPr/>
        </p:nvSpPr>
        <p:spPr>
          <a:xfrm>
            <a:off x="6202780" y="4243529"/>
            <a:ext cx="468398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2.4M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01496D-FB7B-49C8-8AE9-7175514EB03A}"/>
              </a:ext>
            </a:extLst>
          </p:cNvPr>
          <p:cNvSpPr txBox="1"/>
          <p:nvPr/>
        </p:nvSpPr>
        <p:spPr>
          <a:xfrm>
            <a:off x="6205921" y="4011035"/>
            <a:ext cx="468398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2.5M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576997-504C-4AB8-8F6F-1351680D9695}"/>
              </a:ext>
            </a:extLst>
          </p:cNvPr>
          <p:cNvSpPr txBox="1"/>
          <p:nvPr/>
        </p:nvSpPr>
        <p:spPr>
          <a:xfrm>
            <a:off x="6315041" y="3779491"/>
            <a:ext cx="468398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5.1M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4C3783-AAF7-4534-AEDB-94FE14502660}"/>
              </a:ext>
            </a:extLst>
          </p:cNvPr>
          <p:cNvSpPr txBox="1"/>
          <p:nvPr/>
        </p:nvSpPr>
        <p:spPr>
          <a:xfrm>
            <a:off x="6315041" y="3548434"/>
            <a:ext cx="468398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5.2M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B6CA2C-1529-4A90-86ED-042D243C1F01}"/>
              </a:ext>
            </a:extLst>
          </p:cNvPr>
          <p:cNvSpPr txBox="1"/>
          <p:nvPr/>
        </p:nvSpPr>
        <p:spPr>
          <a:xfrm>
            <a:off x="6351913" y="3334455"/>
            <a:ext cx="468398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6.2M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02FCF8-B0A6-49BE-8F55-7785A176F51E}"/>
              </a:ext>
            </a:extLst>
          </p:cNvPr>
          <p:cNvSpPr txBox="1"/>
          <p:nvPr/>
        </p:nvSpPr>
        <p:spPr>
          <a:xfrm>
            <a:off x="6388785" y="3099945"/>
            <a:ext cx="468398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7.1M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AAC226-331F-44CC-887C-7A4E403A086B}"/>
              </a:ext>
            </a:extLst>
          </p:cNvPr>
          <p:cNvSpPr txBox="1"/>
          <p:nvPr/>
        </p:nvSpPr>
        <p:spPr>
          <a:xfrm>
            <a:off x="6476025" y="2879876"/>
            <a:ext cx="468398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9.3M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B24-7930-43C2-A3C6-7DB92AAADAFC}"/>
              </a:ext>
            </a:extLst>
          </p:cNvPr>
          <p:cNvSpPr/>
          <p:nvPr/>
        </p:nvSpPr>
        <p:spPr>
          <a:xfrm>
            <a:off x="6130695" y="2672430"/>
            <a:ext cx="2060016" cy="1974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E8583-8FC6-44D2-9DD2-5DC7EF0989A0}"/>
              </a:ext>
            </a:extLst>
          </p:cNvPr>
          <p:cNvSpPr/>
          <p:nvPr/>
        </p:nvSpPr>
        <p:spPr>
          <a:xfrm>
            <a:off x="6130695" y="2899876"/>
            <a:ext cx="391630" cy="1974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2DE94A-773B-4B45-9951-FF920DE310F1}"/>
              </a:ext>
            </a:extLst>
          </p:cNvPr>
          <p:cNvSpPr/>
          <p:nvPr/>
        </p:nvSpPr>
        <p:spPr>
          <a:xfrm>
            <a:off x="6130695" y="3127322"/>
            <a:ext cx="287357" cy="1974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448AE1-4401-4060-B465-3C0BF1D116C7}"/>
              </a:ext>
            </a:extLst>
          </p:cNvPr>
          <p:cNvSpPr/>
          <p:nvPr/>
        </p:nvSpPr>
        <p:spPr>
          <a:xfrm>
            <a:off x="6130695" y="3354768"/>
            <a:ext cx="258771" cy="1974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868325-205D-4973-9412-6ECDD49EE230}"/>
              </a:ext>
            </a:extLst>
          </p:cNvPr>
          <p:cNvSpPr/>
          <p:nvPr/>
        </p:nvSpPr>
        <p:spPr>
          <a:xfrm>
            <a:off x="6130695" y="3582214"/>
            <a:ext cx="229660" cy="1974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A2058A-3834-450C-9421-42D18A4851ED}"/>
              </a:ext>
            </a:extLst>
          </p:cNvPr>
          <p:cNvSpPr/>
          <p:nvPr/>
        </p:nvSpPr>
        <p:spPr>
          <a:xfrm>
            <a:off x="6130695" y="3809660"/>
            <a:ext cx="229660" cy="1974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EB8E4F-5708-4B98-A1E5-E0E1D63B80E9}"/>
              </a:ext>
            </a:extLst>
          </p:cNvPr>
          <p:cNvSpPr/>
          <p:nvPr/>
        </p:nvSpPr>
        <p:spPr>
          <a:xfrm>
            <a:off x="6130695" y="4037106"/>
            <a:ext cx="118078" cy="1974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E0182C-8CDB-4428-9301-B291183EF6B5}"/>
              </a:ext>
            </a:extLst>
          </p:cNvPr>
          <p:cNvSpPr/>
          <p:nvPr/>
        </p:nvSpPr>
        <p:spPr>
          <a:xfrm>
            <a:off x="6130695" y="4264552"/>
            <a:ext cx="116078" cy="1974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7DDFCB-1198-4E6F-B181-B5C61046A865}"/>
              </a:ext>
            </a:extLst>
          </p:cNvPr>
          <p:cNvSpPr/>
          <p:nvPr/>
        </p:nvSpPr>
        <p:spPr>
          <a:xfrm>
            <a:off x="6130695" y="4491995"/>
            <a:ext cx="45719" cy="19744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B6788E-121D-45C8-AA60-F661689AB289}"/>
              </a:ext>
            </a:extLst>
          </p:cNvPr>
          <p:cNvSpPr txBox="1"/>
          <p:nvPr/>
        </p:nvSpPr>
        <p:spPr>
          <a:xfrm>
            <a:off x="5449094" y="2639396"/>
            <a:ext cx="745717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Marijuana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F09761-4FD9-4B8B-96DB-0BBB882BEBF9}"/>
              </a:ext>
            </a:extLst>
          </p:cNvPr>
          <p:cNvSpPr txBox="1"/>
          <p:nvPr/>
        </p:nvSpPr>
        <p:spPr>
          <a:xfrm>
            <a:off x="6558994" y="4951963"/>
            <a:ext cx="1745991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Number of Past Year Users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3D061-4021-4FED-9F95-5A119948FBC2}"/>
              </a:ext>
            </a:extLst>
          </p:cNvPr>
          <p:cNvSpPr txBox="1"/>
          <p:nvPr/>
        </p:nvSpPr>
        <p:spPr>
          <a:xfrm>
            <a:off x="6033784" y="4754509"/>
            <a:ext cx="2794355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0        10        20        30        40        50        60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81AB75-6EFF-45D0-BDD3-F33885A5FA3E}"/>
              </a:ext>
            </a:extLst>
          </p:cNvPr>
          <p:cNvCxnSpPr/>
          <p:nvPr/>
        </p:nvCxnSpPr>
        <p:spPr>
          <a:xfrm>
            <a:off x="6132686" y="2642860"/>
            <a:ext cx="0" cy="2067221"/>
          </a:xfrm>
          <a:prstGeom prst="lin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2844E7-41F5-4926-8457-20CBABEF0360}"/>
              </a:ext>
            </a:extLst>
          </p:cNvPr>
          <p:cNvCxnSpPr/>
          <p:nvPr/>
        </p:nvCxnSpPr>
        <p:spPr>
          <a:xfrm>
            <a:off x="6129222" y="4706617"/>
            <a:ext cx="2508308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2DCB9C4-7ABC-4F45-9868-188D29D4C258}"/>
              </a:ext>
            </a:extLst>
          </p:cNvPr>
          <p:cNvSpPr txBox="1"/>
          <p:nvPr/>
        </p:nvSpPr>
        <p:spPr>
          <a:xfrm>
            <a:off x="8147216" y="2651410"/>
            <a:ext cx="538930" cy="24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>
                <a:solidFill>
                  <a:schemeClr val="bg1"/>
                </a:solidFill>
                <a:latin typeface="+mj-lt"/>
              </a:rPr>
              <a:t>49.6M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1A81A-F031-44C3-85BE-07732F8F1CDE}"/>
              </a:ext>
            </a:extLst>
          </p:cNvPr>
          <p:cNvSpPr txBox="1"/>
          <p:nvPr/>
        </p:nvSpPr>
        <p:spPr>
          <a:xfrm>
            <a:off x="488450" y="3023036"/>
            <a:ext cx="1438214" cy="547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>
                <a:solidFill>
                  <a:srgbClr val="000000"/>
                </a:solidFill>
                <a:latin typeface="+mj-lt"/>
              </a:rPr>
              <a:t>No Past Year</a:t>
            </a:r>
          </a:p>
          <a:p>
            <a:pPr algn="ctr">
              <a:lnSpc>
                <a:spcPct val="110000"/>
              </a:lnSpc>
            </a:pPr>
            <a:r>
              <a:rPr lang="en-US" sz="1400" b="1" dirty="0">
                <a:solidFill>
                  <a:srgbClr val="000000"/>
                </a:solidFill>
                <a:latin typeface="+mj-lt"/>
              </a:rPr>
              <a:t>Illicit Drug Use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819B5-38B3-471F-8B5A-E0693CBFDFE3}"/>
              </a:ext>
            </a:extLst>
          </p:cNvPr>
          <p:cNvSpPr/>
          <p:nvPr/>
        </p:nvSpPr>
        <p:spPr>
          <a:xfrm>
            <a:off x="2478606" y="2520435"/>
            <a:ext cx="1632154" cy="2694038"/>
          </a:xfrm>
          <a:custGeom>
            <a:avLst/>
            <a:gdLst>
              <a:gd name="connsiteX0" fmla="*/ 0 w 1641987"/>
              <a:gd name="connsiteY0" fmla="*/ 0 h 2694038"/>
              <a:gd name="connsiteX1" fmla="*/ 1641987 w 1641987"/>
              <a:gd name="connsiteY1" fmla="*/ 0 h 2694038"/>
              <a:gd name="connsiteX2" fmla="*/ 1641987 w 1641987"/>
              <a:gd name="connsiteY2" fmla="*/ 2694038 h 2694038"/>
              <a:gd name="connsiteX3" fmla="*/ 0 w 1641987"/>
              <a:gd name="connsiteY3" fmla="*/ 2694038 h 2694038"/>
              <a:gd name="connsiteX4" fmla="*/ 0 w 1641987"/>
              <a:gd name="connsiteY4" fmla="*/ 0 h 2694038"/>
              <a:gd name="connsiteX0" fmla="*/ 0 w 1710812"/>
              <a:gd name="connsiteY0" fmla="*/ 1061883 h 2694038"/>
              <a:gd name="connsiteX1" fmla="*/ 1710812 w 1710812"/>
              <a:gd name="connsiteY1" fmla="*/ 0 h 2694038"/>
              <a:gd name="connsiteX2" fmla="*/ 1710812 w 1710812"/>
              <a:gd name="connsiteY2" fmla="*/ 2694038 h 2694038"/>
              <a:gd name="connsiteX3" fmla="*/ 68825 w 1710812"/>
              <a:gd name="connsiteY3" fmla="*/ 2694038 h 2694038"/>
              <a:gd name="connsiteX4" fmla="*/ 0 w 1710812"/>
              <a:gd name="connsiteY4" fmla="*/ 1061883 h 2694038"/>
              <a:gd name="connsiteX0" fmla="*/ 19665 w 1641987"/>
              <a:gd name="connsiteY0" fmla="*/ 550606 h 2694038"/>
              <a:gd name="connsiteX1" fmla="*/ 1641987 w 1641987"/>
              <a:gd name="connsiteY1" fmla="*/ 0 h 2694038"/>
              <a:gd name="connsiteX2" fmla="*/ 1641987 w 1641987"/>
              <a:gd name="connsiteY2" fmla="*/ 2694038 h 2694038"/>
              <a:gd name="connsiteX3" fmla="*/ 0 w 1641987"/>
              <a:gd name="connsiteY3" fmla="*/ 2694038 h 2694038"/>
              <a:gd name="connsiteX4" fmla="*/ 19665 w 1641987"/>
              <a:gd name="connsiteY4" fmla="*/ 550606 h 2694038"/>
              <a:gd name="connsiteX0" fmla="*/ 0 w 1622322"/>
              <a:gd name="connsiteY0" fmla="*/ 550606 h 2694038"/>
              <a:gd name="connsiteX1" fmla="*/ 1622322 w 1622322"/>
              <a:gd name="connsiteY1" fmla="*/ 0 h 2694038"/>
              <a:gd name="connsiteX2" fmla="*/ 1622322 w 1622322"/>
              <a:gd name="connsiteY2" fmla="*/ 2694038 h 2694038"/>
              <a:gd name="connsiteX3" fmla="*/ 255639 w 1622322"/>
              <a:gd name="connsiteY3" fmla="*/ 2084438 h 2694038"/>
              <a:gd name="connsiteX4" fmla="*/ 0 w 1622322"/>
              <a:gd name="connsiteY4" fmla="*/ 550606 h 2694038"/>
              <a:gd name="connsiteX0" fmla="*/ 0 w 1622322"/>
              <a:gd name="connsiteY0" fmla="*/ 550606 h 2694038"/>
              <a:gd name="connsiteX1" fmla="*/ 1622322 w 1622322"/>
              <a:gd name="connsiteY1" fmla="*/ 0 h 2694038"/>
              <a:gd name="connsiteX2" fmla="*/ 1622322 w 1622322"/>
              <a:gd name="connsiteY2" fmla="*/ 2694038 h 2694038"/>
              <a:gd name="connsiteX3" fmla="*/ 0 w 1622322"/>
              <a:gd name="connsiteY3" fmla="*/ 2143431 h 2694038"/>
              <a:gd name="connsiteX4" fmla="*/ 0 w 1622322"/>
              <a:gd name="connsiteY4" fmla="*/ 550606 h 2694038"/>
              <a:gd name="connsiteX0" fmla="*/ 0 w 1622322"/>
              <a:gd name="connsiteY0" fmla="*/ 550606 h 2694038"/>
              <a:gd name="connsiteX1" fmla="*/ 1622322 w 1622322"/>
              <a:gd name="connsiteY1" fmla="*/ 0 h 2694038"/>
              <a:gd name="connsiteX2" fmla="*/ 1622322 w 1622322"/>
              <a:gd name="connsiteY2" fmla="*/ 2694038 h 2694038"/>
              <a:gd name="connsiteX3" fmla="*/ 34413 w 1622322"/>
              <a:gd name="connsiteY3" fmla="*/ 2109018 h 2694038"/>
              <a:gd name="connsiteX4" fmla="*/ 0 w 1622322"/>
              <a:gd name="connsiteY4" fmla="*/ 550606 h 2694038"/>
              <a:gd name="connsiteX0" fmla="*/ 7374 w 1629696"/>
              <a:gd name="connsiteY0" fmla="*/ 550606 h 2694038"/>
              <a:gd name="connsiteX1" fmla="*/ 1629696 w 1629696"/>
              <a:gd name="connsiteY1" fmla="*/ 0 h 2694038"/>
              <a:gd name="connsiteX2" fmla="*/ 1629696 w 1629696"/>
              <a:gd name="connsiteY2" fmla="*/ 2694038 h 2694038"/>
              <a:gd name="connsiteX3" fmla="*/ 0 w 1629696"/>
              <a:gd name="connsiteY3" fmla="*/ 2126225 h 2694038"/>
              <a:gd name="connsiteX4" fmla="*/ 7374 w 1629696"/>
              <a:gd name="connsiteY4" fmla="*/ 550606 h 2694038"/>
              <a:gd name="connsiteX0" fmla="*/ 56536 w 1629696"/>
              <a:gd name="connsiteY0" fmla="*/ 614515 h 2694038"/>
              <a:gd name="connsiteX1" fmla="*/ 1629696 w 1629696"/>
              <a:gd name="connsiteY1" fmla="*/ 0 h 2694038"/>
              <a:gd name="connsiteX2" fmla="*/ 1629696 w 1629696"/>
              <a:gd name="connsiteY2" fmla="*/ 2694038 h 2694038"/>
              <a:gd name="connsiteX3" fmla="*/ 0 w 1629696"/>
              <a:gd name="connsiteY3" fmla="*/ 2126225 h 2694038"/>
              <a:gd name="connsiteX4" fmla="*/ 56536 w 1629696"/>
              <a:gd name="connsiteY4" fmla="*/ 614515 h 2694038"/>
              <a:gd name="connsiteX0" fmla="*/ 0 w 1632154"/>
              <a:gd name="connsiteY0" fmla="*/ 555522 h 2694038"/>
              <a:gd name="connsiteX1" fmla="*/ 1632154 w 1632154"/>
              <a:gd name="connsiteY1" fmla="*/ 0 h 2694038"/>
              <a:gd name="connsiteX2" fmla="*/ 1632154 w 1632154"/>
              <a:gd name="connsiteY2" fmla="*/ 2694038 h 2694038"/>
              <a:gd name="connsiteX3" fmla="*/ 2458 w 1632154"/>
              <a:gd name="connsiteY3" fmla="*/ 2126225 h 2694038"/>
              <a:gd name="connsiteX4" fmla="*/ 0 w 1632154"/>
              <a:gd name="connsiteY4" fmla="*/ 555522 h 2694038"/>
              <a:gd name="connsiteX0" fmla="*/ 0 w 1632154"/>
              <a:gd name="connsiteY0" fmla="*/ 555522 h 2694038"/>
              <a:gd name="connsiteX1" fmla="*/ 1632154 w 1632154"/>
              <a:gd name="connsiteY1" fmla="*/ 0 h 2694038"/>
              <a:gd name="connsiteX2" fmla="*/ 1632154 w 1632154"/>
              <a:gd name="connsiteY2" fmla="*/ 2694038 h 2694038"/>
              <a:gd name="connsiteX3" fmla="*/ 216310 w 1632154"/>
              <a:gd name="connsiteY3" fmla="*/ 2182760 h 2694038"/>
              <a:gd name="connsiteX4" fmla="*/ 0 w 1632154"/>
              <a:gd name="connsiteY4" fmla="*/ 555522 h 2694038"/>
              <a:gd name="connsiteX0" fmla="*/ 0 w 1632154"/>
              <a:gd name="connsiteY0" fmla="*/ 555522 h 2694038"/>
              <a:gd name="connsiteX1" fmla="*/ 1632154 w 1632154"/>
              <a:gd name="connsiteY1" fmla="*/ 0 h 2694038"/>
              <a:gd name="connsiteX2" fmla="*/ 1632154 w 1632154"/>
              <a:gd name="connsiteY2" fmla="*/ 2694038 h 2694038"/>
              <a:gd name="connsiteX3" fmla="*/ 9832 w 1632154"/>
              <a:gd name="connsiteY3" fmla="*/ 2131141 h 2694038"/>
              <a:gd name="connsiteX4" fmla="*/ 0 w 1632154"/>
              <a:gd name="connsiteY4" fmla="*/ 555522 h 269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154" h="2694038">
                <a:moveTo>
                  <a:pt x="0" y="555522"/>
                </a:moveTo>
                <a:lnTo>
                  <a:pt x="1632154" y="0"/>
                </a:lnTo>
                <a:lnTo>
                  <a:pt x="1632154" y="2694038"/>
                </a:lnTo>
                <a:lnTo>
                  <a:pt x="9832" y="2131141"/>
                </a:lnTo>
                <a:cubicBezTo>
                  <a:pt x="9013" y="1607573"/>
                  <a:pt x="819" y="1079090"/>
                  <a:pt x="0" y="55552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9E1A4-F081-4775-8A19-AA443BEE25A5}"/>
              </a:ext>
            </a:extLst>
          </p:cNvPr>
          <p:cNvSpPr txBox="1"/>
          <p:nvPr/>
        </p:nvSpPr>
        <p:spPr>
          <a:xfrm>
            <a:off x="2464772" y="3233605"/>
            <a:ext cx="1608133" cy="1152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>
                <a:solidFill>
                  <a:srgbClr val="000000"/>
                </a:solidFill>
                <a:latin typeface="+mj-lt"/>
              </a:rPr>
              <a:t>Past Year</a:t>
            </a:r>
          </a:p>
          <a:p>
            <a:pPr algn="ctr">
              <a:lnSpc>
                <a:spcPct val="110000"/>
              </a:lnSpc>
            </a:pPr>
            <a:r>
              <a:rPr lang="en-US" sz="1400" b="1" dirty="0">
                <a:solidFill>
                  <a:srgbClr val="000000"/>
                </a:solidFill>
                <a:latin typeface="+mj-lt"/>
              </a:rPr>
              <a:t>Illicit Drug Use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+mj-lt"/>
              </a:rPr>
              <a:t>59.3M People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+mj-lt"/>
              </a:rPr>
              <a:t>(21.4%)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D903D7-C8FB-4C87-B88D-77996482C239}"/>
              </a:ext>
            </a:extLst>
          </p:cNvPr>
          <p:cNvSpPr txBox="1"/>
          <p:nvPr/>
        </p:nvSpPr>
        <p:spPr>
          <a:xfrm>
            <a:off x="401237" y="4234554"/>
            <a:ext cx="1736373" cy="678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+mj-lt"/>
              </a:rPr>
              <a:t>217.6M People</a:t>
            </a:r>
          </a:p>
          <a:p>
            <a:pPr algn="ctr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+mj-lt"/>
              </a:rPr>
              <a:t>(78.6%)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6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  <p:bldP spid="3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4" grpId="0"/>
      <p:bldP spid="24" grpId="0"/>
      <p:bldP spid="44" grpId="0"/>
      <p:bldP spid="12" grpId="0"/>
      <p:bldP spid="10" grpId="0" animBg="1"/>
      <p:bldP spid="13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r>
              <a:rPr lang="en-US" altLang="en-US" dirty="0"/>
              <a:t>Driving Under the Influence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1" y="1600200"/>
            <a:ext cx="8229599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Males are twice as likely as females to drive under the influence of alcohol 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8.2% reported they had driven at least once in the last year under the influence of alcohol 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11.8 million people reported they drove under the influence of illicit drugs during the last year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endParaRPr lang="en-US" sz="2600" b="0" kern="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z="1400" b="0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2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415925" y="1484312"/>
            <a:ext cx="8270875" cy="4764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5750" lvl="0" indent="-285750">
              <a:spcBef>
                <a:spcPts val="1200"/>
              </a:spcBef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en-US" sz="2600" b="0" dirty="0">
                <a:solidFill>
                  <a:srgbClr val="000000"/>
                </a:solidFill>
                <a:ea typeface="Calibri"/>
                <a:cs typeface="Arial"/>
              </a:rPr>
              <a:t>Explain goals and objectives of training</a:t>
            </a:r>
            <a:endParaRPr lang="en-US" sz="2600" b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285750" lvl="0" indent="-285750">
              <a:spcBef>
                <a:spcPts val="1200"/>
              </a:spcBef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en-US" sz="2600" b="0" dirty="0">
                <a:solidFill>
                  <a:srgbClr val="000000"/>
                </a:solidFill>
                <a:ea typeface="Calibri"/>
                <a:cs typeface="Arial"/>
              </a:rPr>
              <a:t>Identify elements of drug problem</a:t>
            </a:r>
            <a:endParaRPr lang="en-US" sz="2600" b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285750" lvl="0" indent="-285750">
              <a:spcBef>
                <a:spcPts val="1200"/>
              </a:spcBef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en-US" sz="2600" b="0" dirty="0">
                <a:solidFill>
                  <a:srgbClr val="000000"/>
                </a:solidFill>
                <a:ea typeface="Calibri"/>
                <a:cs typeface="Arial"/>
              </a:rPr>
              <a:t>Define and describe impaired driving enforcement programs</a:t>
            </a:r>
            <a:endParaRPr lang="en-US" sz="2600" b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285750" lvl="0" indent="-285750">
              <a:spcBef>
                <a:spcPts val="1200"/>
              </a:spcBef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en-US" sz="2600" b="0" dirty="0">
                <a:solidFill>
                  <a:srgbClr val="000000"/>
                </a:solidFill>
                <a:ea typeface="Calibri"/>
                <a:cs typeface="Arial"/>
              </a:rPr>
              <a:t>Understand roles and responsibilities of DRE and how training supports DEC Program</a:t>
            </a:r>
            <a:endParaRPr lang="en-US" sz="2600" b="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285750" lvl="0" indent="-285750">
              <a:spcBef>
                <a:spcPts val="1200"/>
              </a:spcBef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en-US" sz="2600" b="0" dirty="0">
                <a:solidFill>
                  <a:srgbClr val="000000"/>
                </a:solidFill>
                <a:ea typeface="Calibri"/>
                <a:cs typeface="Arial"/>
              </a:rPr>
              <a:t>Define term drug in context of traffic safety and impaired driving enforcement as referenced in DEC Program</a:t>
            </a:r>
            <a:endParaRPr lang="en-US" sz="2600" b="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z="1400" b="0" dirty="0"/>
              <a:t>1-</a:t>
            </a:r>
            <a:fld id="{048EAAED-3CD1-49D7-978F-B0C967FC593B}" type="slidenum">
              <a:rPr lang="en-US" sz="1400" b="0" smtClean="0"/>
              <a:pPr/>
              <a:t>2</a:t>
            </a:fld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4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855518"/>
            <a:ext cx="8077200" cy="1143000"/>
          </a:xfrm>
        </p:spPr>
        <p:txBody>
          <a:bodyPr/>
          <a:lstStyle/>
          <a:p>
            <a:r>
              <a:rPr lang="en-US" altLang="en-US" dirty="0"/>
              <a:t>2013-2014 National Roadside Survey of Alcohol and Drug Use by Drivers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</a:rPr>
              <a:t>1-</a:t>
            </a:r>
            <a:fld id="{F9FD7121-6344-493B-BB7B-CFD9AD1ECE15}" type="slidenum">
              <a:rPr lang="en-US" sz="1200" b="1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 descr="A person standing next to a van&#10;&#10;Description automatically generated with medium confidence">
            <a:extLst>
              <a:ext uri="{FF2B5EF4-FFF2-40B4-BE49-F238E27FC236}">
                <a16:creationId xmlns:a16="http://schemas.microsoft.com/office/drawing/2014/main" id="{059B94EB-11CF-442A-99C2-281A56B35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7000"/>
            <a:ext cx="2791372" cy="361236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93A2B36-BEF8-4BCB-8169-7DC68DD95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2791371" cy="361236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12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1232644"/>
          </a:xfrm>
        </p:spPr>
        <p:txBody>
          <a:bodyPr/>
          <a:lstStyle/>
          <a:p>
            <a:r>
              <a:rPr lang="en-US" altLang="en-US" dirty="0"/>
              <a:t>NHTSA/IACP-Supported </a:t>
            </a:r>
            <a:br>
              <a:rPr lang="en-US" altLang="en-US" dirty="0"/>
            </a:br>
            <a:r>
              <a:rPr lang="en-US" altLang="en-US" dirty="0"/>
              <a:t>Impaired Driving Programs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94034"/>
            <a:ext cx="8229599" cy="382576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kern="0" dirty="0">
                <a:solidFill>
                  <a:srgbClr val="000000"/>
                </a:solidFill>
                <a:cs typeface="Arial" charset="0"/>
              </a:rPr>
              <a:t>Training:  </a:t>
            </a:r>
            <a:r>
              <a:rPr lang="en-US" altLang="en-US" sz="2600" b="0" kern="0" dirty="0">
                <a:solidFill>
                  <a:srgbClr val="000000"/>
                </a:solidFill>
                <a:cs typeface="Arial" charset="0"/>
              </a:rPr>
              <a:t>SFST; ARIDE; DEC Program; Prosecuting the Drugged Driver; ARIDE Refresher; DRE Expert Testimony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kern="0" dirty="0">
                <a:solidFill>
                  <a:srgbClr val="000000"/>
                </a:solidFill>
                <a:cs typeface="Arial" charset="0"/>
              </a:rPr>
              <a:t>Enforcement:  </a:t>
            </a:r>
            <a:r>
              <a:rPr lang="en-US" altLang="en-US" sz="2600" b="0" kern="0" dirty="0">
                <a:solidFill>
                  <a:srgbClr val="000000"/>
                </a:solidFill>
                <a:cs typeface="Arial" charset="0"/>
              </a:rPr>
              <a:t>Selective Traffic Enforcement 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</a:pPr>
            <a:r>
              <a:rPr lang="en-US" altLang="en-US" sz="2600" kern="0" dirty="0">
                <a:solidFill>
                  <a:srgbClr val="000000"/>
                </a:solidFill>
                <a:cs typeface="Arial" charset="0"/>
              </a:rPr>
              <a:t>Prosecution/Judges:  </a:t>
            </a:r>
            <a:r>
              <a:rPr lang="en-US" altLang="en-US" sz="2600" b="0" kern="0" dirty="0">
                <a:solidFill>
                  <a:srgbClr val="000000"/>
                </a:solidFill>
                <a:cs typeface="Arial" charset="0"/>
              </a:rPr>
              <a:t>Traffic Safety Resource Prosecutors; Judicial Education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27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r>
              <a:rPr lang="en-US" altLang="en-US" dirty="0"/>
              <a:t>SFST Training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3A4AD-6377-4E62-A0F5-A20A87E56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53" y="1905000"/>
            <a:ext cx="3233693" cy="4191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090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r>
              <a:rPr lang="en-US" altLang="en-US" dirty="0"/>
              <a:t>Foundations of ARIDE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981200"/>
            <a:ext cx="6324600" cy="21439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200"/>
              </a:spcBef>
              <a:defRPr/>
            </a:pPr>
            <a:r>
              <a:rPr lang="en-US" sz="2600" kern="0" dirty="0">
                <a:solidFill>
                  <a:srgbClr val="000000"/>
                </a:solidFill>
              </a:rPr>
              <a:t>DWI Detection Process</a:t>
            </a:r>
          </a:p>
          <a:p>
            <a:pPr marL="517525" lvl="1" indent="-287338" eaLnBrk="1" hangingPunct="1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400" b="0" kern="0" dirty="0">
                <a:solidFill>
                  <a:srgbClr val="000000"/>
                </a:solidFill>
              </a:rPr>
              <a:t>Phase One: Vehicle in Motion</a:t>
            </a:r>
          </a:p>
          <a:p>
            <a:pPr marL="517525" lvl="1" indent="-287338" eaLnBrk="1" hangingPunct="1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400" b="0" kern="0" dirty="0">
                <a:solidFill>
                  <a:srgbClr val="000000"/>
                </a:solidFill>
              </a:rPr>
              <a:t>Phase Two: Personal Contact</a:t>
            </a:r>
          </a:p>
          <a:p>
            <a:pPr marL="517525" lvl="1" indent="-287338" eaLnBrk="1" hangingPunct="1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400" b="0" kern="0" dirty="0">
                <a:solidFill>
                  <a:srgbClr val="000000"/>
                </a:solidFill>
              </a:rPr>
              <a:t>Phase Three: Pre-arrest Screening</a:t>
            </a:r>
          </a:p>
          <a:p>
            <a:pPr>
              <a:spcBef>
                <a:spcPts val="1200"/>
              </a:spcBef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58000" y="652553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0" y="1981200"/>
            <a:ext cx="6324600" cy="21439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200"/>
              </a:spcBef>
              <a:defRPr/>
            </a:pPr>
            <a:r>
              <a:rPr lang="en-US" sz="2600" kern="0" dirty="0">
                <a:solidFill>
                  <a:srgbClr val="000000"/>
                </a:solidFill>
              </a:rPr>
              <a:t>SFSTs</a:t>
            </a:r>
          </a:p>
          <a:p>
            <a:pPr marL="517525" indent="-287338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kern="0" dirty="0">
                <a:solidFill>
                  <a:srgbClr val="000000"/>
                </a:solidFill>
              </a:rPr>
              <a:t>HGN</a:t>
            </a:r>
          </a:p>
          <a:p>
            <a:pPr marL="517525" indent="-287338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kern="0" dirty="0">
                <a:solidFill>
                  <a:srgbClr val="000000"/>
                </a:solidFill>
              </a:rPr>
              <a:t>WAT</a:t>
            </a:r>
          </a:p>
          <a:p>
            <a:pPr marL="517525" indent="-287338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0" kern="0" dirty="0">
                <a:solidFill>
                  <a:srgbClr val="000000"/>
                </a:solidFill>
              </a:rPr>
              <a:t>OLS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68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4E374-B525-4BDF-8136-D48D2614D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81678" y="5624517"/>
            <a:ext cx="95390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788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56D003-86A0-7F4A-990E-0FC2DC0121F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9346D0-5185-443C-A073-68FDE07F5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9941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Programs Aimed At Defeating                          Impaired </a:t>
            </a:r>
            <a:r>
              <a:rPr lang="en-US" sz="3000" dirty="0">
                <a:solidFill>
                  <a:srgbClr val="002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DADE6-B6DB-4990-AC6B-FA76F079B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99" b="18663"/>
          <a:stretch/>
        </p:blipFill>
        <p:spPr>
          <a:xfrm>
            <a:off x="196424" y="2877604"/>
            <a:ext cx="7996671" cy="3466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7B7815-A95E-4E33-9A7F-ADABA88FE9E0}"/>
              </a:ext>
            </a:extLst>
          </p:cNvPr>
          <p:cNvSpPr/>
          <p:nvPr/>
        </p:nvSpPr>
        <p:spPr>
          <a:xfrm>
            <a:off x="2447968" y="3235151"/>
            <a:ext cx="4059445" cy="392415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en-US" sz="2100" b="1" dirty="0">
                <a:solidFill>
                  <a:srgbClr val="002060"/>
                </a:solidFill>
              </a:rPr>
              <a:t>Drug Recognition Expert (DRE)</a:t>
            </a:r>
            <a:r>
              <a:rPr lang="en-US" altLang="en-US" sz="2100" b="1" dirty="0"/>
              <a:t>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8E584-9128-4DA9-B2C4-F7FEF7A9E0C3}"/>
              </a:ext>
            </a:extLst>
          </p:cNvPr>
          <p:cNvSpPr/>
          <p:nvPr/>
        </p:nvSpPr>
        <p:spPr>
          <a:xfrm>
            <a:off x="1452130" y="4115797"/>
            <a:ext cx="5558270" cy="715581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altLang="en-US" sz="2100" b="1" dirty="0">
                <a:solidFill>
                  <a:srgbClr val="002060"/>
                </a:solidFill>
              </a:rPr>
              <a:t>Advanced Roadside Impaired </a:t>
            </a:r>
          </a:p>
          <a:p>
            <a:pPr algn="ctr"/>
            <a:r>
              <a:rPr lang="en-US" altLang="en-US" sz="2100" b="1" dirty="0">
                <a:solidFill>
                  <a:srgbClr val="002060"/>
                </a:solidFill>
              </a:rPr>
              <a:t>Driving Enforcement</a:t>
            </a:r>
            <a:endParaRPr lang="en-US" sz="21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BF0875-DAB7-4CCB-B880-519C7522CAC8}"/>
              </a:ext>
            </a:extLst>
          </p:cNvPr>
          <p:cNvSpPr/>
          <p:nvPr/>
        </p:nvSpPr>
        <p:spPr>
          <a:xfrm>
            <a:off x="950904" y="5614814"/>
            <a:ext cx="6320269" cy="392415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altLang="en-US" sz="2100" b="1" dirty="0">
                <a:solidFill>
                  <a:srgbClr val="002060"/>
                </a:solidFill>
              </a:rPr>
              <a:t>Standardized Field Sobriety Testing</a:t>
            </a:r>
            <a:endParaRPr lang="en-US" altLang="en-US" sz="2100" b="1" i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7AE06-A5D8-4384-A868-BD642E197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24"/>
          <a:stretch/>
        </p:blipFill>
        <p:spPr>
          <a:xfrm>
            <a:off x="3956636" y="1992822"/>
            <a:ext cx="1011222" cy="902778"/>
          </a:xfrm>
          <a:prstGeom prst="rect">
            <a:avLst/>
          </a:prstGeom>
        </p:spPr>
      </p:pic>
      <p:pic>
        <p:nvPicPr>
          <p:cNvPr id="1030" name="Picture 6" descr="People Clipart - man-with-thumbs-up-sign - Classroom Clipart">
            <a:extLst>
              <a:ext uri="{FF2B5EF4-FFF2-40B4-BE49-F238E27FC236}">
                <a16:creationId xmlns:a16="http://schemas.microsoft.com/office/drawing/2014/main" id="{0B578979-2893-0938-DC3D-837BA1570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1" r="50000"/>
          <a:stretch/>
        </p:blipFill>
        <p:spPr bwMode="auto">
          <a:xfrm>
            <a:off x="7768071" y="1873543"/>
            <a:ext cx="1375929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E7A943-9896-6E8A-6D31-AABE59C0BB65}"/>
              </a:ext>
            </a:extLst>
          </p:cNvPr>
          <p:cNvSpPr txBox="1">
            <a:spLocks/>
          </p:cNvSpPr>
          <p:nvPr/>
        </p:nvSpPr>
        <p:spPr>
          <a:xfrm>
            <a:off x="6858000" y="65255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b="1" dirty="0">
                <a:solidFill>
                  <a:srgbClr val="FFFFFF"/>
                </a:solidFill>
                <a:latin typeface="Arial Narrow" panose="020B0606020202030204" pitchFamily="34" charset="0"/>
              </a:rPr>
              <a:t>1 - </a:t>
            </a:r>
            <a:fld id="{048EAAED-3CD1-49D7-978F-B0C967FC593B}" type="slidenum">
              <a:rPr lang="en-US" sz="1200" b="1" smtClean="0">
                <a:solidFill>
                  <a:srgbClr val="FFFFFF"/>
                </a:solidFill>
                <a:latin typeface="Arial Narrow" panose="020B0606020202030204" pitchFamily="34" charset="0"/>
              </a:rPr>
              <a:pPr algn="r">
                <a:defRPr/>
              </a:pPr>
              <a:t>24</a:t>
            </a:fld>
            <a:endParaRPr lang="en-US" sz="12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92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30937"/>
            <a:ext cx="9144000" cy="893064"/>
          </a:xfrm>
        </p:spPr>
        <p:txBody>
          <a:bodyPr/>
          <a:lstStyle/>
          <a:p>
            <a:r>
              <a:rPr lang="en-US" altLang="en-US" dirty="0"/>
              <a:t>Roles and Responsibilities of a DRE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B26541D-34F8-4F39-A640-B74A0A426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81200"/>
            <a:ext cx="6019800" cy="38683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303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r>
              <a:rPr lang="en-US" altLang="en-US" dirty="0"/>
              <a:t>Bridging the Gap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" y="1586503"/>
            <a:ext cx="8026400" cy="43878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Build on SFST skills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Identify drug-impaired drivers</a:t>
            </a:r>
          </a:p>
          <a:p>
            <a:pPr marL="285750" indent="-285750" eaLnBrk="1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Support the DEC Program</a:t>
            </a:r>
          </a:p>
          <a:p>
            <a:pPr>
              <a:spcBef>
                <a:spcPts val="1200"/>
              </a:spcBef>
              <a:spcAft>
                <a:spcPts val="0"/>
              </a:spcAft>
              <a:defRPr/>
            </a:pPr>
            <a:endParaRPr lang="en-US" sz="2600" b="0" kern="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352800"/>
            <a:ext cx="3591546" cy="27251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25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0"/>
            <a:ext cx="8534400" cy="762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048EAAED-3CD1-49D7-978F-B0C967FC593B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51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Speech">
            <a:extLst>
              <a:ext uri="{FF2B5EF4-FFF2-40B4-BE49-F238E27FC236}">
                <a16:creationId xmlns:a16="http://schemas.microsoft.com/office/drawing/2014/main" id="{80D8E738-7512-4F91-8A3C-096E4E005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38200" y="152400"/>
            <a:ext cx="10820400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534400" cy="1676400"/>
          </a:xfrm>
        </p:spPr>
        <p:txBody>
          <a:bodyPr/>
          <a:lstStyle/>
          <a:p>
            <a:r>
              <a:rPr lang="en-US" sz="9600" dirty="0">
                <a:solidFill>
                  <a:schemeClr val="bg1"/>
                </a:solidFill>
              </a:rPr>
              <a:t>Welcome</a:t>
            </a: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the Advanced Roadside Impaired Driving Enforcement (ARIDE) Training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z="1400" b="0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46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Housekeeping 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en-US" dirty="0"/>
              <a:t>Paperwork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Mandatory attendance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Breaks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Facility 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Interruptions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1-</a:t>
            </a:r>
            <a:fld id="{CD278D98-41F7-4C0D-8213-C3B403C9C9A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173" name="Picture 7" descr="rest-are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117087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7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r>
              <a:rPr lang="en-US" altLang="en-US" dirty="0"/>
              <a:t>Participant Introductions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026400" cy="2057400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Tx/>
              <a:buChar char="•"/>
            </a:pPr>
            <a:r>
              <a:rPr lang="en-US" altLang="en-US" sz="2600" b="0" dirty="0"/>
              <a:t>Name</a:t>
            </a:r>
          </a:p>
          <a:p>
            <a:pPr marL="285750" indent="-285750">
              <a:spcBef>
                <a:spcPts val="1800"/>
              </a:spcBef>
              <a:buFontTx/>
              <a:buChar char="•"/>
            </a:pPr>
            <a:r>
              <a:rPr lang="en-US" altLang="en-US" sz="2600" b="0" dirty="0"/>
              <a:t>Agency affiliation</a:t>
            </a:r>
          </a:p>
          <a:p>
            <a:pPr marL="285750" indent="-285750">
              <a:spcBef>
                <a:spcPts val="1800"/>
              </a:spcBef>
              <a:buFontTx/>
              <a:buChar char="•"/>
            </a:pPr>
            <a:r>
              <a:rPr lang="en-US" altLang="en-US" sz="2600" b="0" dirty="0"/>
              <a:t>Experience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6800" y="3330446"/>
            <a:ext cx="4743406" cy="31550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1-</a:t>
            </a:r>
            <a:fld id="{CD278D98-41F7-4C0D-8213-C3B403C9C9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315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writing implement, stationary, pencil&#10;&#10;Description automatically generated">
            <a:extLst>
              <a:ext uri="{FF2B5EF4-FFF2-40B4-BE49-F238E27FC236}">
                <a16:creationId xmlns:a16="http://schemas.microsoft.com/office/drawing/2014/main" id="{A7DD6615-F87C-40B4-B7F6-5E6B9D03F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ARIDE Pre-Training Exam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1-</a:t>
            </a:r>
            <a:fld id="{CD278D98-41F7-4C0D-8213-C3B403C9C9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C6213AB5-9074-46D3-B463-BC0EBC589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52400" y="1752600"/>
            <a:ext cx="3962400" cy="3962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532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1-</a:t>
            </a:r>
            <a:fld id="{F9FD7121-6344-493B-BB7B-CFD9AD1ECE1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screen shot of a screen&#10;&#10;Description automatically generated">
            <a:extLst>
              <a:ext uri="{FF2B5EF4-FFF2-40B4-BE49-F238E27FC236}">
                <a16:creationId xmlns:a16="http://schemas.microsoft.com/office/drawing/2014/main" id="{18AD26F4-C792-301E-9112-A4B5105CE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98" y="1053581"/>
            <a:ext cx="9178990" cy="5007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616FA-F9CF-B826-0082-8127EEE5C2A3}"/>
              </a:ext>
            </a:extLst>
          </p:cNvPr>
          <p:cNvSpPr txBox="1"/>
          <p:nvPr/>
        </p:nvSpPr>
        <p:spPr>
          <a:xfrm>
            <a:off x="0" y="1521207"/>
            <a:ext cx="915564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Play Impaired Driving Impact Video of your choosing (Optional)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37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r>
              <a:rPr lang="en-US" altLang="en-US" dirty="0"/>
              <a:t>Training Goal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054475"/>
          </a:xfrm>
        </p:spPr>
        <p:txBody>
          <a:bodyPr/>
          <a:lstStyle/>
          <a:p>
            <a:pPr marL="0" indent="0">
              <a:lnSpc>
                <a:spcPts val="3600"/>
              </a:lnSpc>
              <a:spcBef>
                <a:spcPts val="1200"/>
              </a:spcBef>
            </a:pPr>
            <a:r>
              <a:rPr lang="en-US" altLang="en-US" sz="2600" b="0" dirty="0"/>
              <a:t>Train law enforcement officers to </a:t>
            </a:r>
            <a:r>
              <a:rPr lang="en-US" altLang="en-US" sz="2600" b="1" u="sng" dirty="0"/>
              <a:t>observe, identify, and articulate signs of impairment</a:t>
            </a:r>
            <a:r>
              <a:rPr lang="en-US" altLang="en-US" sz="2600" dirty="0"/>
              <a:t> </a:t>
            </a:r>
            <a:r>
              <a:rPr lang="en-US" altLang="en-US" sz="2600" b="0" dirty="0"/>
              <a:t>related to drugs, alcohol, or a combination of both, in order to reduce the number of impaired driving incidents, serious injury, and fatal crashes.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1-</a:t>
            </a:r>
            <a:fld id="{CD278D98-41F7-4C0D-8213-C3B403C9C9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48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8640"/>
            <a:ext cx="9144000" cy="582613"/>
          </a:xfrm>
        </p:spPr>
        <p:txBody>
          <a:bodyPr/>
          <a:lstStyle/>
          <a:p>
            <a:r>
              <a:rPr lang="en-US" altLang="en-US" dirty="0"/>
              <a:t>Training Objectives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3703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Properly administer and articulate SFSTs 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Describe relationship of drugs to impaired driving incidents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Observe, identify, and articulate observable signs of drug impairment </a:t>
            </a:r>
          </a:p>
          <a:p>
            <a:pPr>
              <a:defRPr/>
            </a:pPr>
            <a:endParaRPr lang="en-US" b="0" kern="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 b="0" dirty="0">
                <a:solidFill>
                  <a:srgbClr val="FFFFFF"/>
                </a:solidFill>
              </a:rPr>
              <a:t>1-</a:t>
            </a:r>
            <a:fld id="{048EAAED-3CD1-49D7-978F-B0C967FC593B}" type="slidenum">
              <a:rPr lang="en-US" sz="1400" b="0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b="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98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DESIGN_ID_3_DEFAULT DESIGN" val="kDiwkiqp"/>
  <p:tag name="ARTICULATE_DESIGN_ID_4_DEFAULT DESIGN" val="GJx9riHg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Session 1&amp;quot;&quot;/&gt;&lt;property id=&quot;20307&quot; value=&quot;286&quot;/&gt;&lt;/object&gt;&lt;object type=&quot;3&quot; unique_id=&quot;10006&quot;&gt;&lt;property id=&quot;20148&quot; value=&quot;5&quot;/&gt;&lt;property id=&quot;20300&quot; value=&quot;Slide 4 - &amp;quot;Housekeeping 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Participant Introductions &amp;quot;&quot;/&gt;&lt;property id=&quot;20307&quot; value=&quot;260&quot;/&gt;&lt;/object&gt;&lt;object type=&quot;3&quot; unique_id=&quot;10008&quot;&gt;&lt;property id=&quot;20148&quot; value=&quot;5&quot;/&gt;&lt;property id=&quot;20300&quot; value=&quot;Slide 2 - &amp;quot;Learning Objectives&amp;quot;&quot;/&gt;&lt;property id=&quot;20307&quot; value=&quot;287&quot;/&gt;&lt;/object&gt;&lt;object type=&quot;3&quot; unique_id=&quot;10009&quot;&gt;&lt;property id=&quot;20148&quot; value=&quot;5&quot;/&gt;&lt;property id=&quot;20300&quot; value=&quot;Slide 13 - &amp;quot; Important Note &amp;quot;&quot;/&gt;&lt;property id=&quot;20307&quot; value=&quot;262&quot;/&gt;&lt;/object&gt;&lt;object type=&quot;3&quot; unique_id=&quot;10010&quot;&gt;&lt;property id=&quot;20148&quot; value=&quot;5&quot;/&gt;&lt;property id=&quot;20300&quot; value=&quot;Slide 14 - &amp;quot;Background: High Visibility Enforcement Efforts &amp;quot;&quot;/&gt;&lt;property id=&quot;20307&quot; value=&quot;288&quot;/&gt;&lt;/object&gt;&lt;object type=&quot;3&quot; unique_id=&quot;10011&quot;&gt;&lt;property id=&quot;20148&quot; value=&quot;5&quot;/&gt;&lt;property id=&quot;20300&quot; value=&quot;Slide 8 - &amp;quot;Overall Training Goal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Overall training Objectives &amp;quot;&quot;/&gt;&lt;property id=&quot;20307&quot; value=&quot;289&quot;/&gt;&lt;/object&gt;&lt;object type=&quot;3&quot; unique_id=&quot;10013&quot;&gt;&lt;property id=&quot;20148&quot; value=&quot;5&quot;/&gt;&lt;property id=&quot;20300&quot; value=&quot;Slide 10 - &amp;quot;Overall training Objectives   &amp;quot;&quot;/&gt;&lt;property id=&quot;20307&quot; value=&quot;290&quot;/&gt;&lt;/object&gt;&lt;object type=&quot;3&quot; unique_id=&quot;10014&quot;&gt;&lt;property id=&quot;20148&quot; value=&quot;5&quot;/&gt;&lt;property id=&quot;20300&quot; value=&quot;Slide 11 - &amp;quot;Training Sessions &amp;quot;&quot;/&gt;&lt;property id=&quot;20307&quot; value=&quot;291&quot;/&gt;&lt;/object&gt;&lt;object type=&quot;3&quot; unique_id=&quot;10015&quot;&gt;&lt;property id=&quot;20148&quot; value=&quot;5&quot;/&gt;&lt;property id=&quot;20300&quot; value=&quot;Slide 15 - &amp;quot;What happens  when an officer comes in contact  with a drug-impaired driver? &amp;quot;&quot;/&gt;&lt;property id=&quot;20307&quot; value=&quot;292&quot;/&gt;&lt;/object&gt;&lt;object type=&quot;3&quot; unique_id=&quot;10016&quot;&gt;&lt;property id=&quot;20148&quot; value=&quot;5&quot;/&gt;&lt;property id=&quot;20300&quot; value=&quot;Slide 12 - &amp;quot;ARIDE Prerequisites&amp;quot;&quot;/&gt;&lt;property id=&quot;20307&quot; value=&quot;269&quot;/&gt;&lt;/object&gt;&lt;object type=&quot;3&quot; unique_id=&quot;10017&quot;&gt;&lt;property id=&quot;20148&quot; value=&quot;5&quot;/&gt;&lt;property id=&quot;20300&quot; value=&quot;Slide 16 - &amp;quot;What is a “Drug”?&amp;quot;&quot;/&gt;&lt;property id=&quot;20307&quot; value=&quot;293&quot;/&gt;&lt;/object&gt;&lt;object type=&quot;3&quot; unique_id=&quot;10018&quot;&gt;&lt;property id=&quot;20148&quot; value=&quot;5&quot;/&gt;&lt;property id=&quot;20300&quot; value=&quot;Slide 17 - &amp;quot;2016 National Survey  Drug Use and Health (NSDUH) &amp;quot;&quot;/&gt;&lt;property id=&quot;20307&quot; value=&quot;295&quot;/&gt;&lt;/object&gt;&lt;object type=&quot;3&quot; unique_id=&quot;10021&quot;&gt;&lt;property id=&quot;20148&quot; value=&quot;5&quot;/&gt;&lt;property id=&quot;20300&quot; value=&quot;Slide 19 - &amp;quot;Driving Under the Influence&amp;quot;&quot;/&gt;&lt;property id=&quot;20307&quot; value=&quot;298&quot;/&gt;&lt;/object&gt;&lt;object type=&quot;3&quot; unique_id=&quot;10022&quot;&gt;&lt;property id=&quot;20148&quot; value=&quot;5&quot;/&gt;&lt;property id=&quot;20300&quot; value=&quot;Slide 21 - &amp;quot;NHTSA/IACP-Supported  Impaired Driving Programs&amp;quot;&quot;/&gt;&lt;property id=&quot;20307&quot; value=&quot;299&quot;/&gt;&lt;/object&gt;&lt;object type=&quot;3&quot; unique_id=&quot;10023&quot;&gt;&lt;property id=&quot;20148&quot; value=&quot;5&quot;/&gt;&lt;property id=&quot;20300&quot; value=&quot;Slide 22 - &amp;quot;SFST training &amp;quot;&quot;/&gt;&lt;property id=&quot;20307&quot; value=&quot;300&quot;/&gt;&lt;/object&gt;&lt;object type=&quot;3&quot; unique_id=&quot;10024&quot;&gt;&lt;property id=&quot;20148&quot; value=&quot;5&quot;/&gt;&lt;property id=&quot;20300&quot; value=&quot;Slide 23 - &amp;quot;Foundations of ARIDE&amp;quot;&quot;/&gt;&lt;property id=&quot;20307&quot; value=&quot;301&quot;/&gt;&lt;/object&gt;&lt;object type=&quot;3&quot; unique_id=&quot;10025&quot;&gt;&lt;property id=&quot;20148&quot; value=&quot;5&quot;/&gt;&lt;property id=&quot;20300&quot; value=&quot;Slide 24 - &amp;quot;Relationship Between NHTSA/IACP Impaired Driving Programs&amp;quot;&quot;/&gt;&lt;property id=&quot;20307&quot; value=&quot;302&quot;/&gt;&lt;/object&gt;&lt;object type=&quot;3&quot; unique_id=&quot;10026&quot;&gt;&lt;property id=&quot;20148&quot; value=&quot;5&quot;/&gt;&lt;property id=&quot;20300&quot; value=&quot;Slide 25 - &amp;quot;Roles and Responsibilities of a DRE&amp;quot;&quot;/&gt;&lt;property id=&quot;20307&quot; value=&quot;303&quot;/&gt;&lt;/object&gt;&lt;object type=&quot;3&quot; unique_id=&quot;10028&quot;&gt;&lt;property id=&quot;20148&quot; value=&quot;5&quot;/&gt;&lt;property id=&quot;20300&quot; value=&quot;Slide 26 - &amp;quot;Bridging the Gap&amp;quot;&quot;/&gt;&lt;property id=&quot;20307&quot; value=&quot;305&quot;/&gt;&lt;/object&gt;&lt;object type=&quot;3&quot; unique_id=&quot;10029&quot;&gt;&lt;property id=&quot;20148&quot; value=&quot;5&quot;/&gt;&lt;property id=&quot;20300&quot; value=&quot;Slide 27 - &amp;quot;QUESTIONS?&amp;quot;&quot;/&gt;&lt;property id=&quot;20307&quot; value=&quot;307&quot;/&gt;&lt;/object&gt;&lt;object type=&quot;3&quot; unique_id=&quot;10030&quot;&gt;&lt;property id=&quot;20148&quot; value=&quot;5&quot;/&gt;&lt;property id=&quot;20300&quot; value=&quot;Slide 3 - &amp;quot;Welcome to the Advanced Roadside Impaired Driving Enforcement (ARIDE) Training&amp;quot;&quot;/&gt;&lt;property id=&quot;20307&quot; value=&quot;330&quot;/&gt;&lt;/object&gt;&lt;object type=&quot;3&quot; unique_id=&quot;10031&quot;&gt;&lt;property id=&quot;20148&quot; value=&quot;5&quot;/&gt;&lt;property id=&quot;20300&quot; value=&quot;Slide 6 - &amp;quot;ARIDE Pre-Training Exam&amp;quot;&quot;/&gt;&lt;property id=&quot;20307&quot; value=&quot;308&quot;/&gt;&lt;/object&gt;&lt;object type=&quot;3&quot; unique_id=&quot;10032&quot;&gt;&lt;property id=&quot;20148&quot; value=&quot;5&quot;/&gt;&lt;property id=&quot;20300&quot; value=&quot;Slide 7&quot;/&gt;&lt;property id=&quot;20307&quot; value=&quot;583&quot;/&gt;&lt;/object&gt;&lt;object type=&quot;3&quot; unique_id=&quot;10033&quot;&gt;&lt;property id=&quot;20148&quot; value=&quot;5&quot;/&gt;&lt;property id=&quot;20300&quot; value=&quot;Slide 18 - &amp;quot;Alcohol and Drug Use&amp;quot;&quot;/&gt;&lt;property id=&quot;20307&quot; value=&quot;312&quot;/&gt;&lt;/object&gt;&lt;object type=&quot;3&quot; unique_id=&quot;10034&quot;&gt;&lt;property id=&quot;20148&quot; value=&quot;5&quot;/&gt;&lt;property id=&quot;20300&quot; value=&quot;Slide 20 - &amp;quot;2013-2014 National Roadside Survey of Alcohol and Drug Use by Drivers&amp;quot;&quot;/&gt;&lt;property id=&quot;20307&quot; value=&quot;311&quot;/&gt;&lt;/object&gt;&lt;/object&gt;&lt;/object&gt;&lt;/database&gt;"/>
  <p:tag name="SECTOMILLISECCONVERTED" val="1"/>
  <p:tag name="ARTICULATE_PROJECT_OPEN" val="0"/>
  <p:tag name="ARTICULATE_SLIDE_COUNT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824c7f-51f7-4a34-abf7-583235791f73">
      <Terms xmlns="http://schemas.microsoft.com/office/infopath/2007/PartnerControls"/>
    </lcf76f155ced4ddcb4097134ff3c332f>
    <TaxCatchAll xmlns="71719e9c-7336-49bb-b7b9-675fa730d8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7BACAF1AB684B894DA703E83F8BDE" ma:contentTypeVersion="11" ma:contentTypeDescription="Create a new document." ma:contentTypeScope="" ma:versionID="d4daa8697fcf64e07301833acb7a5bed">
  <xsd:schema xmlns:xsd="http://www.w3.org/2001/XMLSchema" xmlns:xs="http://www.w3.org/2001/XMLSchema" xmlns:p="http://schemas.microsoft.com/office/2006/metadata/properties" xmlns:ns2="eb824c7f-51f7-4a34-abf7-583235791f73" xmlns:ns3="71719e9c-7336-49bb-b7b9-675fa730d86b" targetNamespace="http://schemas.microsoft.com/office/2006/metadata/properties" ma:root="true" ma:fieldsID="dca63387bb5fc39d0c523d0efe30159b" ns2:_="" ns3:_="">
    <xsd:import namespace="eb824c7f-51f7-4a34-abf7-583235791f73"/>
    <xsd:import namespace="71719e9c-7336-49bb-b7b9-675fa730d86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4c7f-51f7-4a34-abf7-583235791f7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19e9c-7336-49bb-b7b9-675fa730d86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b2f0e0-ac4c-4c3c-975c-93bba30cf0f0}" ma:internalName="TaxCatchAll" ma:showField="CatchAllData" ma:web="71719e9c-7336-49bb-b7b9-675fa730d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21EC3-8C78-4762-9312-304E6F518E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07D08D-7984-4C5F-B3EF-F7C6F83D6A3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1f51b4b-47f1-4e3b-a064-a1e52dfcf961"/>
    <ds:schemaRef ds:uri="bb67591a-a4e0-4be5-8606-6b03c887204c"/>
  </ds:schemaRefs>
</ds:datastoreItem>
</file>

<file path=customXml/itemProps3.xml><?xml version="1.0" encoding="utf-8"?>
<ds:datastoreItem xmlns:ds="http://schemas.openxmlformats.org/officeDocument/2006/customXml" ds:itemID="{37DD96E5-2908-45E7-9BDB-4A98F5C296D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1168</Words>
  <Application>Microsoft Office PowerPoint</Application>
  <PresentationFormat>On-screen Show (4:3)</PresentationFormat>
  <Paragraphs>300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Arial Narrow</vt:lpstr>
      <vt:lpstr>Calibri</vt:lpstr>
      <vt:lpstr>Times New Roman</vt:lpstr>
      <vt:lpstr>Trebuchet MS</vt:lpstr>
      <vt:lpstr>Wingdings</vt:lpstr>
      <vt:lpstr>3_Default Design</vt:lpstr>
      <vt:lpstr>Session 1</vt:lpstr>
      <vt:lpstr>Learning Objectives</vt:lpstr>
      <vt:lpstr>Welcome  to the Advanced Roadside Impaired Driving Enforcement (ARIDE) Training !</vt:lpstr>
      <vt:lpstr>Housekeeping </vt:lpstr>
      <vt:lpstr>Participant Introductions </vt:lpstr>
      <vt:lpstr>ARIDE Pre-Training Exam</vt:lpstr>
      <vt:lpstr>PowerPoint Presentation</vt:lpstr>
      <vt:lpstr>Training Goal</vt:lpstr>
      <vt:lpstr>Training Objectives </vt:lpstr>
      <vt:lpstr>Training Objectives   </vt:lpstr>
      <vt:lpstr>Training Sessions </vt:lpstr>
      <vt:lpstr>ARIDE Prerequisites</vt:lpstr>
      <vt:lpstr> Important Note </vt:lpstr>
      <vt:lpstr>Background: High Visibility Enforcement Efforts </vt:lpstr>
      <vt:lpstr>What happens  when an officer comes in contact  with a drug-impaired driver? </vt:lpstr>
      <vt:lpstr>What is a “Drug”?</vt:lpstr>
      <vt:lpstr>2020 National Survey  Drug Use and Health (NSDUH) </vt:lpstr>
      <vt:lpstr>Alcohol and Drug Use</vt:lpstr>
      <vt:lpstr>Driving Under the Influence</vt:lpstr>
      <vt:lpstr>2013-2014 National Roadside Survey of Alcohol and Drug Use by Drivers</vt:lpstr>
      <vt:lpstr>NHTSA/IACP-Supported  Impaired Driving Programs</vt:lpstr>
      <vt:lpstr>SFST Training </vt:lpstr>
      <vt:lpstr>Foundations of ARIDE</vt:lpstr>
      <vt:lpstr>Training Programs Aimed At Defeating                          Impaired Driving </vt:lpstr>
      <vt:lpstr>Roles and Responsibilities of a DRE</vt:lpstr>
      <vt:lpstr>Bridging the Gap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15</cp:revision>
  <dcterms:created xsi:type="dcterms:W3CDTF">2021-02-08T20:28:57Z</dcterms:created>
  <dcterms:modified xsi:type="dcterms:W3CDTF">2025-03-06T18:53:05Z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82D7B6E6-9D47-42A3-BE01-183D84133136</vt:lpwstr>
  </property>
  <property fmtid="{D5CDD505-2E9C-101B-9397-08002B2CF9AE}" pid="3" name="ArticulatePath">
    <vt:lpwstr>ARIDE_PPT_01 February 2021</vt:lpwstr>
  </property>
  <property fmtid="{D5CDD505-2E9C-101B-9397-08002B2CF9AE}" pid="4" name="ContentTypeId">
    <vt:lpwstr>0x01010067A7BACAF1AB684B894DA703E83F8BDE</vt:lpwstr>
  </property>
  <property fmtid="{D5CDD505-2E9C-101B-9397-08002B2CF9AE}" pid="5" name="MediaServiceImageTags">
    <vt:lpwstr/>
  </property>
</Properties>
</file>