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3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14.xml" ContentType="application/vnd.openxmlformats-officedocument.presentationml.tags+xml"/>
  <Override PartName="/ppt/tags/tag18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9.xml" ContentType="application/vnd.openxmlformats-officedocument.presentationml.tags+xml"/>
  <Override PartName="/ppt/tags/tag17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20"/>
  </p:notesMasterIdLst>
  <p:handoutMasterIdLst>
    <p:handoutMasterId r:id="rId21"/>
  </p:handoutMasterIdLst>
  <p:sldIdLst>
    <p:sldId id="696" r:id="rId2"/>
    <p:sldId id="697" r:id="rId3"/>
    <p:sldId id="698" r:id="rId4"/>
    <p:sldId id="700" r:id="rId5"/>
    <p:sldId id="701" r:id="rId6"/>
    <p:sldId id="702" r:id="rId7"/>
    <p:sldId id="716" r:id="rId8"/>
    <p:sldId id="703" r:id="rId9"/>
    <p:sldId id="718" r:id="rId10"/>
    <p:sldId id="705" r:id="rId11"/>
    <p:sldId id="706" r:id="rId12"/>
    <p:sldId id="719" r:id="rId13"/>
    <p:sldId id="710" r:id="rId14"/>
    <p:sldId id="720" r:id="rId15"/>
    <p:sldId id="713" r:id="rId16"/>
    <p:sldId id="714" r:id="rId17"/>
    <p:sldId id="711" r:id="rId18"/>
    <p:sldId id="715" r:id="rId19"/>
  </p:sldIdLst>
  <p:sldSz cx="9144000" cy="6858000" type="screen4x3"/>
  <p:notesSz cx="7315200" cy="96012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2060"/>
    <a:srgbClr val="0056AC"/>
    <a:srgbClr val="C1E0FF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46" autoAdjust="0"/>
    <p:restoredTop sz="95096" autoAdjust="0"/>
  </p:normalViewPr>
  <p:slideViewPr>
    <p:cSldViewPr snapToGrid="0">
      <p:cViewPr varScale="1">
        <p:scale>
          <a:sx n="49" d="100"/>
          <a:sy n="49" d="100"/>
        </p:scale>
        <p:origin x="739" y="43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20" y="58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t" anchorCtr="0" compatLnSpc="1">
            <a:prstTxWarp prst="textNoShape">
              <a:avLst/>
            </a:prstTxWarp>
          </a:bodyPr>
          <a:lstStyle>
            <a:lvl1pPr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3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t" anchorCtr="0" compatLnSpc="1">
            <a:prstTxWarp prst="textNoShape">
              <a:avLst/>
            </a:prstTxWarp>
          </a:bodyPr>
          <a:lstStyle>
            <a:lvl1pPr algn="r"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072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b" anchorCtr="0" compatLnSpc="1">
            <a:prstTxWarp prst="textNoShape">
              <a:avLst/>
            </a:prstTxWarp>
          </a:bodyPr>
          <a:lstStyle>
            <a:lvl1pPr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072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b" anchorCtr="0" compatLnSpc="1">
            <a:prstTxWarp prst="textNoShape">
              <a:avLst/>
            </a:prstTxWarp>
          </a:bodyPr>
          <a:lstStyle>
            <a:lvl1pPr algn="r"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ACD937F-0034-4197-AA95-A8D1843A65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50332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3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9" tIns="48035" rIns="96069" bIns="48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79" y="3022017"/>
            <a:ext cx="633984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2"/>
          <p:cNvSpPr>
            <a:spLocks noGrp="1"/>
          </p:cNvSpPr>
          <p:nvPr>
            <p:ph type="dt" idx="1"/>
          </p:nvPr>
        </p:nvSpPr>
        <p:spPr>
          <a:xfrm>
            <a:off x="0" y="9147846"/>
            <a:ext cx="1778406" cy="374656"/>
          </a:xfrm>
          <a:prstGeom prst="rect">
            <a:avLst/>
          </a:prstGeom>
        </p:spPr>
        <p:txBody>
          <a:bodyPr vert="horz" lIns="95815" tIns="47907" rIns="95815" bIns="47907" rtlCol="0" anchor="t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Revised:</a:t>
            </a:r>
          </a:p>
          <a:p>
            <a:r>
              <a:rPr lang="en-US" dirty="0"/>
              <a:t>02/2018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555304" y="9147846"/>
            <a:ext cx="4191412" cy="374656"/>
          </a:xfrm>
          <a:prstGeom prst="rect">
            <a:avLst/>
          </a:prstGeom>
        </p:spPr>
        <p:txBody>
          <a:bodyPr vert="horz" lIns="95815" tIns="47907" rIns="95815" bIns="47907" rtlCol="0" anchor="t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Advanced Roadside Impaired Driving Enforcement</a:t>
            </a:r>
          </a:p>
          <a:p>
            <a:r>
              <a:rPr lang="en-US" dirty="0"/>
              <a:t>The Effects of Drug Combinations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45760" y="9147846"/>
            <a:ext cx="1778406" cy="374656"/>
          </a:xfrm>
          <a:prstGeom prst="rect">
            <a:avLst/>
          </a:prstGeom>
        </p:spPr>
        <p:txBody>
          <a:bodyPr vert="horz" lIns="95815" tIns="47907" rIns="95815" bIns="47907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Session 7</a:t>
            </a:r>
          </a:p>
          <a:p>
            <a:r>
              <a:rPr lang="en-US" dirty="0"/>
              <a:t>Page </a:t>
            </a:r>
            <a:fld id="{BC83BB2A-1821-49CB-96A1-2EE42A7DF033}" type="slidenum">
              <a:rPr lang="en-US" smtClean="0"/>
              <a:pPr/>
              <a:t>‹#›</a:t>
            </a:fld>
            <a:r>
              <a:rPr lang="en-US" dirty="0"/>
              <a:t> of 21</a:t>
            </a:r>
          </a:p>
        </p:txBody>
      </p:sp>
    </p:spTree>
    <p:extLst>
      <p:ext uri="{BB962C8B-B14F-4D97-AF65-F5344CB8AC3E}">
        <p14:creationId xmlns:p14="http://schemas.microsoft.com/office/powerpoint/2010/main" val="142249371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5800" y="223838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996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6275" y="23653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62643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10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38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36538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4" y="3116455"/>
            <a:ext cx="661455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66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12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38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4384" y="3116455"/>
            <a:ext cx="663830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13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463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14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0948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127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59080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15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418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1889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62643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16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8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127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4384" y="3116455"/>
            <a:ext cx="663830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17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870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153988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18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0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2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46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3575" y="1889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4" y="3116455"/>
            <a:ext cx="6614557" cy="6044034"/>
          </a:xfrm>
        </p:spPr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3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14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70088" y="236538"/>
            <a:ext cx="3398837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4384" y="3116455"/>
            <a:ext cx="6662058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4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35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6275" y="23653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4" y="3116455"/>
            <a:ext cx="661455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5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37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1889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3830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6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215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7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916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4688" y="200025"/>
            <a:ext cx="3402012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60268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aseline="0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8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10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9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9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0ECC2AD1-9D77-4742-807F-AF0B86DEB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99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386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B508AD26-284E-4AE6-A42E-5C2313AA2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6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ECADA6DC-974D-4AD4-9720-07B94CFB8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4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E9B5689D-53E4-49A7-83EA-79EE8A7DD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0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881F5B-A54B-4E9A-8170-6FB1485FC893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FD706E-8025-40D8-BFB7-17CE332E76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0" name="Text Box 37">
            <a:extLst>
              <a:ext uri="{FF2B5EF4-FFF2-40B4-BE49-F238E27FC236}">
                <a16:creationId xmlns:a16="http://schemas.microsoft.com/office/drawing/2014/main" id="{F3837B0F-6028-49CA-B97B-F011FC13A9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13571"/>
            <a:ext cx="6740645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0" spc="300" dirty="0">
                <a:solidFill>
                  <a:srgbClr val="F2F2F2"/>
                </a:solidFill>
                <a:latin typeface="Arial Narrow" panose="020B0606020202030204" pitchFamily="34" charset="0"/>
              </a:rPr>
              <a:t>Session 7 – The Effects of Drug Combinations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1142F3-6E59-4A77-BD4E-3BB498DA5F72}"/>
              </a:ext>
            </a:extLst>
          </p:cNvPr>
          <p:cNvSpPr/>
          <p:nvPr userDrawn="1"/>
        </p:nvSpPr>
        <p:spPr>
          <a:xfrm>
            <a:off x="0" y="6492875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B284002A-4A34-4179-9A53-CAAD6C38F5E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6508750"/>
            <a:ext cx="5232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Arial Black" panose="020B0A04020102020204" pitchFamily="34" charset="0"/>
              </a:rPr>
              <a:t>ARIDE</a:t>
            </a:r>
            <a:endParaRPr lang="en-US" sz="1400" dirty="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A042ED3C-99EB-45B5-A68B-4A06B3FBD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80" r:id="rId2"/>
    <p:sldLayoutId id="2147484081" r:id="rId3"/>
    <p:sldLayoutId id="2147484082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600"/>
        </a:spcAft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</a:defRPr>
      </a:lvl2pPr>
      <a:lvl3pPr marL="685800" indent="-2317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ts val="60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cp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" r="4333" b="4903"/>
          <a:stretch>
            <a:fillRect/>
          </a:stretch>
        </p:blipFill>
        <p:spPr bwMode="auto">
          <a:xfrm>
            <a:off x="3558074" y="3882801"/>
            <a:ext cx="2152650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668109" y="1431925"/>
            <a:ext cx="4177069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kern="0" dirty="0">
                <a:solidFill>
                  <a:schemeClr val="tx2"/>
                </a:solidFill>
              </a:rPr>
              <a:t>Session 7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577979" y="2388472"/>
            <a:ext cx="497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The Effects of Drug Combinations</a:t>
            </a:r>
          </a:p>
        </p:txBody>
      </p:sp>
      <p:pic>
        <p:nvPicPr>
          <p:cNvPr id="15" name="Content Placeholder 17" descr="alcohol.jpg"/>
          <p:cNvPicPr>
            <a:picLocks noGrp="1" noChangeAspect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2971" y="931068"/>
            <a:ext cx="2273300" cy="1855787"/>
          </a:xfrm>
        </p:spPr>
      </p:pic>
      <p:pic>
        <p:nvPicPr>
          <p:cNvPr id="16" name="Picture 2" descr="Heroi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6372"/>
          <a:stretch>
            <a:fillRect/>
          </a:stretch>
        </p:blipFill>
        <p:spPr bwMode="auto">
          <a:xfrm>
            <a:off x="5336293" y="4038375"/>
            <a:ext cx="1839913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 descr="cocaine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"/>
          <a:stretch>
            <a:fillRect/>
          </a:stretch>
        </p:blipFill>
        <p:spPr bwMode="auto">
          <a:xfrm>
            <a:off x="1502288" y="4075247"/>
            <a:ext cx="2273300" cy="15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3" descr="cannabis3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2094" r="1438"/>
          <a:stretch/>
        </p:blipFill>
        <p:spPr bwMode="auto">
          <a:xfrm>
            <a:off x="550048" y="2617100"/>
            <a:ext cx="1362635" cy="204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907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2209800"/>
          </a:xfrm>
        </p:spPr>
        <p:txBody>
          <a:bodyPr/>
          <a:lstStyle/>
          <a:p>
            <a:pPr lvl="1"/>
            <a:r>
              <a:rPr lang="en-US" b="1" dirty="0"/>
              <a:t>HGN</a:t>
            </a:r>
            <a:r>
              <a:rPr lang="en-US" dirty="0"/>
              <a:t> - Present</a:t>
            </a:r>
          </a:p>
          <a:p>
            <a:pPr lvl="1"/>
            <a:r>
              <a:rPr lang="en-US" b="1" dirty="0"/>
              <a:t>VGN</a:t>
            </a:r>
            <a:r>
              <a:rPr lang="en-US" dirty="0"/>
              <a:t> - Possibly Present</a:t>
            </a:r>
          </a:p>
          <a:p>
            <a:pPr lvl="1"/>
            <a:r>
              <a:rPr lang="en-US" b="1" dirty="0"/>
              <a:t>LOC</a:t>
            </a:r>
            <a:r>
              <a:rPr lang="en-US" dirty="0"/>
              <a:t> - Present </a:t>
            </a:r>
          </a:p>
          <a:p>
            <a:pPr lvl="1"/>
            <a:r>
              <a:rPr lang="en-US" b="1" dirty="0"/>
              <a:t>Pupil Size </a:t>
            </a:r>
            <a:r>
              <a:rPr lang="en-US" dirty="0"/>
              <a:t>- Constricted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Likely Effects of the Combination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63F66EE-AE39-4EEB-867C-E00B24505B0C}"/>
              </a:ext>
            </a:extLst>
          </p:cNvPr>
          <p:cNvGrpSpPr/>
          <p:nvPr/>
        </p:nvGrpSpPr>
        <p:grpSpPr>
          <a:xfrm>
            <a:off x="1089819" y="4414242"/>
            <a:ext cx="6964362" cy="1107996"/>
            <a:chOff x="1089819" y="4414242"/>
            <a:chExt cx="6964362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1089819" y="4707097"/>
              <a:ext cx="1676400" cy="52228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  <a:r>
                <a:rPr lang="en-US" altLang="en-US" sz="2800" b="1" dirty="0">
                  <a:solidFill>
                    <a:schemeClr val="bg1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3733800" y="4703922"/>
              <a:ext cx="1676400" cy="5286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6377781" y="4707097"/>
              <a:ext cx="1676400" cy="522287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68A2FC9-20D4-4785-B2F6-FAED75936828}"/>
                </a:ext>
              </a:extLst>
            </p:cNvPr>
            <p:cNvSpPr txBox="1"/>
            <p:nvPr/>
          </p:nvSpPr>
          <p:spPr>
            <a:xfrm>
              <a:off x="2808053" y="441424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302F956-7674-4B15-956A-814DC4073EC8}"/>
                </a:ext>
              </a:extLst>
            </p:cNvPr>
            <p:cNvSpPr txBox="1"/>
            <p:nvPr/>
          </p:nvSpPr>
          <p:spPr>
            <a:xfrm>
              <a:off x="5452034" y="441424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7751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1478275"/>
          </a:xfrm>
        </p:spPr>
        <p:txBody>
          <a:bodyPr/>
          <a:lstStyle/>
          <a:p>
            <a:pPr algn="ctr"/>
            <a:r>
              <a:rPr lang="en-US" dirty="0"/>
              <a:t>If both drugs affect some particular indicator of impairment, their combination also will affect that behavior.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Additive Effect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2558F60-1BC2-41C2-949E-E6073DC6BC26}"/>
              </a:ext>
            </a:extLst>
          </p:cNvPr>
          <p:cNvGrpSpPr/>
          <p:nvPr/>
        </p:nvGrpSpPr>
        <p:grpSpPr>
          <a:xfrm>
            <a:off x="556419" y="3853816"/>
            <a:ext cx="8267873" cy="1107996"/>
            <a:chOff x="556419" y="3853816"/>
            <a:chExt cx="8267873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556419" y="4145877"/>
              <a:ext cx="1676400" cy="5238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 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3236206" y="4145877"/>
              <a:ext cx="1676400" cy="52387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A23401F-6785-49ED-9798-43A2016A0E1B}"/>
                </a:ext>
              </a:extLst>
            </p:cNvPr>
            <p:cNvSpPr txBox="1"/>
            <p:nvPr/>
          </p:nvSpPr>
          <p:spPr>
            <a:xfrm>
              <a:off x="2292556" y="3853816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D8A87BC-BCEC-4B52-9598-FE8C02A71C52}"/>
                </a:ext>
              </a:extLst>
            </p:cNvPr>
            <p:cNvSpPr txBox="1"/>
            <p:nvPr/>
          </p:nvSpPr>
          <p:spPr>
            <a:xfrm>
              <a:off x="4972343" y="3853816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  <p:sp>
          <p:nvSpPr>
            <p:cNvPr id="20" name="Text Box 11">
              <a:extLst>
                <a:ext uri="{FF2B5EF4-FFF2-40B4-BE49-F238E27FC236}">
                  <a16:creationId xmlns:a16="http://schemas.microsoft.com/office/drawing/2014/main" id="{4E11EB0A-8E1A-47A9-9DA7-2994DA728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15992" y="4146204"/>
              <a:ext cx="2908300" cy="523220"/>
            </a:xfrm>
            <a:prstGeom prst="rect">
              <a:avLst/>
            </a:prstGeom>
            <a:solidFill>
              <a:schemeClr val="accent5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Greater Action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3577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38" y="1801709"/>
            <a:ext cx="41148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Alcohol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Present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Possibly present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Present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Pupil Size </a:t>
            </a:r>
            <a:r>
              <a:rPr lang="en-US" dirty="0"/>
              <a:t>- Normal</a:t>
            </a:r>
            <a:endParaRPr lang="en-US" b="0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Additive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854575" y="1801709"/>
            <a:ext cx="41148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CNS Depressant 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Possibly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Pupil Size </a:t>
            </a:r>
            <a:r>
              <a:rPr lang="en-US" sz="2600" b="0" dirty="0">
                <a:solidFill>
                  <a:srgbClr val="000000"/>
                </a:solidFill>
              </a:rPr>
              <a:t>- Normal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182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n-US" dirty="0"/>
              <a:t>When two drugs affect some indicator in opposite ways, their combined effect will be unpredictable.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Effects will be dependent on which drug is more dominant in the system at any given time.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Antagonistic Effect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8C08606-A3B7-4B20-86DC-EE2973C5F1C5}"/>
              </a:ext>
            </a:extLst>
          </p:cNvPr>
          <p:cNvGrpSpPr/>
          <p:nvPr/>
        </p:nvGrpSpPr>
        <p:grpSpPr>
          <a:xfrm>
            <a:off x="563563" y="3092448"/>
            <a:ext cx="8123237" cy="1107996"/>
            <a:chOff x="563563" y="3092448"/>
            <a:chExt cx="8123237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563563" y="3384509"/>
              <a:ext cx="1676400" cy="5238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 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5791200" y="3384509"/>
              <a:ext cx="2895600" cy="523875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Unpredictable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3147219" y="3169403"/>
              <a:ext cx="1736725" cy="95408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Opposite Action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F80D7AA-75BF-4423-BC23-674FBA3BC152}"/>
                </a:ext>
              </a:extLst>
            </p:cNvPr>
            <p:cNvSpPr txBox="1"/>
            <p:nvPr/>
          </p:nvSpPr>
          <p:spPr>
            <a:xfrm>
              <a:off x="2251635" y="309244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D2CB115-99A9-4690-9ADF-E1C4DEA636EB}"/>
                </a:ext>
              </a:extLst>
            </p:cNvPr>
            <p:cNvSpPr txBox="1"/>
            <p:nvPr/>
          </p:nvSpPr>
          <p:spPr>
            <a:xfrm>
              <a:off x="4895615" y="309244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61233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38" y="1801709"/>
            <a:ext cx="41148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CNS Stimulant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Pupil Size </a:t>
            </a:r>
            <a:r>
              <a:rPr lang="en-US" dirty="0"/>
              <a:t>- Dilated</a:t>
            </a:r>
            <a:endParaRPr lang="en-US" b="0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Antagonistic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854575" y="1801709"/>
            <a:ext cx="41148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Narcotic Analgesic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Pupil Size </a:t>
            </a:r>
            <a:r>
              <a:rPr lang="en-US" sz="2600" b="0" dirty="0">
                <a:solidFill>
                  <a:srgbClr val="000000"/>
                </a:solidFill>
              </a:rPr>
              <a:t>- Constricted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57652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563879"/>
            <a:ext cx="8229600" cy="1379571"/>
          </a:xfrm>
        </p:spPr>
        <p:txBody>
          <a:bodyPr/>
          <a:lstStyle/>
          <a:p>
            <a:r>
              <a:rPr lang="en-US" altLang="en-US" dirty="0"/>
              <a:t>Combination </a:t>
            </a:r>
            <a:br>
              <a:rPr lang="en-US" altLang="en-US" dirty="0"/>
            </a:br>
            <a:r>
              <a:rPr lang="en-US" altLang="en-US" dirty="0"/>
              <a:t>Dissociative Anesthetic </a:t>
            </a:r>
            <a:br>
              <a:rPr lang="en-US" altLang="en-US" dirty="0"/>
            </a:br>
            <a:r>
              <a:rPr lang="en-US" altLang="en-US" dirty="0"/>
              <a:t>and Narcotic Analgesic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486641"/>
              </p:ext>
            </p:extLst>
          </p:nvPr>
        </p:nvGraphicFramePr>
        <p:xfrm>
          <a:off x="685800" y="2526513"/>
          <a:ext cx="7772400" cy="33832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Impairment Indicators</a:t>
                      </a:r>
                    </a:p>
                  </a:txBody>
                  <a:tcPr marT="45729" marB="45729" anchor="ctr"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Dissociative Anesthetic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Narcotic Analgesic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Type of Combined Effect 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Expected Results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  <a:cs typeface="Arial" charset="0"/>
                        </a:rPr>
                        <a:t>HGN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VGN</a:t>
                      </a:r>
                      <a:endParaRPr lang="en-US" sz="2000" dirty="0">
                        <a:solidFill>
                          <a:schemeClr val="accent4"/>
                        </a:solidFill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LOC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Pupil size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Normal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Constricted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Constricted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12D2218F-AECE-4496-9C6F-9D37088E8DDA}"/>
              </a:ext>
            </a:extLst>
          </p:cNvPr>
          <p:cNvSpPr/>
          <p:nvPr/>
        </p:nvSpPr>
        <p:spPr>
          <a:xfrm>
            <a:off x="2499360" y="342900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6F86ED7-7563-4FD7-A1D9-DF86AD5C47F4}"/>
              </a:ext>
            </a:extLst>
          </p:cNvPr>
          <p:cNvSpPr/>
          <p:nvPr/>
        </p:nvSpPr>
        <p:spPr>
          <a:xfrm>
            <a:off x="4046220" y="346710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2ECEE8-2C49-4AEB-8FD1-4B5A8A0B0331}"/>
              </a:ext>
            </a:extLst>
          </p:cNvPr>
          <p:cNvSpPr/>
          <p:nvPr/>
        </p:nvSpPr>
        <p:spPr>
          <a:xfrm>
            <a:off x="5478780" y="3429000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F736487-14ED-4ECD-AF52-9A127BA37F7D}"/>
              </a:ext>
            </a:extLst>
          </p:cNvPr>
          <p:cNvSpPr/>
          <p:nvPr/>
        </p:nvSpPr>
        <p:spPr>
          <a:xfrm>
            <a:off x="7128510" y="342138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C34521-B1BF-4A08-A7D5-1ABEB73C2B37}"/>
              </a:ext>
            </a:extLst>
          </p:cNvPr>
          <p:cNvSpPr/>
          <p:nvPr/>
        </p:nvSpPr>
        <p:spPr>
          <a:xfrm>
            <a:off x="2493645" y="4019683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D620396-581D-4BF5-849C-0ADB9A90305A}"/>
              </a:ext>
            </a:extLst>
          </p:cNvPr>
          <p:cNvSpPr/>
          <p:nvPr/>
        </p:nvSpPr>
        <p:spPr>
          <a:xfrm>
            <a:off x="2493645" y="4720907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F97DFD6-2149-491F-B1C8-353C849FC041}"/>
              </a:ext>
            </a:extLst>
          </p:cNvPr>
          <p:cNvSpPr/>
          <p:nvPr/>
        </p:nvSpPr>
        <p:spPr>
          <a:xfrm>
            <a:off x="2484120" y="540985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0F150A-B224-4F04-8108-C87DEE8E3917}"/>
              </a:ext>
            </a:extLst>
          </p:cNvPr>
          <p:cNvSpPr/>
          <p:nvPr/>
        </p:nvSpPr>
        <p:spPr>
          <a:xfrm>
            <a:off x="4042410" y="4050163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DDAE1D2-05B4-4581-9C28-2F9EFA00A0CE}"/>
              </a:ext>
            </a:extLst>
          </p:cNvPr>
          <p:cNvSpPr/>
          <p:nvPr/>
        </p:nvSpPr>
        <p:spPr>
          <a:xfrm>
            <a:off x="4048125" y="4720907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E85A025-98C2-4514-BC5B-4A6E61926950}"/>
              </a:ext>
            </a:extLst>
          </p:cNvPr>
          <p:cNvSpPr/>
          <p:nvPr/>
        </p:nvSpPr>
        <p:spPr>
          <a:xfrm>
            <a:off x="3971925" y="5315359"/>
            <a:ext cx="119253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3D48943-1F15-4C0A-9AB6-E25B52362B6D}"/>
              </a:ext>
            </a:extLst>
          </p:cNvPr>
          <p:cNvSpPr/>
          <p:nvPr/>
        </p:nvSpPr>
        <p:spPr>
          <a:xfrm>
            <a:off x="5490210" y="4050163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2C01271-F558-4FB0-A576-053916DC0A9F}"/>
              </a:ext>
            </a:extLst>
          </p:cNvPr>
          <p:cNvSpPr/>
          <p:nvPr/>
        </p:nvSpPr>
        <p:spPr>
          <a:xfrm>
            <a:off x="5513070" y="4736147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9CBCA25-4FC4-4C8C-BA49-C40BC7428318}"/>
              </a:ext>
            </a:extLst>
          </p:cNvPr>
          <p:cNvSpPr/>
          <p:nvPr/>
        </p:nvSpPr>
        <p:spPr>
          <a:xfrm>
            <a:off x="5513070" y="5334358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B8A011-A0D2-4C0C-A91B-E13A6663118A}"/>
              </a:ext>
            </a:extLst>
          </p:cNvPr>
          <p:cNvSpPr/>
          <p:nvPr/>
        </p:nvSpPr>
        <p:spPr>
          <a:xfrm>
            <a:off x="6958965" y="4050163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B5B517B-FD84-4DEC-9F0A-0E038C7B6438}"/>
              </a:ext>
            </a:extLst>
          </p:cNvPr>
          <p:cNvSpPr/>
          <p:nvPr/>
        </p:nvSpPr>
        <p:spPr>
          <a:xfrm>
            <a:off x="7067550" y="4690325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09B0507-6660-45D4-821C-8416C6367B92}"/>
              </a:ext>
            </a:extLst>
          </p:cNvPr>
          <p:cNvSpPr/>
          <p:nvPr/>
        </p:nvSpPr>
        <p:spPr>
          <a:xfrm>
            <a:off x="7067550" y="5315359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BDE613D-6586-499C-A50C-C5E3CF93A947}"/>
              </a:ext>
            </a:extLst>
          </p:cNvPr>
          <p:cNvSpPr/>
          <p:nvPr/>
        </p:nvSpPr>
        <p:spPr>
          <a:xfrm>
            <a:off x="849630" y="3421380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C6325E9-DE6B-4ACF-BBFA-B6E0CECB8829}"/>
              </a:ext>
            </a:extLst>
          </p:cNvPr>
          <p:cNvSpPr/>
          <p:nvPr/>
        </p:nvSpPr>
        <p:spPr>
          <a:xfrm>
            <a:off x="849630" y="4057875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C4BA8F3-90B2-41CD-A9E4-53E8BC2FCC36}"/>
              </a:ext>
            </a:extLst>
          </p:cNvPr>
          <p:cNvSpPr/>
          <p:nvPr/>
        </p:nvSpPr>
        <p:spPr>
          <a:xfrm>
            <a:off x="849630" y="4694186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EEE1868-4274-47CC-A6F9-2F60A8ADE7D3}"/>
              </a:ext>
            </a:extLst>
          </p:cNvPr>
          <p:cNvSpPr/>
          <p:nvPr/>
        </p:nvSpPr>
        <p:spPr>
          <a:xfrm>
            <a:off x="853440" y="5334358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51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520262"/>
            <a:ext cx="8534400" cy="1182414"/>
          </a:xfrm>
        </p:spPr>
        <p:txBody>
          <a:bodyPr/>
          <a:lstStyle/>
          <a:p>
            <a:r>
              <a:rPr lang="en-US" altLang="en-US" dirty="0"/>
              <a:t>Combination </a:t>
            </a:r>
            <a:br>
              <a:rPr lang="en-US" altLang="en-US" dirty="0"/>
            </a:br>
            <a:r>
              <a:rPr lang="en-US" altLang="en-US" dirty="0"/>
              <a:t>Cannabis and Stimulant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681827" y="5586610"/>
            <a:ext cx="7932743" cy="462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600" b="1" i="1" kern="0" dirty="0">
                <a:solidFill>
                  <a:srgbClr val="000000"/>
                </a:solidFill>
                <a:latin typeface="+mj-lt"/>
                <a:cs typeface="+mn-cs"/>
              </a:rPr>
              <a:t>***May be normal</a:t>
            </a:r>
          </a:p>
          <a:p>
            <a:pPr marL="514350" indent="-514350" eaLnBrk="0" hangingPunct="0">
              <a:buFontTx/>
              <a:buAutoNum type="arabicPeriod"/>
              <a:defRPr/>
            </a:pPr>
            <a:endParaRPr lang="en-US" sz="1600" b="1" kern="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graphicFrame>
        <p:nvGraphicFramePr>
          <p:cNvPr id="34" name="Group 2">
            <a:extLst>
              <a:ext uri="{FF2B5EF4-FFF2-40B4-BE49-F238E27FC236}">
                <a16:creationId xmlns:a16="http://schemas.microsoft.com/office/drawing/2014/main" id="{5456463B-671C-4A2B-99A3-06889B727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428228"/>
              </p:ext>
            </p:extLst>
          </p:nvPr>
        </p:nvGraphicFramePr>
        <p:xfrm>
          <a:off x="681827" y="2068637"/>
          <a:ext cx="7772400" cy="33832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Impairment Indicators</a:t>
                      </a:r>
                    </a:p>
                  </a:txBody>
                  <a:tcPr marT="45729" marB="45729" anchor="ctr"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Cannabis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Stimulant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Type of Combined Effect 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Expected Results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  <a:cs typeface="Arial" charset="0"/>
                        </a:rPr>
                        <a:t>HGN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Null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VGN</a:t>
                      </a:r>
                      <a:endParaRPr lang="en-US" sz="2000" dirty="0">
                        <a:solidFill>
                          <a:schemeClr val="accent4"/>
                        </a:solidFill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Null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LOC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Pupil size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Dilated***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Dilated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Additive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Dilated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76718F7-3C0F-45C9-B452-2C31968BA45E}"/>
              </a:ext>
            </a:extLst>
          </p:cNvPr>
          <p:cNvSpPr/>
          <p:nvPr/>
        </p:nvSpPr>
        <p:spPr>
          <a:xfrm>
            <a:off x="2529840" y="295292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A82A66D-407D-479B-BAF3-CE1B37318BE9}"/>
              </a:ext>
            </a:extLst>
          </p:cNvPr>
          <p:cNvSpPr/>
          <p:nvPr/>
        </p:nvSpPr>
        <p:spPr>
          <a:xfrm>
            <a:off x="4076700" y="299102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B50291-DDFE-4EB6-90DC-CF791F4A0D38}"/>
              </a:ext>
            </a:extLst>
          </p:cNvPr>
          <p:cNvSpPr/>
          <p:nvPr/>
        </p:nvSpPr>
        <p:spPr>
          <a:xfrm>
            <a:off x="5509260" y="2952925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66391C7-226E-4C2B-9087-6B459DDF5131}"/>
              </a:ext>
            </a:extLst>
          </p:cNvPr>
          <p:cNvSpPr/>
          <p:nvPr/>
        </p:nvSpPr>
        <p:spPr>
          <a:xfrm>
            <a:off x="7158990" y="294530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AFB5DFB-18CF-470D-9B08-8B2B2ABFE83C}"/>
              </a:ext>
            </a:extLst>
          </p:cNvPr>
          <p:cNvSpPr/>
          <p:nvPr/>
        </p:nvSpPr>
        <p:spPr>
          <a:xfrm>
            <a:off x="2524125" y="3543608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592A452-9472-4683-85BE-77CC1E534883}"/>
              </a:ext>
            </a:extLst>
          </p:cNvPr>
          <p:cNvSpPr/>
          <p:nvPr/>
        </p:nvSpPr>
        <p:spPr>
          <a:xfrm>
            <a:off x="2524125" y="4244832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BC66062-C696-4C23-AACE-CC6D279BDA31}"/>
              </a:ext>
            </a:extLst>
          </p:cNvPr>
          <p:cNvSpPr/>
          <p:nvPr/>
        </p:nvSpPr>
        <p:spPr>
          <a:xfrm>
            <a:off x="2514600" y="488043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B31AA95-5BCB-4237-8897-D63769F5931E}"/>
              </a:ext>
            </a:extLst>
          </p:cNvPr>
          <p:cNvSpPr/>
          <p:nvPr/>
        </p:nvSpPr>
        <p:spPr>
          <a:xfrm>
            <a:off x="4072890" y="3574088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E71795-67D8-406F-A2AE-CC51F615E3F4}"/>
              </a:ext>
            </a:extLst>
          </p:cNvPr>
          <p:cNvSpPr/>
          <p:nvPr/>
        </p:nvSpPr>
        <p:spPr>
          <a:xfrm>
            <a:off x="4078605" y="4244832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5938CA-6D6C-41F0-A1CA-D7B08E06151B}"/>
              </a:ext>
            </a:extLst>
          </p:cNvPr>
          <p:cNvSpPr/>
          <p:nvPr/>
        </p:nvSpPr>
        <p:spPr>
          <a:xfrm>
            <a:off x="4002405" y="4885004"/>
            <a:ext cx="119253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7AC8A8E-643F-4D4D-833B-B33A689AFCAF}"/>
              </a:ext>
            </a:extLst>
          </p:cNvPr>
          <p:cNvSpPr/>
          <p:nvPr/>
        </p:nvSpPr>
        <p:spPr>
          <a:xfrm>
            <a:off x="5520690" y="3574088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7CF205E-083C-4164-A7D4-C98524748820}"/>
              </a:ext>
            </a:extLst>
          </p:cNvPr>
          <p:cNvSpPr/>
          <p:nvPr/>
        </p:nvSpPr>
        <p:spPr>
          <a:xfrm>
            <a:off x="5543550" y="4260072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E74BF07-8C04-4C89-A5F1-1F8FF5EDA82F}"/>
              </a:ext>
            </a:extLst>
          </p:cNvPr>
          <p:cNvSpPr/>
          <p:nvPr/>
        </p:nvSpPr>
        <p:spPr>
          <a:xfrm>
            <a:off x="5543550" y="4858283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99489CF-0A17-4D44-9AF1-29FE45BE2386}"/>
              </a:ext>
            </a:extLst>
          </p:cNvPr>
          <p:cNvSpPr/>
          <p:nvPr/>
        </p:nvSpPr>
        <p:spPr>
          <a:xfrm>
            <a:off x="6989445" y="3574088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D1352F7-3ABA-41DD-B5C8-B3518BE8C85B}"/>
              </a:ext>
            </a:extLst>
          </p:cNvPr>
          <p:cNvSpPr/>
          <p:nvPr/>
        </p:nvSpPr>
        <p:spPr>
          <a:xfrm>
            <a:off x="7098030" y="4214250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A0705E8-24DF-41E5-8EF7-91BB0754353B}"/>
              </a:ext>
            </a:extLst>
          </p:cNvPr>
          <p:cNvSpPr/>
          <p:nvPr/>
        </p:nvSpPr>
        <p:spPr>
          <a:xfrm>
            <a:off x="7098030" y="4892624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6220FAB-4A34-4CE6-B62E-302831A5BFA0}"/>
              </a:ext>
            </a:extLst>
          </p:cNvPr>
          <p:cNvSpPr/>
          <p:nvPr/>
        </p:nvSpPr>
        <p:spPr>
          <a:xfrm>
            <a:off x="849630" y="2975785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C1FB74B-6B72-4937-9CB6-33D4EF5FD644}"/>
              </a:ext>
            </a:extLst>
          </p:cNvPr>
          <p:cNvSpPr/>
          <p:nvPr/>
        </p:nvSpPr>
        <p:spPr>
          <a:xfrm>
            <a:off x="880110" y="3581800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F1D361A-C6CA-4D79-93CF-3C143662991B}"/>
              </a:ext>
            </a:extLst>
          </p:cNvPr>
          <p:cNvSpPr/>
          <p:nvPr/>
        </p:nvSpPr>
        <p:spPr>
          <a:xfrm>
            <a:off x="880110" y="4218111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C8DA836-DEC1-4F3E-8AE7-A930FC7119DF}"/>
              </a:ext>
            </a:extLst>
          </p:cNvPr>
          <p:cNvSpPr/>
          <p:nvPr/>
        </p:nvSpPr>
        <p:spPr>
          <a:xfrm>
            <a:off x="883920" y="4858283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0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/>
            <a:r>
              <a:rPr lang="en-US" dirty="0"/>
              <a:t>The actual effects can depend on a number of factors including, but not limited to: </a:t>
            </a:r>
          </a:p>
          <a:p>
            <a:pPr lvl="1"/>
            <a:r>
              <a:rPr lang="en-US" dirty="0"/>
              <a:t>Dose levels</a:t>
            </a:r>
          </a:p>
          <a:p>
            <a:pPr lvl="1"/>
            <a:r>
              <a:rPr lang="en-US" dirty="0"/>
              <a:t>Time of administration</a:t>
            </a:r>
          </a:p>
          <a:p>
            <a:pPr lvl="1"/>
            <a:r>
              <a:rPr lang="en-US" dirty="0"/>
              <a:t>An individual’s metabolism 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Drug Combination Factors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088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463E9E8-7EE6-42C0-B5EE-CA8BF154726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395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Describe the prevalence of drug and alcohol use (individually and in combination) as well as polydrug impairment</a:t>
            </a:r>
          </a:p>
          <a:p>
            <a:pPr lvl="1"/>
            <a:r>
              <a:rPr lang="en-US" dirty="0"/>
              <a:t>Define polydrug impairment</a:t>
            </a:r>
          </a:p>
          <a:p>
            <a:pPr lvl="1"/>
            <a:r>
              <a:rPr lang="en-US" dirty="0"/>
              <a:t>Articulate possible effects of polydrug impairment related to indicators of alcohol and drugs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762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Prevalence of Drug Combinations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10" descr="http://srxa.files.wordpress.com/2011/02/medicin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96" y="2041435"/>
            <a:ext cx="4911407" cy="369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703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Polydrug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96340"/>
          </a:xfrm>
        </p:spPr>
        <p:txBody>
          <a:bodyPr/>
          <a:lstStyle/>
          <a:p>
            <a:r>
              <a:rPr lang="en-US" dirty="0"/>
              <a:t>Being under the combined influence of two or more different drugs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311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Null Effect</a:t>
            </a:r>
          </a:p>
          <a:p>
            <a:pPr lvl="1"/>
            <a:r>
              <a:rPr lang="en-US" dirty="0"/>
              <a:t>Overlapping Effect</a:t>
            </a:r>
          </a:p>
          <a:p>
            <a:pPr lvl="1"/>
            <a:r>
              <a:rPr lang="en-US" dirty="0"/>
              <a:t>Additive Effect</a:t>
            </a:r>
          </a:p>
          <a:p>
            <a:pPr lvl="1"/>
            <a:r>
              <a:rPr lang="en-US" dirty="0"/>
              <a:t>Antagonistic Effect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Potential Effects of Polydrug Use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32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05423" y="1645920"/>
            <a:ext cx="8733155" cy="1424940"/>
          </a:xfrm>
        </p:spPr>
        <p:txBody>
          <a:bodyPr/>
          <a:lstStyle/>
          <a:p>
            <a:pPr marL="0" indent="0" algn="ctr"/>
            <a:r>
              <a:rPr lang="en-US" dirty="0"/>
              <a:t>If neither drug affects some particular indicator of impairment, their combination also will not affect that behavior.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Null Effect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66700" y="609600"/>
            <a:ext cx="861060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4000" b="1" kern="0" dirty="0">
              <a:solidFill>
                <a:srgbClr val="0056AC"/>
              </a:solidFill>
              <a:latin typeface="Verdana" pitchFamily="34" charset="0"/>
              <a:ea typeface="+mj-ea"/>
              <a:cs typeface="+mj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A2E134-2B72-42BA-9376-478DCF91BA4A}"/>
              </a:ext>
            </a:extLst>
          </p:cNvPr>
          <p:cNvGrpSpPr/>
          <p:nvPr/>
        </p:nvGrpSpPr>
        <p:grpSpPr>
          <a:xfrm>
            <a:off x="979295" y="4034108"/>
            <a:ext cx="7160340" cy="1107996"/>
            <a:chOff x="979295" y="4034108"/>
            <a:chExt cx="7160340" cy="1107996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979295" y="4323787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3721265" y="4323787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463235" y="4323787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E8B2DE3-0E91-4BD7-B52F-448C26D530E7}"/>
                </a:ext>
              </a:extLst>
            </p:cNvPr>
            <p:cNvSpPr txBox="1"/>
            <p:nvPr/>
          </p:nvSpPr>
          <p:spPr>
            <a:xfrm>
              <a:off x="2746524" y="403410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30095E7-5E1A-429A-A8BA-E7F8213CCD16}"/>
                </a:ext>
              </a:extLst>
            </p:cNvPr>
            <p:cNvSpPr txBox="1"/>
            <p:nvPr/>
          </p:nvSpPr>
          <p:spPr>
            <a:xfrm>
              <a:off x="5488494" y="403410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2758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40" y="1801709"/>
            <a:ext cx="36576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Narcotic Analgesic 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Null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5006975" y="1802399"/>
            <a:ext cx="36576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CNS Stimulant 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8182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1386959"/>
          </a:xfrm>
        </p:spPr>
        <p:txBody>
          <a:bodyPr/>
          <a:lstStyle/>
          <a:p>
            <a:pPr algn="ctr"/>
            <a:r>
              <a:rPr lang="en-US" dirty="0"/>
              <a:t>If one drug affects some particular indicator of impairment and another does not, their combination also will affect that behavior.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Overlapping Effect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BD7C8BE-58AB-4294-9E51-B12A09D10615}"/>
              </a:ext>
            </a:extLst>
          </p:cNvPr>
          <p:cNvGrpSpPr/>
          <p:nvPr/>
        </p:nvGrpSpPr>
        <p:grpSpPr>
          <a:xfrm>
            <a:off x="1143000" y="3873222"/>
            <a:ext cx="7010400" cy="1107996"/>
            <a:chOff x="1143000" y="3873222"/>
            <a:chExt cx="7010400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1143000" y="4165283"/>
              <a:ext cx="1676400" cy="5238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  <a:r>
                <a:rPr lang="en-US" altLang="en-US" sz="2800" b="1" dirty="0">
                  <a:solidFill>
                    <a:schemeClr val="bg1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3810000" y="4162901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6477000" y="4165283"/>
              <a:ext cx="1676400" cy="52387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EAB7666-9CD5-4C82-9CC2-D73DCABDC8E1}"/>
                </a:ext>
              </a:extLst>
            </p:cNvPr>
            <p:cNvSpPr txBox="1"/>
            <p:nvPr/>
          </p:nvSpPr>
          <p:spPr>
            <a:xfrm>
              <a:off x="2872744" y="387322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162686-8E08-4C5F-9E5F-C0FAB4435D04}"/>
                </a:ext>
              </a:extLst>
            </p:cNvPr>
            <p:cNvSpPr txBox="1"/>
            <p:nvPr/>
          </p:nvSpPr>
          <p:spPr>
            <a:xfrm>
              <a:off x="5539744" y="387322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5326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38" y="1801709"/>
            <a:ext cx="41148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Narcotic Analgesic 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Pupil Size </a:t>
            </a:r>
            <a:r>
              <a:rPr lang="en-US" dirty="0"/>
              <a:t>- Constricted</a:t>
            </a:r>
            <a:endParaRPr lang="en-US" b="0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Overlapping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854575" y="1801709"/>
            <a:ext cx="41148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CNS Depressant 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Possibly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Pupil Size </a:t>
            </a:r>
            <a:r>
              <a:rPr lang="en-US" sz="2600" b="0" dirty="0">
                <a:solidFill>
                  <a:srgbClr val="000000"/>
                </a:solidFill>
              </a:rPr>
              <a:t>- Normal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0860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SLIDE_COUNT" val="18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ARIDE\ARIDE_PPT_07 February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&quot;/&gt;&lt;property id=&quot;20307&quot; value=&quot;696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697&quot;/&gt;&lt;/object&gt;&lt;object type=&quot;3&quot; unique_id=&quot;178552&quot;&gt;&lt;property id=&quot;20148&quot; value=&quot;5&quot;/&gt;&lt;property id=&quot;20300&quot; value=&quot;Slide 3 - &amp;quot;Prevalence of Drug Combinations&amp;quot;&quot;/&gt;&lt;property id=&quot;20307&quot; value=&quot;698&quot;/&gt;&lt;/object&gt;&lt;object type=&quot;3&quot; unique_id=&quot;178554&quot;&gt;&lt;property id=&quot;20148&quot; value=&quot;5&quot;/&gt;&lt;property id=&quot;20300&quot; value=&quot;Slide 4 - &amp;quot;Polydrug&amp;quot;&quot;/&gt;&lt;property id=&quot;20307&quot; value=&quot;700&quot;/&gt;&lt;/object&gt;&lt;object type=&quot;3&quot; unique_id=&quot;178555&quot;&gt;&lt;property id=&quot;20148&quot; value=&quot;5&quot;/&gt;&lt;property id=&quot;20300&quot; value=&quot;Slide 5 - &amp;quot;Potential Effects of Polydrug Use&amp;quot;&quot;/&gt;&lt;property id=&quot;20307&quot; value=&quot;701&quot;/&gt;&lt;/object&gt;&lt;object type=&quot;3&quot; unique_id=&quot;178556&quot;&gt;&lt;property id=&quot;20148&quot; value=&quot;5&quot;/&gt;&lt;property id=&quot;20300&quot; value=&quot;Slide 6 - &amp;quot;Null Effect&amp;quot;&quot;/&gt;&lt;property id=&quot;20307&quot; value=&quot;702&quot;/&gt;&lt;/object&gt;&lt;object type=&quot;3&quot; unique_id=&quot;178557&quot;&gt;&lt;property id=&quot;20148&quot; value=&quot;5&quot;/&gt;&lt;property id=&quot;20300&quot; value=&quot;Slide 8 - &amp;quot;Overlapping Effect&amp;quot;&quot;/&gt;&lt;property id=&quot;20307&quot; value=&quot;703&quot;/&gt;&lt;/object&gt;&lt;object type=&quot;3&quot; unique_id=&quot;178558&quot;&gt;&lt;property id=&quot;20148&quot; value=&quot;5&quot;/&gt;&lt;property id=&quot;20300&quot; value=&quot;Slide 9 - &amp;quot;Overlapping Effect Examples&amp;quot;&quot;/&gt;&lt;property id=&quot;20307&quot; value=&quot;704&quot;/&gt;&lt;/object&gt;&lt;object type=&quot;3&quot; unique_id=&quot;178559&quot;&gt;&lt;property id=&quot;20148&quot; value=&quot;5&quot;/&gt;&lt;property id=&quot;20300&quot; value=&quot;Slide 10 - &amp;quot;Likely Effects of the Combination &amp;quot;&quot;/&gt;&lt;property id=&quot;20307&quot; value=&quot;705&quot;/&gt;&lt;/object&gt;&lt;object type=&quot;3&quot; unique_id=&quot;178560&quot;&gt;&lt;property id=&quot;20148&quot; value=&quot;5&quot;/&gt;&lt;property id=&quot;20300&quot; value=&quot;Slide 11 - &amp;quot;Additive Effect&amp;quot;&quot;/&gt;&lt;property id=&quot;20307&quot; value=&quot;706&quot;/&gt;&lt;/object&gt;&lt;object type=&quot;3&quot; unique_id=&quot;178562&quot;&gt;&lt;property id=&quot;20148&quot; value=&quot;5&quot;/&gt;&lt;property id=&quot;20300&quot; value=&quot;Slide 12 - &amp;quot;Additive Effect Examples&amp;quot;&quot;/&gt;&lt;property id=&quot;20307&quot; value=&quot;708&quot;/&gt;&lt;/object&gt;&lt;object type=&quot;3&quot; unique_id=&quot;178564&quot;&gt;&lt;property id=&quot;20148&quot; value=&quot;5&quot;/&gt;&lt;property id=&quot;20300&quot; value=&quot;Slide 13 - &amp;quot;Antagonistic Effect&amp;quot;&quot;/&gt;&lt;property id=&quot;20307&quot; value=&quot;710&quot;/&gt;&lt;/object&gt;&lt;object type=&quot;3&quot; unique_id=&quot;178565&quot;&gt;&lt;property id=&quot;20148&quot; value=&quot;5&quot;/&gt;&lt;property id=&quot;20300&quot; value=&quot;Slide 17 - &amp;quot;Drug Combination Factors&amp;quot;&quot;/&gt;&lt;property id=&quot;20307&quot; value=&quot;711&quot;/&gt;&lt;/object&gt;&lt;object type=&quot;3&quot; unique_id=&quot;178567&quot;&gt;&lt;property id=&quot;20148&quot; value=&quot;5&quot;/&gt;&lt;property id=&quot;20300&quot; value=&quot;Slide 15 - &amp;quot;Combination  Dissociative Anesthetic  and Narcotic Analgesic &amp;quot;&quot;/&gt;&lt;property id=&quot;20307&quot; value=&quot;713&quot;/&gt;&lt;/object&gt;&lt;object type=&quot;3&quot; unique_id=&quot;178568&quot;&gt;&lt;property id=&quot;20148&quot; value=&quot;5&quot;/&gt;&lt;property id=&quot;20300&quot; value=&quot;Slide 16 - &amp;quot;Combination  Cannabis and Stimulant &amp;quot;&quot;/&gt;&lt;property id=&quot;20307&quot; value=&quot;714&quot;/&gt;&lt;/object&gt;&lt;object type=&quot;3&quot; unique_id=&quot;178569&quot;&gt;&lt;property id=&quot;20148&quot; value=&quot;5&quot;/&gt;&lt;property id=&quot;20300&quot; value=&quot;Slide 18 - &amp;quot;QUESTIONS?&amp;quot;&quot;/&gt;&lt;property id=&quot;20307&quot; value=&quot;715&quot;/&gt;&lt;/object&gt;&lt;object type=&quot;3&quot; unique_id=&quot;182752&quot;&gt;&lt;property id=&quot;20148&quot; value=&quot;5&quot;/&gt;&lt;property id=&quot;20300&quot; value=&quot;Slide 7 - &amp;quot;Null Effect Examples&amp;quot;&quot;/&gt;&lt;property id=&quot;20307&quot; value=&quot;716&quot;/&gt;&lt;/object&gt;&lt;object type=&quot;3&quot; unique_id=&quot;182893&quot;&gt;&lt;property id=&quot;20148&quot; value=&quot;5&quot;/&gt;&lt;property id=&quot;20300&quot; value=&quot;Slide 14 - &amp;quot;Antagonistic Effect Examples&amp;quot;&quot;/&gt;&lt;property id=&quot;20307&quot; value=&quot;717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3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1" ma:contentTypeDescription="Create a new document." ma:contentTypeScope="" ma:versionID="d4daa8697fcf64e07301833acb7a5be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dca63387bb5fc39d0c523d0efe30159b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</documentManagement>
</p:properties>
</file>

<file path=customXml/itemProps1.xml><?xml version="1.0" encoding="utf-8"?>
<ds:datastoreItem xmlns:ds="http://schemas.openxmlformats.org/officeDocument/2006/customXml" ds:itemID="{0EBFC0B7-9F83-45D0-A537-B066AE704814}"/>
</file>

<file path=customXml/itemProps2.xml><?xml version="1.0" encoding="utf-8"?>
<ds:datastoreItem xmlns:ds="http://schemas.openxmlformats.org/officeDocument/2006/customXml" ds:itemID="{88A31428-7F74-44B8-9136-653978CE8B3D}"/>
</file>

<file path=customXml/itemProps3.xml><?xml version="1.0" encoding="utf-8"?>
<ds:datastoreItem xmlns:ds="http://schemas.openxmlformats.org/officeDocument/2006/customXml" ds:itemID="{A61DFBD9-8320-4293-8BF9-075E53A4312E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59294</TotalTime>
  <Words>856</Words>
  <Application>Microsoft Office PowerPoint</Application>
  <PresentationFormat>On-screen Show (4:3)</PresentationFormat>
  <Paragraphs>292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Arial Narrow</vt:lpstr>
      <vt:lpstr>Calibri</vt:lpstr>
      <vt:lpstr>Trebuchet MS</vt:lpstr>
      <vt:lpstr>Verdana</vt:lpstr>
      <vt:lpstr>Wingdings</vt:lpstr>
      <vt:lpstr>3_Default Design</vt:lpstr>
      <vt:lpstr>PowerPoint Presentation</vt:lpstr>
      <vt:lpstr>Learning Objectives</vt:lpstr>
      <vt:lpstr>Prevalence of Drug Combinations</vt:lpstr>
      <vt:lpstr>Polydrug</vt:lpstr>
      <vt:lpstr>Potential Effects of Polydrug Use</vt:lpstr>
      <vt:lpstr>Null Effect</vt:lpstr>
      <vt:lpstr>Null Effect Examples</vt:lpstr>
      <vt:lpstr>Overlapping Effect</vt:lpstr>
      <vt:lpstr>Overlapping Effect Examples</vt:lpstr>
      <vt:lpstr>Likely Effects of the Combination </vt:lpstr>
      <vt:lpstr>Additive Effect</vt:lpstr>
      <vt:lpstr>Additive Effect Examples</vt:lpstr>
      <vt:lpstr>Antagonistic Effect</vt:lpstr>
      <vt:lpstr>Antagonistic Effect Examples</vt:lpstr>
      <vt:lpstr>Combination  Dissociative Anesthetic  and Narcotic Analgesic </vt:lpstr>
      <vt:lpstr>Combination  Cannabis and Stimulant </vt:lpstr>
      <vt:lpstr>Drug Combination Factors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900</cp:revision>
  <cp:lastPrinted>2014-05-13T20:28:42Z</cp:lastPrinted>
  <dcterms:created xsi:type="dcterms:W3CDTF">2005-12-09T17:41:03Z</dcterms:created>
  <dcterms:modified xsi:type="dcterms:W3CDTF">2022-12-21T21:26:27Z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EEE49ADA-F0EF-4342-8998-45961B59439F</vt:lpwstr>
  </property>
  <property fmtid="{D5CDD505-2E9C-101B-9397-08002B2CF9AE}" pid="3" name="ArticulatePath">
    <vt:lpwstr>ARIDE_PPT_07 January 2020</vt:lpwstr>
  </property>
  <property fmtid="{D5CDD505-2E9C-101B-9397-08002B2CF9AE}" pid="4" name="ContentTypeId">
    <vt:lpwstr>0x01010067A7BACAF1AB684B894DA703E83F8BDE</vt:lpwstr>
  </property>
</Properties>
</file>