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4"/>
  </p:sldMasterIdLst>
  <p:notesMasterIdLst>
    <p:notesMasterId r:id="rId20"/>
  </p:notesMasterIdLst>
  <p:handoutMasterIdLst>
    <p:handoutMasterId r:id="rId21"/>
  </p:handoutMasterIdLst>
  <p:sldIdLst>
    <p:sldId id="578" r:id="rId5"/>
    <p:sldId id="538" r:id="rId6"/>
    <p:sldId id="579" r:id="rId7"/>
    <p:sldId id="571" r:id="rId8"/>
    <p:sldId id="583" r:id="rId9"/>
    <p:sldId id="570" r:id="rId10"/>
    <p:sldId id="565" r:id="rId11"/>
    <p:sldId id="566" r:id="rId12"/>
    <p:sldId id="567" r:id="rId13"/>
    <p:sldId id="568" r:id="rId14"/>
    <p:sldId id="580" r:id="rId15"/>
    <p:sldId id="573" r:id="rId16"/>
    <p:sldId id="572" r:id="rId17"/>
    <p:sldId id="574" r:id="rId18"/>
    <p:sldId id="549" r:id="rId19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 McCaskill" initials="P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56AC"/>
    <a:srgbClr val="C1E0FF"/>
    <a:srgbClr val="002060"/>
    <a:srgbClr val="B5ECF9"/>
    <a:srgbClr val="0071E2"/>
    <a:srgbClr val="E0F3F4"/>
    <a:srgbClr val="8BC5FF"/>
    <a:srgbClr val="5D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5AE52C-DBFC-7EF0-449C-DEC2C5AFD4BF}" v="85" dt="2025-01-02T19:52:18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 autoAdjust="0"/>
    <p:restoredTop sz="95102" autoAdjust="0"/>
  </p:normalViewPr>
  <p:slideViewPr>
    <p:cSldViewPr snapToGrid="0">
      <p:cViewPr varScale="1">
        <p:scale>
          <a:sx n="122" d="100"/>
          <a:sy n="122" d="100"/>
        </p:scale>
        <p:origin x="1736" y="184"/>
      </p:cViewPr>
      <p:guideLst>
        <p:guide orient="horz" pos="3950"/>
        <p:guide pos="2257"/>
        <p:guide pos="4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002"/>
    </p:cViewPr>
  </p:sorterViewPr>
  <p:notesViewPr>
    <p:cSldViewPr snapToGrid="0">
      <p:cViewPr varScale="1">
        <p:scale>
          <a:sx n="83" d="100"/>
          <a:sy n="83" d="100"/>
        </p:scale>
        <p:origin x="5736" y="84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Abrusci" userId="S::abrusci@theiacp.org::f5af298e-9396-4f3d-9d9e-426fc912ed1c" providerId="AD" clId="Web-{BD5AE52C-DBFC-7EF0-449C-DEC2C5AFD4BF}"/>
    <pc:docChg chg="modSld">
      <pc:chgData name="Joseph Abrusci" userId="S::abrusci@theiacp.org::f5af298e-9396-4f3d-9d9e-426fc912ed1c" providerId="AD" clId="Web-{BD5AE52C-DBFC-7EF0-449C-DEC2C5AFD4BF}" dt="2025-01-02T19:52:18.915" v="50" actId="14100"/>
      <pc:docMkLst>
        <pc:docMk/>
      </pc:docMkLst>
      <pc:sldChg chg="addSp delSp modSp delAnim">
        <pc:chgData name="Joseph Abrusci" userId="S::abrusci@theiacp.org::f5af298e-9396-4f3d-9d9e-426fc912ed1c" providerId="AD" clId="Web-{BD5AE52C-DBFC-7EF0-449C-DEC2C5AFD4BF}" dt="2025-01-02T19:52:18.915" v="50" actId="14100"/>
        <pc:sldMkLst>
          <pc:docMk/>
          <pc:sldMk cId="4205377055" sldId="583"/>
        </pc:sldMkLst>
        <pc:spChg chg="add mod">
          <ac:chgData name="Joseph Abrusci" userId="S::abrusci@theiacp.org::f5af298e-9396-4f3d-9d9e-426fc912ed1c" providerId="AD" clId="Web-{BD5AE52C-DBFC-7EF0-449C-DEC2C5AFD4BF}" dt="2025-01-02T19:52:18.915" v="50" actId="14100"/>
          <ac:spMkLst>
            <pc:docMk/>
            <pc:sldMk cId="4205377055" sldId="583"/>
            <ac:spMk id="5" creationId="{40BBA1EB-D1B3-EDDD-B718-86A8568EA575}"/>
          </ac:spMkLst>
        </pc:spChg>
        <pc:picChg chg="add mod">
          <ac:chgData name="Joseph Abrusci" userId="S::abrusci@theiacp.org::f5af298e-9396-4f3d-9d9e-426fc912ed1c" providerId="AD" clId="Web-{BD5AE52C-DBFC-7EF0-449C-DEC2C5AFD4BF}" dt="2025-01-02T19:50:22.103" v="4" actId="1076"/>
          <ac:picMkLst>
            <pc:docMk/>
            <pc:sldMk cId="4205377055" sldId="583"/>
            <ac:picMk id="2" creationId="{E8AB3793-B0D7-BA77-F028-A9693C55F2E9}"/>
          </ac:picMkLst>
        </pc:picChg>
        <pc:picChg chg="del">
          <ac:chgData name="Joseph Abrusci" userId="S::abrusci@theiacp.org::f5af298e-9396-4f3d-9d9e-426fc912ed1c" providerId="AD" clId="Web-{BD5AE52C-DBFC-7EF0-449C-DEC2C5AFD4BF}" dt="2025-01-02T19:50:02.728" v="0"/>
          <ac:picMkLst>
            <pc:docMk/>
            <pc:sldMk cId="4205377055" sldId="583"/>
            <ac:picMk id="4" creationId="{DE4AE50F-19A9-43C0-A219-0E63CC7321B9}"/>
          </ac:picMkLst>
        </pc:picChg>
      </pc:sldChg>
    </pc:docChg>
  </pc:docChgLst>
  <pc:docChgLst>
    <pc:chgData name="Kyle Clark" userId="8386f11d-aac6-4cfc-9b3b-2b64aed7b16f" providerId="ADAL" clId="{6E2F9578-5560-3240-BD52-C84DFEE0539C}"/>
    <pc:docChg chg="undo custSel modSld">
      <pc:chgData name="Kyle Clark" userId="8386f11d-aac6-4cfc-9b3b-2b64aed7b16f" providerId="ADAL" clId="{6E2F9578-5560-3240-BD52-C84DFEE0539C}" dt="2023-02-01T13:20:24.645" v="279" actId="478"/>
      <pc:docMkLst>
        <pc:docMk/>
      </pc:docMkLst>
      <pc:sldChg chg="addSp delSp modSp mod">
        <pc:chgData name="Kyle Clark" userId="8386f11d-aac6-4cfc-9b3b-2b64aed7b16f" providerId="ADAL" clId="{6E2F9578-5560-3240-BD52-C84DFEE0539C}" dt="2023-02-01T13:20:24.645" v="279" actId="478"/>
        <pc:sldMkLst>
          <pc:docMk/>
          <pc:sldMk cId="0" sldId="56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69920" cy="48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4" tIns="47678" rIns="95354" bIns="47678" numCol="1" anchor="t" anchorCtr="0" compatLnSpc="1">
            <a:prstTxWarp prst="textNoShape">
              <a:avLst/>
            </a:prstTxWarp>
          </a:bodyPr>
          <a:lstStyle>
            <a:lvl1pPr defTabSz="954144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2"/>
            <a:ext cx="3169920" cy="48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4" tIns="47678" rIns="95354" bIns="47678" numCol="1" anchor="t" anchorCtr="0" compatLnSpc="1">
            <a:prstTxWarp prst="textNoShape">
              <a:avLst/>
            </a:prstTxWarp>
          </a:bodyPr>
          <a:lstStyle>
            <a:lvl1pPr algn="r" defTabSz="954144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070"/>
            <a:ext cx="3169920" cy="48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4" tIns="47678" rIns="95354" bIns="47678" numCol="1" anchor="b" anchorCtr="0" compatLnSpc="1">
            <a:prstTxWarp prst="textNoShape">
              <a:avLst/>
            </a:prstTxWarp>
          </a:bodyPr>
          <a:lstStyle>
            <a:lvl1pPr defTabSz="954144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070"/>
            <a:ext cx="3169920" cy="48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4" tIns="47678" rIns="95354" bIns="47678" numCol="1" anchor="b" anchorCtr="0" compatLnSpc="1">
            <a:prstTxWarp prst="textNoShape">
              <a:avLst/>
            </a:prstTxWarp>
          </a:bodyPr>
          <a:lstStyle>
            <a:lvl1pPr algn="r" defTabSz="954144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4D218C7-A45F-4282-AF75-BDE2D225F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4925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3425" y="471488"/>
            <a:ext cx="3308350" cy="248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0144" y="3116455"/>
            <a:ext cx="6534912" cy="60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9" tIns="48035" rIns="96069" bIns="48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55648" y="9160489"/>
            <a:ext cx="3803904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9" tIns="48035" rIns="96069" bIns="48035" numCol="1" anchor="t" anchorCtr="0" compatLnSpc="1">
            <a:prstTxWarp prst="textNoShape">
              <a:avLst/>
            </a:prstTxWarp>
          </a:bodyPr>
          <a:lstStyle>
            <a:lvl1pPr algn="ctr" defTabSz="960793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DWI Detection and Standardized Field Sobriety Testing</a:t>
            </a:r>
          </a:p>
          <a:p>
            <a:pPr>
              <a:defRPr/>
            </a:pPr>
            <a:r>
              <a:rPr lang="en-US" dirty="0"/>
              <a:t>Introduction and Overview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9552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9" tIns="48035" rIns="96069" bIns="48035" numCol="1" anchor="t" anchorCtr="0" compatLnSpc="1">
            <a:prstTxWarp prst="textNoShape">
              <a:avLst/>
            </a:prstTxWarp>
          </a:bodyPr>
          <a:lstStyle>
            <a:lvl1pPr algn="r" defTabSz="960793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 Session 1</a:t>
            </a:r>
          </a:p>
          <a:p>
            <a:pPr>
              <a:defRPr/>
            </a:pPr>
            <a:r>
              <a:rPr lang="en-US" dirty="0"/>
              <a:t>Page </a:t>
            </a:r>
            <a:fld id="{3D1E5C97-E6DE-4B8E-A23E-17087D8412E3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21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0" y="9160489"/>
            <a:ext cx="1755648" cy="377752"/>
          </a:xfrm>
          <a:prstGeom prst="rect">
            <a:avLst/>
          </a:prstGeom>
        </p:spPr>
        <p:txBody>
          <a:bodyPr vert="horz" lIns="95747" tIns="47873" rIns="95747" bIns="47873" rtlCol="0" anchor="t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Revised:</a:t>
            </a:r>
          </a:p>
          <a:p>
            <a:r>
              <a:rPr lang="en-US" dirty="0"/>
              <a:t>02/2018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87679" y="3022017"/>
            <a:ext cx="63398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82236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292475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dirty="0">
              <a:latin typeface="+mn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Session 1</a:t>
            </a:r>
          </a:p>
          <a:p>
            <a:pPr>
              <a:defRPr/>
            </a:pPr>
            <a:r>
              <a:rPr lang="en-US"/>
              <a:t>Page </a:t>
            </a:r>
            <a:fld id="{3D1E5C97-E6DE-4B8E-A23E-17087D8412E3}" type="slidenum">
              <a:rPr lang="en-US" smtClean="0"/>
              <a:pPr>
                <a:defRPr/>
              </a:pPr>
              <a:t>1</a:t>
            </a:fld>
            <a:r>
              <a:rPr lang="en-US"/>
              <a:t> of 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52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292475" cy="2468562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Session 1</a:t>
            </a:r>
          </a:p>
          <a:p>
            <a:pPr>
              <a:defRPr/>
            </a:pPr>
            <a:r>
              <a:rPr lang="en-US"/>
              <a:t>Page </a:t>
            </a:r>
            <a:fld id="{3D1E5C97-E6DE-4B8E-A23E-17087D8412E3}" type="slidenum">
              <a:rPr lang="en-US" smtClean="0"/>
              <a:pPr>
                <a:defRPr/>
              </a:pPr>
              <a:t>10</a:t>
            </a:fld>
            <a:r>
              <a:rPr lang="en-US"/>
              <a:t> of 21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292475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Session 1</a:t>
            </a:r>
          </a:p>
          <a:p>
            <a:pPr>
              <a:defRPr/>
            </a:pPr>
            <a:r>
              <a:rPr lang="en-US"/>
              <a:t>Page </a:t>
            </a:r>
            <a:fld id="{3D1E5C97-E6DE-4B8E-A23E-17087D8412E3}" type="slidenum">
              <a:rPr lang="en-US" smtClean="0"/>
              <a:pPr>
                <a:defRPr/>
              </a:pPr>
              <a:t>11</a:t>
            </a:fld>
            <a:r>
              <a:rPr lang="en-US"/>
              <a:t> of 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35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292475" cy="2468562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b="1" i="1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Session 1</a:t>
            </a:r>
          </a:p>
          <a:p>
            <a:pPr>
              <a:defRPr/>
            </a:pPr>
            <a:r>
              <a:rPr lang="en-US"/>
              <a:t>Page </a:t>
            </a:r>
            <a:fld id="{3D1E5C97-E6DE-4B8E-A23E-17087D8412E3}" type="slidenum">
              <a:rPr lang="en-US" smtClean="0"/>
              <a:pPr>
                <a:defRPr/>
              </a:pPr>
              <a:t>12</a:t>
            </a:fld>
            <a:r>
              <a:rPr lang="en-US"/>
              <a:t> of 21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292475" cy="2468562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Session 1</a:t>
            </a:r>
          </a:p>
          <a:p>
            <a:pPr>
              <a:defRPr/>
            </a:pPr>
            <a:r>
              <a:rPr lang="en-US"/>
              <a:t>Page </a:t>
            </a:r>
            <a:fld id="{3D1E5C97-E6DE-4B8E-A23E-17087D8412E3}" type="slidenum">
              <a:rPr lang="en-US" smtClean="0"/>
              <a:pPr>
                <a:defRPr/>
              </a:pPr>
              <a:t>13</a:t>
            </a:fld>
            <a:r>
              <a:rPr lang="en-US"/>
              <a:t> of 21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292475" cy="2468562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Session 1</a:t>
            </a:r>
          </a:p>
          <a:p>
            <a:pPr>
              <a:defRPr/>
            </a:pPr>
            <a:r>
              <a:rPr lang="en-US"/>
              <a:t>Page </a:t>
            </a:r>
            <a:fld id="{3D1E5C97-E6DE-4B8E-A23E-17087D8412E3}" type="slidenum">
              <a:rPr lang="en-US" smtClean="0"/>
              <a:pPr>
                <a:defRPr/>
              </a:pPr>
              <a:t>14</a:t>
            </a:fld>
            <a:r>
              <a:rPr lang="en-US"/>
              <a:t> of 21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292475" cy="2468562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Session 1</a:t>
            </a:r>
          </a:p>
          <a:p>
            <a:pPr>
              <a:defRPr/>
            </a:pPr>
            <a:r>
              <a:rPr lang="en-US"/>
              <a:t>Page </a:t>
            </a:r>
            <a:fld id="{3D1E5C97-E6DE-4B8E-A23E-17087D8412E3}" type="slidenum">
              <a:rPr lang="en-US" smtClean="0"/>
              <a:pPr>
                <a:defRPr/>
              </a:pPr>
              <a:t>15</a:t>
            </a:fld>
            <a:r>
              <a:rPr lang="en-US"/>
              <a:t> of 21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292475" cy="2468562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b="1" i="1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Session 1</a:t>
            </a:r>
          </a:p>
          <a:p>
            <a:pPr>
              <a:defRPr/>
            </a:pPr>
            <a:r>
              <a:rPr lang="en-US"/>
              <a:t>Page </a:t>
            </a:r>
            <a:fld id="{3D1E5C97-E6DE-4B8E-A23E-17087D8412E3}" type="slidenum">
              <a:rPr lang="en-US" smtClean="0"/>
              <a:pPr>
                <a:defRPr/>
              </a:pPr>
              <a:t>2</a:t>
            </a:fld>
            <a:r>
              <a:rPr lang="en-US"/>
              <a:t> of 21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292475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0144" y="3116455"/>
            <a:ext cx="653796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b="1" i="1" dirty="0">
              <a:latin typeface="+mn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Session 1</a:t>
            </a:r>
          </a:p>
          <a:p>
            <a:pPr>
              <a:defRPr/>
            </a:pPr>
            <a:r>
              <a:rPr lang="en-US"/>
              <a:t>Page </a:t>
            </a:r>
            <a:fld id="{3D1E5C97-E6DE-4B8E-A23E-17087D8412E3}" type="slidenum">
              <a:rPr lang="en-US" smtClean="0"/>
              <a:pPr>
                <a:defRPr/>
              </a:pPr>
              <a:t>3</a:t>
            </a:fld>
            <a:r>
              <a:rPr lang="en-US"/>
              <a:t> of 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56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292475" cy="2468562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b="1" i="1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Session 1</a:t>
            </a:r>
          </a:p>
          <a:p>
            <a:pPr>
              <a:defRPr/>
            </a:pPr>
            <a:r>
              <a:rPr lang="en-US"/>
              <a:t>Page </a:t>
            </a:r>
            <a:fld id="{3D1E5C97-E6DE-4B8E-A23E-17087D8412E3}" type="slidenum">
              <a:rPr lang="en-US" smtClean="0"/>
              <a:pPr>
                <a:defRPr/>
              </a:pPr>
              <a:t>4</a:t>
            </a:fld>
            <a:r>
              <a:rPr lang="en-US"/>
              <a:t> of 21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292475" cy="2468562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Session 1</a:t>
            </a:r>
          </a:p>
          <a:p>
            <a:pPr>
              <a:defRPr/>
            </a:pPr>
            <a:r>
              <a:rPr lang="en-US"/>
              <a:t>Page </a:t>
            </a:r>
            <a:fld id="{3D1E5C97-E6DE-4B8E-A23E-17087D8412E3}" type="slidenum">
              <a:rPr lang="en-US" smtClean="0"/>
              <a:pPr>
                <a:defRPr/>
              </a:pPr>
              <a:t>5</a:t>
            </a:fld>
            <a:r>
              <a:rPr lang="en-US"/>
              <a:t> of 21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9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292475" cy="2468562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Session 1</a:t>
            </a:r>
          </a:p>
          <a:p>
            <a:pPr>
              <a:defRPr/>
            </a:pPr>
            <a:r>
              <a:rPr lang="en-US"/>
              <a:t>Page </a:t>
            </a:r>
            <a:fld id="{3D1E5C97-E6DE-4B8E-A23E-17087D8412E3}" type="slidenum">
              <a:rPr lang="en-US" smtClean="0"/>
              <a:pPr>
                <a:defRPr/>
              </a:pPr>
              <a:t>6</a:t>
            </a:fld>
            <a:r>
              <a:rPr lang="en-US"/>
              <a:t> of 21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292475" cy="2468562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b="1" i="1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Session 1</a:t>
            </a:r>
          </a:p>
          <a:p>
            <a:pPr>
              <a:defRPr/>
            </a:pPr>
            <a:r>
              <a:rPr lang="en-US"/>
              <a:t>Page </a:t>
            </a:r>
            <a:fld id="{3D1E5C97-E6DE-4B8E-A23E-17087D8412E3}" type="slidenum">
              <a:rPr lang="en-US" smtClean="0"/>
              <a:pPr>
                <a:defRPr/>
              </a:pPr>
              <a:t>7</a:t>
            </a:fld>
            <a:r>
              <a:rPr lang="en-US"/>
              <a:t> of 21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292475" cy="2468562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Session 1</a:t>
            </a:r>
          </a:p>
          <a:p>
            <a:pPr>
              <a:defRPr/>
            </a:pPr>
            <a:r>
              <a:rPr lang="en-US"/>
              <a:t>Page </a:t>
            </a:r>
            <a:fld id="{3D1E5C97-E6DE-4B8E-A23E-17087D8412E3}" type="slidenum">
              <a:rPr lang="en-US" smtClean="0"/>
              <a:pPr>
                <a:defRPr/>
              </a:pPr>
              <a:t>8</a:t>
            </a:fld>
            <a:r>
              <a:rPr lang="en-US"/>
              <a:t> of 21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292475" cy="2468562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b="1" i="1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Session 1</a:t>
            </a:r>
          </a:p>
          <a:p>
            <a:pPr>
              <a:defRPr/>
            </a:pPr>
            <a:r>
              <a:rPr lang="en-US"/>
              <a:t>Page </a:t>
            </a:r>
            <a:fld id="{3D1E5C97-E6DE-4B8E-A23E-17087D8412E3}" type="slidenum">
              <a:rPr lang="en-US" smtClean="0"/>
              <a:pPr>
                <a:defRPr/>
              </a:pPr>
              <a:t>9</a:t>
            </a:fld>
            <a:r>
              <a:rPr lang="en-US"/>
              <a:t> of 21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7923850-DE8F-43C2-80E4-423E2120B0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61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9102"/>
            <a:ext cx="8229600" cy="64008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83140"/>
            <a:ext cx="8229600" cy="4297680"/>
          </a:xfrm>
        </p:spPr>
        <p:txBody>
          <a:bodyPr/>
          <a:lstStyle>
            <a:lvl1pPr>
              <a:defRPr sz="2600" b="0"/>
            </a:lvl1pPr>
            <a:lvl2pPr>
              <a:defRPr sz="2600" b="0"/>
            </a:lvl2pPr>
            <a:lvl3pPr>
              <a:defRPr sz="2600" b="0"/>
            </a:lvl3pPr>
            <a:lvl4pPr>
              <a:defRPr sz="2600" b="0"/>
            </a:lvl4pPr>
            <a:lvl5pPr>
              <a:defRPr sz="2600" b="0"/>
            </a:lvl5pPr>
          </a:lstStyle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4" name="Slide Number Placeholder 21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EE272712-1C13-4D5F-84E2-87323ADE6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390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7923850-DE8F-43C2-80E4-423E2120B0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102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457200" y="1645920"/>
            <a:ext cx="8229600" cy="4297680"/>
          </a:xfrm>
          <a:prstGeom prst="rect">
            <a:avLst/>
          </a:prstGeom>
        </p:spPr>
        <p:txBody>
          <a:bodyPr/>
          <a:lstStyle>
            <a:lvl1pPr>
              <a:defRPr sz="2600" b="0"/>
            </a:lvl1pPr>
            <a:lvl2pPr>
              <a:defRPr sz="2600" b="0"/>
            </a:lvl2pPr>
            <a:lvl3pPr>
              <a:defRPr sz="2600" b="0"/>
            </a:lvl3pPr>
            <a:lvl4pPr>
              <a:defRPr sz="2600" b="0"/>
            </a:lvl4pPr>
            <a:lvl5pPr>
              <a:defRPr sz="2600" b="0"/>
            </a:lvl5pPr>
          </a:lstStyle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1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186D7862-07C7-499A-8D93-67DA0EAE7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78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1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D8579276-E65D-439F-98B1-C92025F4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199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1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1F1E41BF-2137-4E69-92AB-C0EC75769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3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BED88BE-628B-4BBB-8AE5-B42C4F96C1CD}"/>
              </a:ext>
            </a:extLst>
          </p:cNvPr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57200" y="640080"/>
            <a:ext cx="82296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 </a:t>
            </a:r>
          </a:p>
        </p:txBody>
      </p:sp>
      <p:sp>
        <p:nvSpPr>
          <p:cNvPr id="1030" name="Text Box 4"/>
          <p:cNvSpPr txBox="1">
            <a:spLocks noChangeArrowheads="1"/>
          </p:cNvSpPr>
          <p:nvPr userDrawn="1"/>
        </p:nvSpPr>
        <p:spPr bwMode="auto">
          <a:xfrm>
            <a:off x="111125" y="6508115"/>
            <a:ext cx="6361113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0" dirty="0">
                <a:solidFill>
                  <a:schemeClr val="bg1"/>
                </a:solidFill>
                <a:latin typeface="Arial Black" panose="020B0A04020102020204" pitchFamily="34" charset="0"/>
              </a:rPr>
              <a:t>DWI DETECTION &amp; SFST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57200" y="1645920"/>
            <a:ext cx="8229600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1032" name="Rectangle 7"/>
          <p:cNvSpPr>
            <a:spLocks noChangeArrowheads="1"/>
          </p:cNvSpPr>
          <p:nvPr userDrawn="1"/>
        </p:nvSpPr>
        <p:spPr bwMode="auto">
          <a:xfrm>
            <a:off x="1524000" y="1066800"/>
            <a:ext cx="7162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b="1">
              <a:solidFill>
                <a:srgbClr val="003D7D"/>
              </a:solidFill>
              <a:latin typeface="Arial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835775" y="64888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spc="300">
                <a:solidFill>
                  <a:schemeClr val="bg1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C7923850-DE8F-43C2-80E4-423E2120B0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2E4444-E865-4450-99F0-43D05C4E0111}"/>
              </a:ext>
            </a:extLst>
          </p:cNvPr>
          <p:cNvSpPr/>
          <p:nvPr userDrawn="1"/>
        </p:nvSpPr>
        <p:spPr>
          <a:xfrm>
            <a:off x="0" y="-11430"/>
            <a:ext cx="9144000" cy="36576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7">
            <a:extLst>
              <a:ext uri="{FF2B5EF4-FFF2-40B4-BE49-F238E27FC236}">
                <a16:creationId xmlns:a16="http://schemas.microsoft.com/office/drawing/2014/main" id="{646171A4-996B-46B2-ADA5-F57C4CD543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932" y="17561"/>
            <a:ext cx="787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spc="300" dirty="0">
                <a:solidFill>
                  <a:srgbClr val="FFFFFF"/>
                </a:solidFill>
                <a:latin typeface="Arial Narrow" panose="020B0606020202030204" pitchFamily="34" charset="0"/>
              </a:rPr>
              <a:t>Session 1 – Introduction and Overview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F04C19-9E04-4DFF-8D49-899DEA97774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</p:spTree>
    <p:custDataLst>
      <p:tags r:id="rId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04" r:id="rId2"/>
    <p:sldLayoutId id="2147483920" r:id="rId3"/>
    <p:sldLayoutId id="2147483905" r:id="rId4"/>
    <p:sldLayoutId id="2147483906" r:id="rId5"/>
    <p:sldLayoutId id="2147483907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600" b="0">
          <a:solidFill>
            <a:srgbClr val="000000"/>
          </a:solidFill>
          <a:latin typeface="+mj-lt"/>
          <a:ea typeface="+mn-ea"/>
          <a:cs typeface="+mn-cs"/>
        </a:defRPr>
      </a:lvl1pPr>
      <a:lvl2pPr marL="571500" indent="-3429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600" b="0">
          <a:solidFill>
            <a:srgbClr val="000000"/>
          </a:solidFill>
          <a:latin typeface="+mj-lt"/>
        </a:defRPr>
      </a:lvl2pPr>
      <a:lvl3pPr marL="800100" indent="-342900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ü"/>
        <a:defRPr sz="2600" b="0">
          <a:solidFill>
            <a:srgbClr val="000000"/>
          </a:solidFill>
          <a:latin typeface="+mj-lt"/>
        </a:defRPr>
      </a:lvl3pPr>
      <a:lvl4pPr marL="1028700" indent="-342900" algn="l" rtl="0" eaLnBrk="0" fontAlgn="base" hangingPunct="0">
        <a:spcBef>
          <a:spcPct val="0"/>
        </a:spcBef>
        <a:spcAft>
          <a:spcPct val="0"/>
        </a:spcAft>
        <a:buFont typeface="Courier New" panose="02070309020205020404" pitchFamily="49" charset="0"/>
        <a:buChar char="o"/>
        <a:defRPr sz="2600" b="0">
          <a:solidFill>
            <a:srgbClr val="000000"/>
          </a:solidFill>
          <a:latin typeface="+mj-lt"/>
        </a:defRPr>
      </a:lvl4pPr>
      <a:lvl5pPr marL="1371600" indent="-230188" algn="l" rtl="0" eaLnBrk="0" fontAlgn="base" hangingPunct="0">
        <a:spcBef>
          <a:spcPct val="0"/>
        </a:spcBef>
        <a:spcAft>
          <a:spcPct val="0"/>
        </a:spcAft>
        <a:buFont typeface="Trebuchet MS" pitchFamily="34" charset="0"/>
        <a:buChar char="―"/>
        <a:tabLst/>
        <a:defRPr sz="2600" b="0">
          <a:solidFill>
            <a:srgbClr val="000000"/>
          </a:solidFill>
          <a:latin typeface="+mj-lt"/>
        </a:defRPr>
      </a:lvl5pPr>
      <a:lvl6pPr marL="18351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6pPr>
      <a:lvl7pPr marL="22923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7pPr>
      <a:lvl8pPr marL="27495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8pPr>
      <a:lvl9pPr marL="32067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573454" y="2207733"/>
            <a:ext cx="5570546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9pPr>
          </a:lstStyle>
          <a:p>
            <a:r>
              <a:rPr lang="en-US" altLang="en-US" kern="0" dirty="0">
                <a:solidFill>
                  <a:schemeClr val="tx2"/>
                </a:solidFill>
              </a:rPr>
              <a:t>Session 1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573454" y="3061808"/>
            <a:ext cx="5570546" cy="65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+mj-lt"/>
                <a:cs typeface="+mn-cs"/>
              </a:rPr>
              <a:t>Introduction and Overview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6256" r="14779" b="-735"/>
          <a:stretch/>
        </p:blipFill>
        <p:spPr>
          <a:xfrm>
            <a:off x="251912" y="1766621"/>
            <a:ext cx="3321542" cy="332475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F0C2CD7-BD04-4389-B8BC-AA556EBBB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79" y="5435934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3D89E0-ABE4-424F-9D0F-1E2893E804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83" y="5660044"/>
            <a:ext cx="1136643" cy="75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1C9601-5CD0-4C82-8973-0BF28F00E4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09" y="5844671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3972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Recognize evidence</a:t>
            </a:r>
          </a:p>
          <a:p>
            <a:pPr>
              <a:lnSpc>
                <a:spcPct val="150000"/>
              </a:lnSpc>
            </a:pPr>
            <a:r>
              <a:rPr lang="en-US" dirty="0"/>
              <a:t>Administer SFSTs</a:t>
            </a:r>
          </a:p>
          <a:p>
            <a:pPr>
              <a:lnSpc>
                <a:spcPct val="150000"/>
              </a:lnSpc>
            </a:pPr>
            <a:r>
              <a:rPr lang="en-US" dirty="0"/>
              <a:t>Describe evidence</a:t>
            </a:r>
          </a:p>
          <a:p>
            <a:pPr>
              <a:lnSpc>
                <a:spcPct val="150000"/>
              </a:lnSpc>
            </a:pPr>
            <a:r>
              <a:rPr lang="en-US" dirty="0"/>
              <a:t>Video/audio evidence</a:t>
            </a:r>
          </a:p>
          <a:p>
            <a:endParaRPr lang="en-US" dirty="0"/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Job Performance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186D7862-07C7-499A-8D93-67DA0EAE7EB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0007" y="2984677"/>
            <a:ext cx="4026793" cy="32315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799" y="582160"/>
            <a:ext cx="8534400" cy="1279842"/>
          </a:xfrm>
        </p:spPr>
        <p:txBody>
          <a:bodyPr/>
          <a:lstStyle/>
          <a:p>
            <a:r>
              <a:rPr lang="en-US" altLang="en-US" dirty="0"/>
              <a:t>Job Performance </a:t>
            </a:r>
            <a:br>
              <a:rPr lang="en-US" altLang="en-US" dirty="0"/>
            </a:br>
            <a:r>
              <a:rPr lang="en-US" altLang="en-US" dirty="0"/>
              <a:t>Enabling Objectives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18" y="2036323"/>
            <a:ext cx="5898763" cy="39344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186D7862-07C7-499A-8D93-67DA0EAE7E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8DCAF9F-668A-4FBA-9A08-BF3C35902F4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4350" y="6071596"/>
            <a:ext cx="8229600" cy="3651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Refer to your participant guide</a:t>
            </a:r>
          </a:p>
          <a:p>
            <a:pPr algn="ctr"/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04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Participant Manual 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>
          <a:xfrm>
            <a:off x="457200" y="1583140"/>
            <a:ext cx="8229600" cy="459575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dirty="0"/>
              <a:t>Training reference </a:t>
            </a:r>
          </a:p>
          <a:p>
            <a:pPr>
              <a:lnSpc>
                <a:spcPct val="200000"/>
              </a:lnSpc>
            </a:pPr>
            <a:r>
              <a:rPr lang="en-US" altLang="en-US" dirty="0"/>
              <a:t>Session notes</a:t>
            </a:r>
          </a:p>
          <a:p>
            <a:pPr>
              <a:lnSpc>
                <a:spcPct val="200000"/>
              </a:lnSpc>
            </a:pPr>
            <a:r>
              <a:rPr lang="en-US" altLang="en-US" dirty="0"/>
              <a:t>Organization of guide</a:t>
            </a:r>
          </a:p>
          <a:p>
            <a:pPr>
              <a:lnSpc>
                <a:spcPct val="200000"/>
              </a:lnSpc>
            </a:pPr>
            <a:r>
              <a:rPr lang="en-US" altLang="en-US" dirty="0"/>
              <a:t>Preview sessions in advance</a:t>
            </a:r>
          </a:p>
          <a:p>
            <a:pPr>
              <a:lnSpc>
                <a:spcPct val="200000"/>
              </a:lnSpc>
            </a:pPr>
            <a:r>
              <a:rPr lang="en-US" altLang="en-US" dirty="0"/>
              <a:t>Review prior to exam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EE272712-1C13-4D5F-84E2-87323ADE61B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587570-39A1-465D-90B7-B2E562AE6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532" y="1811612"/>
            <a:ext cx="3233693" cy="418477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519113" y="679450"/>
            <a:ext cx="8051800" cy="582613"/>
          </a:xfrm>
        </p:spPr>
        <p:txBody>
          <a:bodyPr/>
          <a:lstStyle/>
          <a:p>
            <a:r>
              <a:rPr lang="en-US" altLang="en-US" dirty="0"/>
              <a:t>Training Schedule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E272712-1C13-4D5F-84E2-87323ADE61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FE1EE6-1CBF-4944-8A9B-F436FD3D7364}"/>
              </a:ext>
            </a:extLst>
          </p:cNvPr>
          <p:cNvGrpSpPr/>
          <p:nvPr/>
        </p:nvGrpSpPr>
        <p:grpSpPr>
          <a:xfrm>
            <a:off x="2308226" y="1636462"/>
            <a:ext cx="4782273" cy="4852360"/>
            <a:chOff x="1465830" y="1462176"/>
            <a:chExt cx="4782273" cy="4852360"/>
          </a:xfrm>
        </p:grpSpPr>
        <p:pic>
          <p:nvPicPr>
            <p:cNvPr id="4" name="Graphic 3" descr="List">
              <a:extLst>
                <a:ext uri="{FF2B5EF4-FFF2-40B4-BE49-F238E27FC236}">
                  <a16:creationId xmlns:a16="http://schemas.microsoft.com/office/drawing/2014/main" id="{66676E5E-9C38-40F6-B460-DF2A5ED68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65830" y="1462176"/>
              <a:ext cx="4455545" cy="4455545"/>
            </a:xfrm>
            <a:prstGeom prst="rect">
              <a:avLst/>
            </a:prstGeom>
          </p:spPr>
        </p:pic>
        <p:pic>
          <p:nvPicPr>
            <p:cNvPr id="6" name="Graphic 5" descr="Clock">
              <a:extLst>
                <a:ext uri="{FF2B5EF4-FFF2-40B4-BE49-F238E27FC236}">
                  <a16:creationId xmlns:a16="http://schemas.microsoft.com/office/drawing/2014/main" id="{24F2FF2E-FF3F-4AE2-A640-5BD3482C2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65103" y="4331536"/>
              <a:ext cx="1983000" cy="19830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61D4027-3086-45A7-87C7-1A169E376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t="-121" r="-33" b="37258"/>
          <a:stretch/>
        </p:blipFill>
        <p:spPr>
          <a:xfrm rot="21183492">
            <a:off x="477747" y="874979"/>
            <a:ext cx="8188504" cy="51378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E272712-1C13-4D5F-84E2-87323ADE61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7011F-0F28-4847-AEF4-3F2A530A44A5}"/>
              </a:ext>
            </a:extLst>
          </p:cNvPr>
          <p:cNvSpPr/>
          <p:nvPr/>
        </p:nvSpPr>
        <p:spPr>
          <a:xfrm>
            <a:off x="0" y="498053"/>
            <a:ext cx="9144000" cy="5913403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58" name="Title 4"/>
          <p:cNvSpPr>
            <a:spLocks noGrp="1"/>
          </p:cNvSpPr>
          <p:nvPr>
            <p:ph type="title"/>
          </p:nvPr>
        </p:nvSpPr>
        <p:spPr>
          <a:xfrm>
            <a:off x="519113" y="679450"/>
            <a:ext cx="8051800" cy="582613"/>
          </a:xfrm>
        </p:spPr>
        <p:txBody>
          <a:bodyPr/>
          <a:lstStyle/>
          <a:p>
            <a:r>
              <a:rPr lang="en-US" altLang="en-US" dirty="0"/>
              <a:t>Glossary of Terms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A9B25C-4505-4462-8592-3FB56A1C48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532" y="1811612"/>
            <a:ext cx="3233693" cy="418477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EE272712-1C13-4D5F-84E2-87323ADE61BC}" type="slidenum">
              <a:rPr lang="en-US" smtClean="0"/>
              <a:pPr/>
              <a:t>15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45920"/>
            <a:ext cx="5667555" cy="429768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altLang="en-US" dirty="0"/>
              <a:t>State goals and objectives</a:t>
            </a:r>
          </a:p>
          <a:p>
            <a:pPr>
              <a:spcBef>
                <a:spcPts val="2400"/>
              </a:spcBef>
            </a:pPr>
            <a:r>
              <a:rPr lang="en-US" altLang="en-US" dirty="0"/>
              <a:t>Overview schedule and activities </a:t>
            </a:r>
          </a:p>
          <a:p>
            <a:pPr>
              <a:spcBef>
                <a:spcPts val="2400"/>
              </a:spcBef>
            </a:pPr>
            <a:r>
              <a:rPr lang="en-US" altLang="en-US" dirty="0"/>
              <a:t>Describe participant manual contents </a:t>
            </a:r>
          </a:p>
          <a:p>
            <a:pPr>
              <a:spcBef>
                <a:spcPts val="2400"/>
              </a:spcBef>
            </a:pPr>
            <a:r>
              <a:rPr lang="en-US" altLang="en-US" dirty="0"/>
              <a:t>Demonstrate pre-training knowledge of training topics</a:t>
            </a:r>
          </a:p>
        </p:txBody>
      </p:sp>
      <p:sp>
        <p:nvSpPr>
          <p:cNvPr id="92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186D7862-07C7-499A-8D93-67DA0EAE7EB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Graphic 6" descr="Bullseye">
            <a:extLst>
              <a:ext uri="{FF2B5EF4-FFF2-40B4-BE49-F238E27FC236}">
                <a16:creationId xmlns:a16="http://schemas.microsoft.com/office/drawing/2014/main" id="{9799EC99-949B-4436-B82B-ECF92609D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8629" y="3429000"/>
            <a:ext cx="3062377" cy="30623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Housekeeping 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en-US" sz="2600" dirty="0"/>
              <a:t>Paperwork</a:t>
            </a:r>
          </a:p>
          <a:p>
            <a:pPr lvl="1">
              <a:lnSpc>
                <a:spcPct val="150000"/>
              </a:lnSpc>
            </a:pPr>
            <a:r>
              <a:rPr lang="en-US" altLang="en-US" sz="2600" dirty="0"/>
              <a:t>Mandatory attendance</a:t>
            </a:r>
          </a:p>
          <a:p>
            <a:pPr lvl="1">
              <a:lnSpc>
                <a:spcPct val="150000"/>
              </a:lnSpc>
            </a:pPr>
            <a:r>
              <a:rPr lang="en-US" altLang="en-US" sz="2600" dirty="0"/>
              <a:t>Breaks</a:t>
            </a:r>
          </a:p>
          <a:p>
            <a:pPr lvl="1">
              <a:lnSpc>
                <a:spcPct val="150000"/>
              </a:lnSpc>
            </a:pPr>
            <a:r>
              <a:rPr lang="en-US" altLang="en-US" sz="2600" dirty="0"/>
              <a:t>Facility </a:t>
            </a:r>
          </a:p>
          <a:p>
            <a:pPr lvl="1">
              <a:lnSpc>
                <a:spcPct val="150000"/>
              </a:lnSpc>
            </a:pPr>
            <a:r>
              <a:rPr lang="en-US" altLang="en-US" sz="2600" dirty="0"/>
              <a:t>Interruptions</a:t>
            </a:r>
          </a:p>
          <a:p>
            <a:pPr lvl="2">
              <a:lnSpc>
                <a:spcPct val="150000"/>
              </a:lnSpc>
            </a:pPr>
            <a:r>
              <a:rPr lang="en-US" altLang="en-US" sz="2400" b="1" dirty="0"/>
              <a:t>Electronic devices off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186D7862-07C7-499A-8D93-67DA0EAE7EB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rest-are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32" y="2634700"/>
            <a:ext cx="4117086" cy="2194560"/>
          </a:xfrm>
          <a:prstGeom prst="rect">
            <a:avLst/>
          </a:prstGeom>
          <a:ln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353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sz="quarter" idx="1"/>
          </p:nvPr>
        </p:nvSpPr>
        <p:spPr>
          <a:xfrm>
            <a:off x="450166" y="2351314"/>
            <a:ext cx="8435072" cy="3744686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Tx/>
              <a:buChar char="•"/>
              <a:defRPr/>
            </a:pPr>
            <a:r>
              <a:rPr lang="en-US" dirty="0"/>
              <a:t>Name</a:t>
            </a:r>
          </a:p>
          <a:p>
            <a:pPr marL="285750" indent="-285750">
              <a:lnSpc>
                <a:spcPct val="150000"/>
              </a:lnSpc>
              <a:buFontTx/>
              <a:buChar char="•"/>
              <a:defRPr/>
            </a:pPr>
            <a:r>
              <a:rPr lang="en-US" dirty="0"/>
              <a:t>Agency affiliation</a:t>
            </a:r>
          </a:p>
          <a:p>
            <a:pPr marL="285750" indent="-285750">
              <a:lnSpc>
                <a:spcPct val="150000"/>
              </a:lnSpc>
              <a:buFontTx/>
              <a:buChar char="•"/>
              <a:defRPr/>
            </a:pPr>
            <a:r>
              <a:rPr lang="en-US" dirty="0"/>
              <a:t>Experience</a:t>
            </a:r>
          </a:p>
          <a:p>
            <a:pPr marL="0" indent="0">
              <a:defRPr/>
            </a:pPr>
            <a:endParaRPr lang="en-US" dirty="0"/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Participant Introductions </a:t>
            </a: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1400" y="3540449"/>
            <a:ext cx="4445000" cy="29565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186D7862-07C7-499A-8D93-67DA0EAE7EB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186D7862-07C7-499A-8D93-67DA0EAE7EB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1" descr="A screen shot of a screen&#10;&#10;Description automatically generated">
            <a:extLst>
              <a:ext uri="{FF2B5EF4-FFF2-40B4-BE49-F238E27FC236}">
                <a16:creationId xmlns:a16="http://schemas.microsoft.com/office/drawing/2014/main" id="{E8AB3793-B0D7-BA77-F028-A9693C55F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6889"/>
            <a:ext cx="9120674" cy="5007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BBA1EB-D1B3-EDDD-B718-86A8568EA575}"/>
              </a:ext>
            </a:extLst>
          </p:cNvPr>
          <p:cNvSpPr txBox="1"/>
          <p:nvPr/>
        </p:nvSpPr>
        <p:spPr>
          <a:xfrm>
            <a:off x="-690" y="1698346"/>
            <a:ext cx="914982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rebuchet MS"/>
                <a:cs typeface="Arial"/>
              </a:rPr>
              <a:t>PLAY IMPAIRED DRIVING IMPACT VIDEO OF YOUR CHOOSING (OPTIONAL)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537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2398766"/>
            <a:ext cx="4175341" cy="2452353"/>
          </a:xfrm>
        </p:spPr>
        <p:txBody>
          <a:bodyPr/>
          <a:lstStyle/>
          <a:p>
            <a:pPr marL="0" indent="0">
              <a:lnSpc>
                <a:spcPct val="114000"/>
              </a:lnSpc>
              <a:spcAft>
                <a:spcPts val="600"/>
              </a:spcAft>
              <a:buNone/>
              <a:tabLst>
                <a:tab pos="0" algn="l"/>
              </a:tabLst>
            </a:pPr>
            <a:r>
              <a:rPr lang="en-US" altLang="en-US" dirty="0"/>
              <a:t>Increase deterrence of DWI violations; thereby reducing the number of crashes, deaths, and injuries caused by impaired drivers. </a:t>
            </a:r>
          </a:p>
          <a:p>
            <a:pPr marL="0" indent="0">
              <a:tabLst>
                <a:tab pos="0" algn="l"/>
              </a:tabLst>
            </a:pPr>
            <a:endParaRPr lang="en-US" altLang="en-US" dirty="0"/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Training Goal</a:t>
            </a:r>
          </a:p>
        </p:txBody>
      </p:sp>
      <p:pic>
        <p:nvPicPr>
          <p:cNvPr id="7" name="Picture 6" descr="04-104788 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7074" y="2398767"/>
            <a:ext cx="3272815" cy="24523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186D7862-07C7-499A-8D93-67DA0EAE7EB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General DWI deterrence</a:t>
            </a:r>
          </a:p>
          <a:p>
            <a:pPr>
              <a:lnSpc>
                <a:spcPct val="150000"/>
              </a:lnSpc>
            </a:pPr>
            <a:r>
              <a:rPr lang="en-US" dirty="0"/>
              <a:t>DWI detection phases, clues, and techniques</a:t>
            </a:r>
          </a:p>
          <a:p>
            <a:pPr>
              <a:lnSpc>
                <a:spcPct val="150000"/>
              </a:lnSpc>
            </a:pPr>
            <a:r>
              <a:rPr lang="en-US" dirty="0"/>
              <a:t>DWI case requirements</a:t>
            </a:r>
          </a:p>
          <a:p>
            <a:endParaRPr lang="en-US" dirty="0"/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Enforcement Goals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186D7862-07C7-499A-8D93-67DA0EAE7EB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9962" y="3526635"/>
            <a:ext cx="4111625" cy="249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C939DF9-EC4C-1744-BAD5-D4A82B4FB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051"/>
            <a:ext cx="914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itle 2"/>
          <p:cNvSpPr>
            <a:spLocks noGrp="1"/>
          </p:cNvSpPr>
          <p:nvPr>
            <p:ph type="ctrTitle"/>
          </p:nvPr>
        </p:nvSpPr>
        <p:spPr>
          <a:xfrm>
            <a:off x="457200" y="546554"/>
            <a:ext cx="8229600" cy="2047732"/>
          </a:xfrm>
        </p:spPr>
        <p:txBody>
          <a:bodyPr/>
          <a:lstStyle/>
          <a:p>
            <a:r>
              <a:rPr lang="en-US" altLang="en-US" dirty="0"/>
              <a:t>Alcohol-impaired drivers kill one person every 45 minutes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186D7862-07C7-499A-8D93-67DA0EAE7EB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2290" name="Content Placeholder 1"/>
          <p:cNvSpPr>
            <a:spLocks noGrp="1"/>
          </p:cNvSpPr>
          <p:nvPr>
            <p:ph type="subTitle" idx="1"/>
          </p:nvPr>
        </p:nvSpPr>
        <p:spPr>
          <a:xfrm>
            <a:off x="132445" y="3760302"/>
            <a:ext cx="3151415" cy="874936"/>
          </a:xfrm>
        </p:spPr>
        <p:txBody>
          <a:bodyPr/>
          <a:lstStyle/>
          <a:p>
            <a:pPr algn="l"/>
            <a:r>
              <a:rPr lang="en-US" altLang="en-US" sz="2000" b="1" dirty="0">
                <a:solidFill>
                  <a:schemeClr val="bg1"/>
                </a:solidFill>
              </a:rPr>
              <a:t>Alcohol-impaired crashes kill 1 person every</a:t>
            </a:r>
          </a:p>
          <a:p>
            <a:pPr algn="l"/>
            <a:endParaRPr lang="en-US" altLang="en-US" sz="2000" b="1" dirty="0">
              <a:solidFill>
                <a:schemeClr val="bg1"/>
              </a:solidFill>
            </a:endParaRPr>
          </a:p>
          <a:p>
            <a:pPr algn="l"/>
            <a:endParaRPr lang="en-US" altLang="en-US" sz="2000" b="1" dirty="0">
              <a:solidFill>
                <a:schemeClr val="bg1"/>
              </a:solidFill>
            </a:endParaRPr>
          </a:p>
          <a:p>
            <a:pPr algn="l"/>
            <a:r>
              <a:rPr lang="en-US" altLang="en-US" sz="2000" b="1" dirty="0">
                <a:solidFill>
                  <a:schemeClr val="bg1"/>
                </a:solidFill>
              </a:rPr>
              <a:t>minutes</a:t>
            </a:r>
          </a:p>
          <a:p>
            <a:pPr marL="0" indent="0" algn="l"/>
            <a:endParaRPr lang="en-US" altLang="en-US" sz="24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B0B7935-72A9-4BCF-9A7B-5E65E4C64910}"/>
              </a:ext>
            </a:extLst>
          </p:cNvPr>
          <p:cNvSpPr txBox="1">
            <a:spLocks/>
          </p:cNvSpPr>
          <p:nvPr/>
        </p:nvSpPr>
        <p:spPr bwMode="auto">
          <a:xfrm>
            <a:off x="258569" y="4283242"/>
            <a:ext cx="949779" cy="87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600" b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600" b="0">
                <a:solidFill>
                  <a:srgbClr val="000000"/>
                </a:solidFill>
                <a:latin typeface="+mj-lt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None/>
              <a:defRPr sz="2600" b="0">
                <a:solidFill>
                  <a:srgbClr val="000000"/>
                </a:solidFill>
                <a:latin typeface="+mj-lt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 sz="2600" b="0">
                <a:solidFill>
                  <a:srgbClr val="000000"/>
                </a:solidFill>
                <a:latin typeface="+mj-lt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None/>
              <a:tabLst/>
              <a:defRPr sz="2600" b="0">
                <a:solidFill>
                  <a:srgbClr val="000000"/>
                </a:solidFill>
                <a:latin typeface="+mj-lt"/>
              </a:defRPr>
            </a:lvl5pPr>
            <a:lvl6pPr marL="2286000" indent="0" algn="ctr" rtl="0" fontAlgn="base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rgbClr val="003366"/>
                </a:solidFill>
                <a:latin typeface="+mn-lt"/>
              </a:defRPr>
            </a:lvl6pPr>
            <a:lvl7pPr marL="2743200" indent="0" algn="ctr" rtl="0" fontAlgn="base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rgbClr val="003366"/>
                </a:solidFill>
                <a:latin typeface="+mn-lt"/>
              </a:defRPr>
            </a:lvl7pPr>
            <a:lvl8pPr marL="3200400" indent="0" algn="ctr" rtl="0" fontAlgn="base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rgbClr val="003366"/>
                </a:solidFill>
                <a:latin typeface="+mn-lt"/>
              </a:defRPr>
            </a:lvl8pPr>
            <a:lvl9pPr marL="3657600" indent="0" algn="ctr" rtl="0" fontAlgn="base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685800" indent="-685800" algn="l"/>
            <a:r>
              <a:rPr lang="en-US" altLang="en-US" sz="4800" b="1" kern="0" dirty="0">
                <a:solidFill>
                  <a:schemeClr val="bg1"/>
                </a:solidFill>
              </a:rPr>
              <a:t>45</a:t>
            </a:r>
            <a:endParaRPr lang="en-US" altLang="en-US" sz="3200" kern="0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1BF7F61-BA9C-B746-BD7B-B256F95D41C2}"/>
              </a:ext>
            </a:extLst>
          </p:cNvPr>
          <p:cNvSpPr txBox="1">
            <a:spLocks/>
          </p:cNvSpPr>
          <p:nvPr/>
        </p:nvSpPr>
        <p:spPr bwMode="auto">
          <a:xfrm>
            <a:off x="6427560" y="3544936"/>
            <a:ext cx="2541815" cy="87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600" b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600" b="0">
                <a:solidFill>
                  <a:srgbClr val="000000"/>
                </a:solidFill>
                <a:latin typeface="+mj-lt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 sz="2600" b="0">
                <a:solidFill>
                  <a:srgbClr val="000000"/>
                </a:solidFill>
                <a:latin typeface="+mj-lt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2600" b="0">
                <a:solidFill>
                  <a:srgbClr val="000000"/>
                </a:solidFill>
                <a:latin typeface="+mj-lt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None/>
              <a:tabLst/>
              <a:defRPr sz="2600" b="0">
                <a:solidFill>
                  <a:srgbClr val="000000"/>
                </a:solidFill>
                <a:latin typeface="+mj-lt"/>
              </a:defRPr>
            </a:lvl5pPr>
            <a:lvl6pPr marL="2286000" indent="0" algn="ctr" rtl="0" fontAlgn="base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rgbClr val="003366"/>
                </a:solidFill>
                <a:latin typeface="+mn-lt"/>
              </a:defRPr>
            </a:lvl6pPr>
            <a:lvl7pPr marL="2743200" indent="0" algn="ctr" rtl="0" fontAlgn="base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rgbClr val="003366"/>
                </a:solidFill>
                <a:latin typeface="+mn-lt"/>
              </a:defRPr>
            </a:lvl7pPr>
            <a:lvl8pPr marL="3200400" indent="0" algn="ctr" rtl="0" fontAlgn="base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rgbClr val="003366"/>
                </a:solidFill>
                <a:latin typeface="+mn-lt"/>
              </a:defRPr>
            </a:lvl8pPr>
            <a:lvl9pPr marL="3657600" indent="0" algn="ctr" rtl="0" fontAlgn="base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algn="l"/>
            <a:r>
              <a:rPr lang="en-US" altLang="en-US" sz="2000" b="1" kern="0" dirty="0">
                <a:solidFill>
                  <a:schemeClr val="bg1"/>
                </a:solidFill>
              </a:rPr>
              <a:t>An average of</a:t>
            </a:r>
          </a:p>
          <a:p>
            <a:pPr algn="l"/>
            <a:endParaRPr lang="en-US" altLang="en-US" sz="2000" b="1" kern="0" dirty="0">
              <a:solidFill>
                <a:schemeClr val="bg1"/>
              </a:solidFill>
            </a:endParaRPr>
          </a:p>
          <a:p>
            <a:pPr algn="l"/>
            <a:endParaRPr lang="en-US" altLang="en-US" sz="2000" b="1" kern="0" dirty="0">
              <a:solidFill>
                <a:schemeClr val="bg1"/>
              </a:solidFill>
            </a:endParaRPr>
          </a:p>
          <a:p>
            <a:pPr algn="l"/>
            <a:r>
              <a:rPr lang="en-US" altLang="en-US" sz="2000" b="1" kern="0" dirty="0">
                <a:solidFill>
                  <a:schemeClr val="bg1"/>
                </a:solidFill>
              </a:rPr>
              <a:t>people die every day from alcohol-impaired crashes</a:t>
            </a:r>
          </a:p>
          <a:p>
            <a:pPr algn="l"/>
            <a:endParaRPr lang="en-US" altLang="en-US" sz="2400" kern="0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324C861-0EC8-B442-AF2F-264BD4005DD4}"/>
              </a:ext>
            </a:extLst>
          </p:cNvPr>
          <p:cNvSpPr txBox="1">
            <a:spLocks/>
          </p:cNvSpPr>
          <p:nvPr/>
        </p:nvSpPr>
        <p:spPr bwMode="auto">
          <a:xfrm>
            <a:off x="7032486" y="3746146"/>
            <a:ext cx="949779" cy="87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600" b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600" b="0">
                <a:solidFill>
                  <a:srgbClr val="000000"/>
                </a:solidFill>
                <a:latin typeface="+mj-lt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None/>
              <a:defRPr sz="2600" b="0">
                <a:solidFill>
                  <a:srgbClr val="000000"/>
                </a:solidFill>
                <a:latin typeface="+mj-lt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 sz="2600" b="0">
                <a:solidFill>
                  <a:srgbClr val="000000"/>
                </a:solidFill>
                <a:latin typeface="+mj-lt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None/>
              <a:tabLst/>
              <a:defRPr sz="2600" b="0">
                <a:solidFill>
                  <a:srgbClr val="000000"/>
                </a:solidFill>
                <a:latin typeface="+mj-lt"/>
              </a:defRPr>
            </a:lvl5pPr>
            <a:lvl6pPr marL="2286000" indent="0" algn="ctr" rtl="0" fontAlgn="base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rgbClr val="003366"/>
                </a:solidFill>
                <a:latin typeface="+mn-lt"/>
              </a:defRPr>
            </a:lvl6pPr>
            <a:lvl7pPr marL="2743200" indent="0" algn="ctr" rtl="0" fontAlgn="base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rgbClr val="003366"/>
                </a:solidFill>
                <a:latin typeface="+mn-lt"/>
              </a:defRPr>
            </a:lvl7pPr>
            <a:lvl8pPr marL="3200400" indent="0" algn="ctr" rtl="0" fontAlgn="base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rgbClr val="003366"/>
                </a:solidFill>
                <a:latin typeface="+mn-lt"/>
              </a:defRPr>
            </a:lvl8pPr>
            <a:lvl9pPr marL="3657600" indent="0" algn="ctr" rtl="0" fontAlgn="base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685800" indent="-685800" algn="l"/>
            <a:r>
              <a:rPr lang="en-US" altLang="en-US" sz="4800" b="1" kern="0" dirty="0">
                <a:solidFill>
                  <a:schemeClr val="bg1"/>
                </a:solidFill>
              </a:rPr>
              <a:t>32</a:t>
            </a:r>
            <a:endParaRPr lang="en-US" altLang="en-US" sz="3200" kern="0" dirty="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altLang="en-US" dirty="0"/>
              <a:t>Approximately _____ people now live in _____</a:t>
            </a:r>
          </a:p>
          <a:p>
            <a:pPr>
              <a:spcBef>
                <a:spcPts val="2400"/>
              </a:spcBef>
            </a:pPr>
            <a:r>
              <a:rPr lang="en-US" altLang="en-US" dirty="0"/>
              <a:t>About _____ of these people will die in vehicle crashes</a:t>
            </a:r>
          </a:p>
          <a:p>
            <a:pPr>
              <a:spcBef>
                <a:spcPts val="2400"/>
              </a:spcBef>
            </a:pPr>
            <a:r>
              <a:rPr lang="en-US" altLang="en-US" dirty="0"/>
              <a:t>About _____ will die in DWI crashes</a:t>
            </a: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State and Local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186D7862-07C7-499A-8D93-67DA0EAE7EBA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4700PHOTO" val=""/>
  <p:tag name="MMPROD_134700LOGO" val=""/>
  <p:tag name="MMPROD_NEXTUNIQUEID" val="10753"/>
  <p:tag name="MMPROD_0PHOTO" val=""/>
  <p:tag name="MMPROD_0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178546PHOTO" val=""/>
  <p:tag name="MMPROD_178546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THEME_BG_IMAGE" val=""/>
  <p:tag name="ARTICULATE_SLIDE_COUNT" val="17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Incorrect - Click anywhere to try again.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have provided an incomplete answer. Click anywhere to try again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12&amp;quot;/&amp;gt;&amp;lt;Answer FontName=&amp;quot;Arial&amp;quot; IsBold=&amp;quot;1&amp;quot; IsItalic=&amp;quot;0&amp;quot; IsUnderline=&amp;quot;0&amp;quot; FontSize=&amp;quot;1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2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72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722&quot;&gt;&lt;object type=&quot;10050&quot; unique_id=&quot;10723&quot;&gt;&lt;property id=&quot;10020&quot; value=&quot;2&quot;/&gt;&lt;property id=&quot;10102&quot; value=&quot;0&quot;/&gt;&lt;property id=&quot;10191&quot; value=&quot;-1&quot;/&gt;&lt;/object&gt;&lt;object type=&quot;10051&quot; unique_id=&quot;1072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nJhbmRpbmc+DQoJCTx1aWZvbnQgbmFtZT0iRk9OVF9OT1RFU19URVhUIiB2YWx1ZT0iVmVyZGFuYSwxNCxmYWxzZSxmYWxzZSxmYWxzZSIvPg0KCTwvYnJhbmRpbmc+DQoJPGNvbG9ycz4NCgkJPHVpY29sb3IgbmFtZT0icHJpbWFyeSIgdmFsdWU9IjB4QThCOUJEIi8+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g"/>
  <p:tag name="ARTICULATE_DESIGN_ID_3_DEFAULT DESIGN" val="Wy7iUNIC"/>
  <p:tag name="ARTICULATE_DESIGN_ID_CUSTOM DESIGN" val="tJESRP0B"/>
  <p:tag name="MMPROD_UIDATA" val="&lt;database version=&quot;11.0&quot;&gt;&lt;object type=&quot;1&quot; unique_id=&quot;10001&quot;&gt;&lt;property id=&quot;20141&quot; value=&quot;Module 1: Fundamentals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Kathleen\Desktop\HSIP Courses\HSIP Prototype\&quot;/&gt;&lt;property id=&quot;20224&quot; value=&quot;C:\Documents and Settings\wmckee\Desktop\NHI stuff&quot;/&gt;&lt;property id=&quot;20225&quot; value=&quot;C:\Documents and Settings\kmonagha.FHWA1\My Documents\WBT Project\310115\Updated Production Modules\Attachments\&quot;/&gt;&lt;property id=&quot;20226&quot; value=&quot;C:\Users\rocky.wehling\Desktop\SFST\SFST_PPT_01 February 2021.pptx&quot;/&gt;&lt;property id=&quot;20250&quot; value=&quot;0&quot;/&gt;&lt;property id=&quot;20251&quot; value=&quot;0&quot;/&gt;&lt;property id=&quot;20259&quot; value=&quot;0&quot;/&gt;&lt;property id=&quot;20262&quot; value=&quot;754406453&quot;/&gt;&lt;object type=&quot;8&quot; unique_id=&quot;10002&quot;&gt;&lt;/object&gt;&lt;object type=&quot;2&quot; unique_id=&quot;10003&quot;&gt;&lt;object type=&quot;3&quot; unique_id=&quot;178550&quot;&gt;&lt;property id=&quot;20148&quot; value=&quot;5&quot;/&gt;&lt;property id=&quot;20300&quot; value=&quot;Slide 1 - &amp;quot; DWI Detection and Standardized Field Sobriety Testing &amp;quot;&quot;/&gt;&lt;property id=&quot;20307&quot; value=&quot;550&quot;/&gt;&lt;/object&gt;&lt;object type=&quot;3&quot; unique_id=&quot;178551&quot;&gt;&lt;property id=&quot;20148&quot; value=&quot;5&quot;/&gt;&lt;property id=&quot;20300&quot; value=&quot;Slide 2&quot;/&gt;&lt;property id=&quot;20307&quot; value=&quot;578&quot;/&gt;&lt;/object&gt;&lt;object type=&quot;3&quot; unique_id=&quot;178552&quot;&gt;&lt;property id=&quot;20148&quot; value=&quot;5&quot;/&gt;&lt;property id=&quot;20300&quot; value=&quot;Slide 3 - &amp;quot;Housekeeping &amp;quot;&quot;/&gt;&lt;property id=&quot;20307&quot; value=&quot;579&quot;/&gt;&lt;/object&gt;&lt;object type=&quot;3&quot; unique_id=&quot;178553&quot;&gt;&lt;property id=&quot;20148&quot; value=&quot;5&quot;/&gt;&lt;property id=&quot;20300&quot; value=&quot;Slide 4 - &amp;quot;Participant Introductions &amp;quot;&quot;/&gt;&lt;property id=&quot;20307&quot; value=&quot;571&quot;/&gt;&lt;/object&gt;&lt;object type=&quot;3&quot; unique_id=&quot;178554&quot;&gt;&lt;property id=&quot;20148&quot; value=&quot;5&quot;/&gt;&lt;property id=&quot;20300&quot; value=&quot;Slide 5 - &amp;quot;Learning Objectives&amp;quot;&quot;/&gt;&lt;property id=&quot;20307&quot; value=&quot;538&quot;/&gt;&lt;/object&gt;&lt;object type=&quot;3&quot; unique_id=&quot;178555&quot;&gt;&lt;property id=&quot;20148&quot; value=&quot;5&quot;/&gt;&lt;property id=&quot;20300&quot; value=&quot;Slide 6&quot;/&gt;&lt;property id=&quot;20307&quot; value=&quot;583&quot;/&gt;&lt;/object&gt;&lt;object type=&quot;3&quot; unique_id=&quot;178556&quot;&gt;&lt;property id=&quot;20148&quot; value=&quot;5&quot;/&gt;&lt;property id=&quot;20300&quot; value=&quot;Slide 7 - &amp;quot;Training Goal&amp;quot;&quot;/&gt;&lt;property id=&quot;20307&quot; value=&quot;570&quot;/&gt;&lt;/object&gt;&lt;object type=&quot;3&quot; unique_id=&quot;178557&quot;&gt;&lt;property id=&quot;20148&quot; value=&quot;5&quot;/&gt;&lt;property id=&quot;20300&quot; value=&quot;Slide 8 - &amp;quot;Enforcement Goals&amp;quot;&quot;/&gt;&lt;property id=&quot;20307&quot; value=&quot;565&quot;/&gt;&lt;/object&gt;&lt;object type=&quot;3&quot; unique_id=&quot;178558&quot;&gt;&lt;property id=&quot;20148&quot; value=&quot;5&quot;/&gt;&lt;property id=&quot;20300&quot; value=&quot;Slide 9 - &amp;quot; Impaired Drivers Kill or Injure a Person Every Minute!&amp;quot;&quot;/&gt;&lt;property id=&quot;20307&quot; value=&quot;566&quot;/&gt;&lt;/object&gt;&lt;object type=&quot;3&quot; unique_id=&quot;178559&quot;&gt;&lt;property id=&quot;20148&quot; value=&quot;5&quot;/&gt;&lt;property id=&quot;20300&quot; value=&quot;Slide 10 - &amp;quot;State and Local Data&amp;quot;&quot;/&gt;&lt;property id=&quot;20307&quot; value=&quot;567&quot;/&gt;&lt;/object&gt;&lt;object type=&quot;3&quot; unique_id=&quot;178560&quot;&gt;&lt;property id=&quot;20148&quot; value=&quot;5&quot;/&gt;&lt;property id=&quot;20300&quot; value=&quot;Slide 11 - &amp;quot;Job Performance Objectives&amp;quot;&quot;/&gt;&lt;property id=&quot;20307&quot; value=&quot;568&quot;/&gt;&lt;/object&gt;&lt;object type=&quot;3&quot; unique_id=&quot;178561&quot;&gt;&lt;property id=&quot;20148&quot; value=&quot;5&quot;/&gt;&lt;property id=&quot;20300&quot; value=&quot;Slide 12 - &amp;quot;Job Performance Enabling Objectives&amp;quot;&quot;/&gt;&lt;property id=&quot;20307&quot; value=&quot;580&quot;/&gt;&lt;/object&gt;&lt;object type=&quot;3&quot; unique_id=&quot;178562&quot;&gt;&lt;property id=&quot;20148&quot; value=&quot;5&quot;/&gt;&lt;property id=&quot;20300&quot; value=&quot;Slide 13 - &amp;quot;Job Performance Enabling Objectives&amp;quot;&quot;/&gt;&lt;property id=&quot;20307&quot; value=&quot;581&quot;/&gt;&lt;/object&gt;&lt;object type=&quot;3&quot; unique_id=&quot;178563&quot;&gt;&lt;property id=&quot;20148&quot; value=&quot;5&quot;/&gt;&lt;property id=&quot;20300&quot; value=&quot;Slide 14 - &amp;quot;Participant Manual &amp;quot;&quot;/&gt;&lt;property id=&quot;20307&quot; value=&quot;573&quot;/&gt;&lt;/object&gt;&lt;object type=&quot;3&quot; unique_id=&quot;178564&quot;&gt;&lt;property id=&quot;20148&quot; value=&quot;5&quot;/&gt;&lt;property id=&quot;20300&quot; value=&quot;Slide 15 - &amp;quot;Training Schedule &amp;quot;&quot;/&gt;&lt;property id=&quot;20307&quot; value=&quot;572&quot;/&gt;&lt;/object&gt;&lt;object type=&quot;3&quot; unique_id=&quot;178565&quot;&gt;&lt;property id=&quot;20148&quot; value=&quot;5&quot;/&gt;&lt;property id=&quot;20300&quot; value=&quot;Slide 16 - &amp;quot;Glossary of Terms &amp;quot;&quot;/&gt;&lt;property id=&quot;20307&quot; value=&quot;574&quot;/&gt;&lt;/object&gt;&lt;object type=&quot;3&quot; unique_id=&quot;178566&quot;&gt;&lt;property id=&quot;20148&quot; value=&quot;5&quot;/&gt;&lt;property id=&quot;20300&quot; value=&quot;Slide 17 - &amp;quot;QUESTIONS?&amp;quot;&quot;/&gt;&lt;property id=&quot;20307&quot; value=&quot;549&quot;/&gt;&lt;/object&gt;&lt;/object&gt;&lt;object type=&quot;4&quot; unique_id=&quot;14482&quot;&gt;&lt;object type=&quot;5&quot; unique_id=&quot;178546&quot;&gt;&lt;property id=&quot;20149&quot; value=&quot;Highway Safety Improvement Program&quot;/&gt;&lt;property id=&quot;20150&quot; value=&quot;Data Driven Solutions&quot;/&gt;&lt;property id=&quot;20159&quot; value=&quot;logo.png&quot;/&gt;&lt;/object&gt;&lt;/object&gt;&lt;object type=&quot;10&quot; unique_id=&quot;176290&quot;&gt;&lt;object type=&quot;11&quot; unique_id=&quot;17629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6308&quot;&gt;&lt;/object&gt;&lt;/object&gt;&lt;/object&gt;&lt;/database&gt;"/>
  <p:tag name="ARTICULATE_PROJECT_OPEN" val="0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3_Default Design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FFFFFF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3_Default Design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B32317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FFFFFF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824c7f-51f7-4a34-abf7-583235791f73">
      <Terms xmlns="http://schemas.microsoft.com/office/infopath/2007/PartnerControls"/>
    </lcf76f155ced4ddcb4097134ff3c332f>
    <TaxCatchAll xmlns="71719e9c-7336-49bb-b7b9-675fa730d86b" xsi:nil="true"/>
    <Category xmlns="eb824c7f-51f7-4a34-abf7-583235791f7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A7BACAF1AB684B894DA703E83F8BDE" ma:contentTypeVersion="12" ma:contentTypeDescription="Create a new document." ma:contentTypeScope="" ma:versionID="3bce4673be3f5fee6e54c45e2769f30d">
  <xsd:schema xmlns:xsd="http://www.w3.org/2001/XMLSchema" xmlns:xs="http://www.w3.org/2001/XMLSchema" xmlns:p="http://schemas.microsoft.com/office/2006/metadata/properties" xmlns:ns2="eb824c7f-51f7-4a34-abf7-583235791f73" xmlns:ns3="71719e9c-7336-49bb-b7b9-675fa730d86b" targetNamespace="http://schemas.microsoft.com/office/2006/metadata/properties" ma:root="true" ma:fieldsID="afc45caa957759d642f51dbda5545306" ns2:_="" ns3:_="">
    <xsd:import namespace="eb824c7f-51f7-4a34-abf7-583235791f73"/>
    <xsd:import namespace="71719e9c-7336-49bb-b7b9-675fa730d86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24c7f-51f7-4a34-abf7-583235791f7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Category" ma:index="19" nillable="true" ma:displayName="Category" ma:format="Dropdown" ma:internalName="Category">
      <xsd:simpleType>
        <xsd:restriction base="dms:Choice">
          <xsd:enumeration value="Car"/>
          <xsd:enumeration value="Fir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19e9c-7336-49bb-b7b9-675fa730d86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8b2f0e0-ac4c-4c3c-975c-93bba30cf0f0}" ma:internalName="TaxCatchAll" ma:showField="CatchAllData" ma:web="71719e9c-7336-49bb-b7b9-675fa730d8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0C5E89-4A1A-44EE-9E59-39907997B05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d1f51b4b-47f1-4e3b-a064-a1e52dfcf961"/>
    <ds:schemaRef ds:uri="bb67591a-a4e0-4be5-8606-6b03c887204c"/>
  </ds:schemaRefs>
</ds:datastoreItem>
</file>

<file path=customXml/itemProps2.xml><?xml version="1.0" encoding="utf-8"?>
<ds:datastoreItem xmlns:ds="http://schemas.openxmlformats.org/officeDocument/2006/customXml" ds:itemID="{4B4871E2-A3D2-42DC-99BC-9A774F608E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1D8E33-DCAD-42C2-BC9B-F6A638747000}"/>
</file>

<file path=docProps/app.xml><?xml version="1.0" encoding="utf-8"?>
<Properties xmlns="http://schemas.openxmlformats.org/officeDocument/2006/extended-properties" xmlns:vt="http://schemas.openxmlformats.org/officeDocument/2006/docPropsVTypes">
  <Template>nhi_wbt_module_template_v1_2007</Template>
  <TotalTime>65726</TotalTime>
  <Words>497</Words>
  <Application>Microsoft Office PowerPoint</Application>
  <PresentationFormat>On-screen Show (4:3)</PresentationFormat>
  <Paragraphs>159</Paragraphs>
  <Slides>15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3_Default Design</vt:lpstr>
      <vt:lpstr>PowerPoint Presentation</vt:lpstr>
      <vt:lpstr>Learning Objectives</vt:lpstr>
      <vt:lpstr>Housekeeping </vt:lpstr>
      <vt:lpstr>Participant Introductions </vt:lpstr>
      <vt:lpstr>PowerPoint Presentation</vt:lpstr>
      <vt:lpstr>Training Goal</vt:lpstr>
      <vt:lpstr>Enforcement Goals</vt:lpstr>
      <vt:lpstr>Alcohol-impaired drivers kill one person every 45 minutes</vt:lpstr>
      <vt:lpstr>State and Local Data</vt:lpstr>
      <vt:lpstr>Job Performance Objectives</vt:lpstr>
      <vt:lpstr>Job Performance  Enabling Objectives</vt:lpstr>
      <vt:lpstr>Participant Manual </vt:lpstr>
      <vt:lpstr>Training Schedule </vt:lpstr>
      <vt:lpstr>Glossary of Terms </vt:lpstr>
      <vt:lpstr>Questions?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</dc:creator>
  <cp:lastModifiedBy>Kyle Clark</cp:lastModifiedBy>
  <cp:revision>916</cp:revision>
  <cp:lastPrinted>2018-01-22T18:06:53Z</cp:lastPrinted>
  <dcterms:created xsi:type="dcterms:W3CDTF">2005-12-09T17:41:03Z</dcterms:created>
  <dcterms:modified xsi:type="dcterms:W3CDTF">2025-01-02T19:52:19Z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103361A5-683A-4D07-839A-73E1D99A75BC</vt:lpwstr>
  </property>
  <property fmtid="{D5CDD505-2E9C-101B-9397-08002B2CF9AE}" pid="3" name="ArticulatePath">
    <vt:lpwstr>SFST_PPT_01 January 2020</vt:lpwstr>
  </property>
  <property fmtid="{D5CDD505-2E9C-101B-9397-08002B2CF9AE}" pid="4" name="ContentTypeId">
    <vt:lpwstr>0x01010067A7BACAF1AB684B894DA703E83F8BDE</vt:lpwstr>
  </property>
  <property fmtid="{D5CDD505-2E9C-101B-9397-08002B2CF9AE}" pid="5" name="MediaServiceImageTags">
    <vt:lpwstr/>
  </property>
</Properties>
</file>