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notesSlides/notesSlide28.xml" ContentType="application/vnd.openxmlformats-officedocument.presentationml.notesSlide+xml"/>
  <Override PartName="/ppt/tags/tag35.xml" ContentType="application/vnd.openxmlformats-officedocument.presentationml.tags+xml"/>
  <Override PartName="/ppt/notesSlides/notesSlide29.xml" ContentType="application/vnd.openxmlformats-officedocument.presentationml.notesSlide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notesSlides/notesSlide31.xml" ContentType="application/vnd.openxmlformats-officedocument.presentationml.notesSlide+xml"/>
  <Override PartName="/ppt/tags/tag38.xml" ContentType="application/vnd.openxmlformats-officedocument.presentationml.tags+xml"/>
  <Override PartName="/ppt/notesSlides/notesSlide32.xml" ContentType="application/vnd.openxmlformats-officedocument.presentationml.notesSlide+xml"/>
  <Override PartName="/ppt/tags/tag39.xml" ContentType="application/vnd.openxmlformats-officedocument.presentationml.tags+xml"/>
  <Override PartName="/ppt/notesSlides/notesSlide33.xml" ContentType="application/vnd.openxmlformats-officedocument.presentationml.notesSlide+xml"/>
  <Override PartName="/ppt/tags/tag40.xml" ContentType="application/vnd.openxmlformats-officedocument.presentationml.tags+xml"/>
  <Override PartName="/ppt/notesSlides/notesSlide34.xml" ContentType="application/vnd.openxmlformats-officedocument.presentationml.notesSlide+xml"/>
  <Override PartName="/ppt/tags/tag41.xml" ContentType="application/vnd.openxmlformats-officedocument.presentationml.tags+xml"/>
  <Override PartName="/ppt/notesSlides/notesSlide35.xml" ContentType="application/vnd.openxmlformats-officedocument.presentationml.notesSlide+xml"/>
  <Override PartName="/ppt/tags/tag42.xml" ContentType="application/vnd.openxmlformats-officedocument.presentationml.tags+xml"/>
  <Override PartName="/ppt/notesSlides/notesSlide36.xml" ContentType="application/vnd.openxmlformats-officedocument.presentationml.notesSlide+xml"/>
  <Override PartName="/ppt/tags/tag43.xml" ContentType="application/vnd.openxmlformats-officedocument.presentationml.tag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6" r:id="rId4"/>
  </p:sldMasterIdLst>
  <p:notesMasterIdLst>
    <p:notesMasterId r:id="rId42"/>
  </p:notesMasterIdLst>
  <p:handoutMasterIdLst>
    <p:handoutMasterId r:id="rId43"/>
  </p:handoutMasterIdLst>
  <p:sldIdLst>
    <p:sldId id="626" r:id="rId5"/>
    <p:sldId id="615" r:id="rId6"/>
    <p:sldId id="574" r:id="rId7"/>
    <p:sldId id="591" r:id="rId8"/>
    <p:sldId id="576" r:id="rId9"/>
    <p:sldId id="592" r:id="rId10"/>
    <p:sldId id="616" r:id="rId11"/>
    <p:sldId id="617" r:id="rId12"/>
    <p:sldId id="595" r:id="rId13"/>
    <p:sldId id="618" r:id="rId14"/>
    <p:sldId id="578" r:id="rId15"/>
    <p:sldId id="575" r:id="rId16"/>
    <p:sldId id="579" r:id="rId17"/>
    <p:sldId id="598" r:id="rId18"/>
    <p:sldId id="580" r:id="rId19"/>
    <p:sldId id="599" r:id="rId20"/>
    <p:sldId id="600" r:id="rId21"/>
    <p:sldId id="613" r:id="rId22"/>
    <p:sldId id="601" r:id="rId23"/>
    <p:sldId id="581" r:id="rId24"/>
    <p:sldId id="603" r:id="rId25"/>
    <p:sldId id="602" r:id="rId26"/>
    <p:sldId id="614" r:id="rId27"/>
    <p:sldId id="619" r:id="rId28"/>
    <p:sldId id="620" r:id="rId29"/>
    <p:sldId id="604" r:id="rId30"/>
    <p:sldId id="621" r:id="rId31"/>
    <p:sldId id="622" r:id="rId32"/>
    <p:sldId id="623" r:id="rId33"/>
    <p:sldId id="624" r:id="rId34"/>
    <p:sldId id="610" r:id="rId35"/>
    <p:sldId id="585" r:id="rId36"/>
    <p:sldId id="549" r:id="rId37"/>
    <p:sldId id="586" r:id="rId38"/>
    <p:sldId id="587" r:id="rId39"/>
    <p:sldId id="588" r:id="rId40"/>
    <p:sldId id="625" r:id="rId41"/>
  </p:sldIdLst>
  <p:sldSz cx="9144000" cy="6858000" type="screen4x3"/>
  <p:notesSz cx="7315200" cy="96012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060"/>
    <a:srgbClr val="000000"/>
    <a:srgbClr val="0056AC"/>
    <a:srgbClr val="C1E0FF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2080" y="16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19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4726A256-E6DE-F747-9008-DCFBFEFB813A}"/>
    <pc:docChg chg="delSld">
      <pc:chgData name="Kyle Clark" userId="8386f11d-aac6-4cfc-9b3b-2b64aed7b16f" providerId="ADAL" clId="{4726A256-E6DE-F747-9008-DCFBFEFB813A}" dt="2023-01-23T11:53:44.682" v="0" actId="2696"/>
      <pc:docMkLst>
        <pc:docMk/>
      </pc:docMkLst>
      <pc:sldChg chg="del">
        <pc:chgData name="Kyle Clark" userId="8386f11d-aac6-4cfc-9b3b-2b64aed7b16f" providerId="ADAL" clId="{4726A256-E6DE-F747-9008-DCFBFEFB813A}" dt="2023-01-23T11:53:44.682" v="0" actId="2696"/>
        <pc:sldMkLst>
          <pc:docMk/>
          <pc:sldMk cId="0" sldId="5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345F41-6A26-49ED-8798-89AB6C871A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35284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l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ct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Phase Three: Pre-Arrest Screening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7</a:t>
            </a:r>
          </a:p>
          <a:p>
            <a:pPr>
              <a:defRPr/>
            </a:pPr>
            <a:r>
              <a:rPr lang="en-US" dirty="0"/>
              <a:t>Page </a:t>
            </a:r>
            <a:fld id="{8D8C5FA0-9DA4-4B9A-A762-A0988E3167A4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39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1697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ts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xfrm>
            <a:off x="582507" y="4561226"/>
            <a:ext cx="6187440" cy="43185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i="1" dirty="0">
              <a:latin typeface="+mn-lt"/>
            </a:endParaRPr>
          </a:p>
          <a:p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76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10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71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11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12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xfrm>
            <a:off x="491319" y="3116455"/>
            <a:ext cx="637350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14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15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17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18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19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73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07975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20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21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93688"/>
            <a:ext cx="3290887" cy="2468562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22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24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23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25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77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50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i="1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28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16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307975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29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1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387152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936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30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48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20675"/>
            <a:ext cx="3290887" cy="2470150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31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66700"/>
            <a:ext cx="3290887" cy="24685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32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07975"/>
            <a:ext cx="3290887" cy="2468563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33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20675"/>
            <a:ext cx="3290887" cy="2470150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34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320675"/>
            <a:ext cx="3290887" cy="24701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35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u="sng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37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60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39713"/>
            <a:ext cx="3290887" cy="2468562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4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xfrm>
            <a:off x="491319" y="3116455"/>
            <a:ext cx="637350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5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52413"/>
            <a:ext cx="3290887" cy="247015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1444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6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6670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7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0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252413"/>
            <a:ext cx="3290887" cy="247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8</a:t>
            </a:fld>
            <a:r>
              <a:rPr lang="en-US"/>
              <a:t> of 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7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280988"/>
            <a:ext cx="3290887" cy="2468562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xfrm>
            <a:off x="477672" y="3116455"/>
            <a:ext cx="6387152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Phase Three: Pre-Arrest Screening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7</a:t>
            </a:r>
          </a:p>
          <a:p>
            <a:pPr>
              <a:defRPr/>
            </a:pPr>
            <a:r>
              <a:rPr lang="en-US"/>
              <a:t>Page </a:t>
            </a:r>
            <a:fld id="{8D8C5FA0-9DA4-4B9A-A762-A0988E3167A4}" type="slidenum">
              <a:rPr lang="en-US" smtClean="0"/>
              <a:pPr>
                <a:defRPr/>
              </a:pPr>
              <a:t>9</a:t>
            </a:fld>
            <a:r>
              <a:rPr lang="en-US"/>
              <a:t> of 39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9469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ECE5BD28-A852-471A-92B6-EEB8556C3A0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01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229600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9469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ECE5BD28-A852-471A-92B6-EEB8556C3A0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7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3D7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</a:defRPr>
            </a:lvl1pPr>
            <a:lvl2pPr marL="457200" indent="-227013">
              <a:buFont typeface="Arial" panose="020B0604020202020204" pitchFamily="34" charset="0"/>
              <a:buChar char="–"/>
              <a:defRPr sz="2600" b="0">
                <a:solidFill>
                  <a:srgbClr val="000000"/>
                </a:solidFill>
              </a:defRPr>
            </a:lvl2pPr>
            <a:lvl3pPr marL="1028700" indent="-341313">
              <a:buFont typeface="Wingdings" panose="05000000000000000000" pitchFamily="2" charset="2"/>
              <a:buChar char="ü"/>
              <a:defRPr sz="2600" b="0">
                <a:solidFill>
                  <a:srgbClr val="000000"/>
                </a:solidFill>
              </a:defRPr>
            </a:lvl3pPr>
            <a:lvl4pPr marL="1371600" indent="-342900"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</a:defRPr>
            </a:lvl4pPr>
            <a:lvl5pPr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9FBE5-2558-4A26-84EB-41F25BE8E4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C7923850-DE8F-43C2-80E4-423E2120B0E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30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94696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ECE5BD28-A852-471A-92B6-EEB8556C3A0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84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3D7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37262-EF69-4777-9ED6-6B13860DEEE1}"/>
              </a:ext>
            </a:extLst>
          </p:cNvPr>
          <p:cNvSpPr/>
          <p:nvPr userDrawn="1"/>
        </p:nvSpPr>
        <p:spPr>
          <a:xfrm>
            <a:off x="0" y="6492875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022D2-3CD1-41F8-9735-7E21143309CF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E8F08886-5227-4B09-BB15-C497100099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Session 7 – Phase Three: Pre-Arrest Screening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D71F22-EDE4-4388-ACC5-FA5DBB2925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AD4B5F33-A710-46CC-9B50-70B8EB35AD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750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3FB12A42-B890-4A6A-8B91-3992CCE0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972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7-</a:t>
            </a:r>
            <a:fld id="{C7923850-DE8F-43C2-80E4-423E2120B0EA}" type="slidenum">
              <a:rPr kumimoji="0" lang="en-US" sz="14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72453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5715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914400" indent="-34290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257300" indent="-342900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000">
          <a:solidFill>
            <a:srgbClr val="003366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21032" y="2119278"/>
            <a:ext cx="3556000" cy="854075"/>
          </a:xfrm>
        </p:spPr>
        <p:txBody>
          <a:bodyPr/>
          <a:lstStyle/>
          <a:p>
            <a:r>
              <a:rPr lang="en-US" altLang="en-US" dirty="0"/>
              <a:t>Session 7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9832" y="3009591"/>
            <a:ext cx="497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Phase Three:</a:t>
            </a:r>
            <a:b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</a:b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Pre-Arrest Screening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27" y="1902968"/>
            <a:ext cx="3800752" cy="253890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948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319881" y="1651024"/>
            <a:ext cx="8504238" cy="14097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dirty="0"/>
              <a:t>Concentrating on more than one thing at a time </a:t>
            </a:r>
            <a:br>
              <a:rPr lang="en-US" dirty="0"/>
            </a:br>
            <a:r>
              <a:rPr lang="en-US" dirty="0"/>
              <a:t>(mental tasks and physical tasks)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Divided Attention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60724"/>
            <a:ext cx="4419600" cy="2947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12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396174" y="2151343"/>
            <a:ext cx="5159832" cy="3458032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Information processing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Short-term memory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Judgment/decision making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Balance</a:t>
            </a: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304800" y="438150"/>
            <a:ext cx="8534400" cy="1238250"/>
          </a:xfrm>
        </p:spPr>
        <p:txBody>
          <a:bodyPr/>
          <a:lstStyle/>
          <a:p>
            <a:r>
              <a:rPr lang="en-US" altLang="en-US" dirty="0"/>
              <a:t>Typical Simultaneous Capabilities Required for Driving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22983" y="2105163"/>
            <a:ext cx="46835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Steady, sure reactions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Clear vision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Small muscle control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  <a:latin typeface="+mj-lt"/>
              </a:rPr>
              <a:t>Coordination of limbs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04800" y="1673678"/>
            <a:ext cx="8534400" cy="4188279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Focus on balance, coordination, information </a:t>
            </a:r>
            <a:br>
              <a:rPr lang="en-US" kern="1200" dirty="0"/>
            </a:br>
            <a:r>
              <a:rPr lang="en-US" kern="1200" dirty="0"/>
              <a:t>processing, etc. 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Observed as soon as face-to-face contact </a:t>
            </a:r>
            <a:br>
              <a:rPr lang="en-US" kern="1200" dirty="0"/>
            </a:br>
            <a:r>
              <a:rPr lang="en-US" kern="1200" dirty="0"/>
              <a:t>and interview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Additional indicators observed as subject exits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SFSTs are most scientifically reliable</a:t>
            </a:r>
            <a:endParaRPr lang="en-US" dirty="0"/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19" name="Title 2"/>
          <p:cNvSpPr>
            <a:spLocks noGrp="1"/>
          </p:cNvSpPr>
          <p:nvPr>
            <p:ph type="title"/>
          </p:nvPr>
        </p:nvSpPr>
        <p:spPr>
          <a:xfrm>
            <a:off x="384175" y="422275"/>
            <a:ext cx="8534400" cy="762000"/>
          </a:xfrm>
        </p:spPr>
        <p:txBody>
          <a:bodyPr/>
          <a:lstStyle/>
          <a:p>
            <a:r>
              <a:rPr lang="en-US" altLang="en-US" dirty="0"/>
              <a:t>Psychophysical Tests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466725" y="1459977"/>
            <a:ext cx="8210550" cy="16220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Field sobriety tests should be reasonably simple for the average person to complete as instructed when sober.</a:t>
            </a:r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304800" y="498230"/>
            <a:ext cx="8534400" cy="762000"/>
          </a:xfrm>
        </p:spPr>
        <p:txBody>
          <a:bodyPr/>
          <a:lstStyle/>
          <a:p>
            <a:r>
              <a:rPr lang="en-US" altLang="en-US" dirty="0"/>
              <a:t>Simplicity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31" name="Picture 7" descr="C:\Users\Pam.Mccaskill\AppData\Local\Microsoft\Windows\Temporary Internet Files\Content.IE5\VKJI5LPX\DSC04272_edited-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76" y="3082439"/>
            <a:ext cx="339565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illy Smart's &lt;strong&gt;Circus&lt;/strong&gt; - Chico Rico | Flickr - Photo Sharing!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11187" r="11283" b="10975"/>
          <a:stretch/>
        </p:blipFill>
        <p:spPr>
          <a:xfrm>
            <a:off x="726609" y="3082439"/>
            <a:ext cx="3189609" cy="3200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sz="quarter" idx="1"/>
          </p:nvPr>
        </p:nvSpPr>
        <p:spPr>
          <a:xfrm>
            <a:off x="1031730" y="5173786"/>
            <a:ext cx="2826545" cy="83593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Walk and Turn</a:t>
            </a:r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1443038"/>
          </a:xfrm>
        </p:spPr>
        <p:txBody>
          <a:bodyPr/>
          <a:lstStyle/>
          <a:p>
            <a:r>
              <a:rPr lang="en-US" altLang="en-US" dirty="0"/>
              <a:t>Two Divided Attention Field Sobriety Tests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14" descr="04-849_06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1731" y="2373105"/>
            <a:ext cx="2826545" cy="249885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678" y="2373105"/>
            <a:ext cx="2822592" cy="24973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289678" y="5173786"/>
            <a:ext cx="2822592" cy="70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/>
            <a:r>
              <a:rPr lang="en-US" altLang="en-US" sz="2600" b="0" kern="0" dirty="0">
                <a:solidFill>
                  <a:srgbClr val="000000"/>
                </a:solidFill>
              </a:rPr>
              <a:t>One Leg Stand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66725" y="1697038"/>
            <a:ext cx="8210551" cy="3616325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Validated by NHTSA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79% accurate detecting 0.08 BAC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Administer as instructed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Two stages:</a:t>
            </a:r>
          </a:p>
          <a:p>
            <a:pPr marL="796925" lvl="1" indent="-339725" eaLnBrk="1" hangingPunct="1">
              <a:spcBef>
                <a:spcPts val="1200"/>
              </a:spcBef>
              <a:defRPr/>
            </a:pPr>
            <a:r>
              <a:rPr lang="en-US" dirty="0"/>
              <a:t>Instruction Stage</a:t>
            </a:r>
          </a:p>
          <a:p>
            <a:pPr marL="796925" lvl="1" indent="-339725" eaLnBrk="1" hangingPunct="1">
              <a:spcBef>
                <a:spcPts val="1200"/>
              </a:spcBef>
              <a:defRPr/>
            </a:pPr>
            <a:r>
              <a:rPr lang="en-US" dirty="0"/>
              <a:t>Walking Stage  </a:t>
            </a:r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Walk and Turn Overview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sz="quarter" idx="1"/>
          </p:nvPr>
        </p:nvSpPr>
        <p:spPr>
          <a:xfrm>
            <a:off x="476250" y="1925185"/>
            <a:ext cx="8191500" cy="4143601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Divides subject’s attention</a:t>
            </a:r>
          </a:p>
          <a:p>
            <a:pPr marL="796925" lvl="1" indent="-339725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Balancing </a:t>
            </a:r>
          </a:p>
          <a:p>
            <a:pPr marL="796925" lvl="1" indent="-339725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Information processing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Subject stands with feet in heel-to-toe position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Arms at side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Listen to instructions</a:t>
            </a:r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>
          <a:xfrm>
            <a:off x="304800" y="468084"/>
            <a:ext cx="8534400" cy="1179512"/>
          </a:xfrm>
        </p:spPr>
        <p:txBody>
          <a:bodyPr/>
          <a:lstStyle/>
          <a:p>
            <a:r>
              <a:rPr lang="en-US" altLang="en-US" dirty="0"/>
              <a:t>Walk and Turn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80192"/>
            <a:ext cx="5193275" cy="2624739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b="1" dirty="0"/>
              <a:t>Divides subject's attention 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Balancing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Small muscle control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Short term memory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468083"/>
            <a:ext cx="8534400" cy="1164771"/>
          </a:xfrm>
        </p:spPr>
        <p:txBody>
          <a:bodyPr/>
          <a:lstStyle/>
          <a:p>
            <a:r>
              <a:rPr lang="en-US" altLang="en-US" dirty="0"/>
              <a:t>Walk and Turn</a:t>
            </a:r>
            <a:br>
              <a:rPr lang="en-US" altLang="en-US" dirty="0"/>
            </a:br>
            <a:r>
              <a:rPr lang="en-US" altLang="en-US" dirty="0"/>
              <a:t>Walking Stage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48" y="3241965"/>
            <a:ext cx="4257920" cy="284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Walk and Turn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SFST_Session7_Slide19">
            <a:hlinkClick r:id="" action="ppaction://media"/>
            <a:extLst>
              <a:ext uri="{FF2B5EF4-FFF2-40B4-BE49-F238E27FC236}">
                <a16:creationId xmlns:a16="http://schemas.microsoft.com/office/drawing/2014/main" id="{74AF0D7C-4BDC-44EA-A11F-D846B73F4F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8163" y="1584911"/>
            <a:ext cx="6135992" cy="44990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sz="quarter" idx="1"/>
          </p:nvPr>
        </p:nvSpPr>
        <p:spPr>
          <a:xfrm>
            <a:off x="332719" y="1641989"/>
            <a:ext cx="8528504" cy="472159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Cannot keep balance while listening to the instructions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Starts too soon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Stops while walking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Does not touch heel-to-toe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Steps off the line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Uses arm(s) to balance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Improper turn</a:t>
            </a:r>
          </a:p>
          <a:p>
            <a:pPr marL="457200" indent="-457200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Incorrect number of steps</a:t>
            </a:r>
          </a:p>
          <a:p>
            <a:pPr marL="514350" indent="-514350" eaLnBrk="1" hangingPunct="1">
              <a:spcBef>
                <a:spcPts val="1200"/>
              </a:spcBef>
              <a:buFontTx/>
              <a:buAutoNum type="arabicPeriod"/>
            </a:pPr>
            <a:endParaRPr lang="en-US" altLang="en-US" dirty="0"/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05304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Walk and Turn Test Clues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73528" y="1665288"/>
            <a:ext cx="8245929" cy="408940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Describe tasks and decision for Phase Three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Define and describe nystagmus and concept </a:t>
            </a:r>
            <a:br>
              <a:rPr lang="en-US" altLang="en-US" sz="2600" dirty="0"/>
            </a:br>
            <a:r>
              <a:rPr lang="en-US" altLang="en-US" sz="2600" dirty="0"/>
              <a:t>of divided attention 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Describe role and limitations of preliminary </a:t>
            </a:r>
            <a:br>
              <a:rPr lang="en-US" altLang="en-US" sz="2600" dirty="0"/>
            </a:br>
            <a:r>
              <a:rPr lang="en-US" altLang="en-US" sz="2600" dirty="0"/>
              <a:t>breath tests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Discuss arrest decision process 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Graphic 7" descr="Bullseye">
            <a:extLst>
              <a:ext uri="{FF2B5EF4-FFF2-40B4-BE49-F238E27FC236}">
                <a16:creationId xmlns:a16="http://schemas.microsoft.com/office/drawing/2014/main" id="{4FBDED10-F44A-451F-A5D8-04F2F9178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1050" y="3825902"/>
            <a:ext cx="2665475" cy="2665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9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1785256"/>
            <a:ext cx="8232321" cy="4419601"/>
          </a:xfrm>
        </p:spPr>
        <p:txBody>
          <a:bodyPr/>
          <a:lstStyle/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Validated by NHTSA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83% accurate detecting </a:t>
            </a:r>
            <a:r>
              <a:rPr lang="en-US" dirty="0">
                <a:cs typeface="Arial" charset="0"/>
              </a:rPr>
              <a:t>0.08 </a:t>
            </a:r>
            <a:r>
              <a:rPr lang="en-US" dirty="0"/>
              <a:t>BAC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Two stages: 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Instruction Stage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Balance and Counting Stage  </a:t>
            </a:r>
          </a:p>
          <a:p>
            <a:pPr marL="0" indent="0"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One Leg Stand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73528" y="1815582"/>
            <a:ext cx="5793921" cy="1947862"/>
          </a:xfrm>
        </p:spPr>
        <p:txBody>
          <a:bodyPr/>
          <a:lstStyle/>
          <a:p>
            <a:pPr marL="0" indent="0" eaLnBrk="1" hangingPunct="1">
              <a:spcAft>
                <a:spcPts val="1200"/>
              </a:spcAft>
              <a:buNone/>
              <a:defRPr/>
            </a:pPr>
            <a:r>
              <a:rPr lang="en-US" b="1" dirty="0"/>
              <a:t>Divides subject's attention 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Balancing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Information processing</a:t>
            </a:r>
          </a:p>
          <a:p>
            <a:pPr marL="0" indent="0" eaLnBrk="1" hangingPunct="1">
              <a:spcAft>
                <a:spcPts val="1200"/>
              </a:spcAft>
              <a:defRPr/>
            </a:pPr>
            <a:endParaRPr lang="en-US" dirty="0"/>
          </a:p>
          <a:p>
            <a:pPr marL="0" indent="0"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>
          <a:xfrm>
            <a:off x="304800" y="453571"/>
            <a:ext cx="8534400" cy="1244600"/>
          </a:xfrm>
        </p:spPr>
        <p:txBody>
          <a:bodyPr/>
          <a:lstStyle/>
          <a:p>
            <a:r>
              <a:rPr lang="en-US" altLang="en-US" dirty="0"/>
              <a:t>One Leg Stand</a:t>
            </a:r>
            <a:br>
              <a:rPr lang="en-US" altLang="en-US" dirty="0"/>
            </a:br>
            <a:r>
              <a:rPr lang="en-US" altLang="en-US" dirty="0"/>
              <a:t>Instruction Stage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37" y="3472874"/>
            <a:ext cx="4100771" cy="27351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83921"/>
            <a:ext cx="8229600" cy="2998788"/>
          </a:xfrm>
        </p:spPr>
        <p:txBody>
          <a:bodyPr/>
          <a:lstStyle/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Divides subject’s attention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Balancing task</a:t>
            </a:r>
          </a:p>
          <a:p>
            <a:pPr marL="796925" lvl="1" indent="-339725" eaLnBrk="1" hangingPunct="1">
              <a:spcAft>
                <a:spcPts val="1200"/>
              </a:spcAft>
              <a:defRPr/>
            </a:pPr>
            <a:r>
              <a:rPr lang="en-US" dirty="0"/>
              <a:t>Information processing</a:t>
            </a:r>
          </a:p>
          <a:p>
            <a:pPr marL="285750" indent="-285750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30 second timing is important!</a:t>
            </a:r>
          </a:p>
        </p:txBody>
      </p:sp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Balance and Counting Stage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One Leg Stand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SFST_Session7_Slide24_1">
            <a:hlinkClick r:id="" action="ppaction://media"/>
            <a:extLst>
              <a:ext uri="{FF2B5EF4-FFF2-40B4-BE49-F238E27FC236}">
                <a16:creationId xmlns:a16="http://schemas.microsoft.com/office/drawing/2014/main" id="{0DF26E21-FB9A-4507-B0F5-FB93494350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92" y="1559331"/>
            <a:ext cx="7534415" cy="42381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1900238"/>
            <a:ext cx="8229600" cy="3224212"/>
          </a:xfrm>
        </p:spPr>
        <p:txBody>
          <a:bodyPr/>
          <a:lstStyle/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Sways while balancing</a:t>
            </a:r>
          </a:p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Uses arm(s) to balance</a:t>
            </a:r>
          </a:p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Hopping</a:t>
            </a:r>
          </a:p>
          <a:p>
            <a:pPr marL="457200" lvl="1" indent="-457200">
              <a:spcBef>
                <a:spcPts val="1200"/>
              </a:spcBef>
              <a:spcAft>
                <a:spcPts val="0"/>
              </a:spcAft>
              <a:buFont typeface="Arial" charset="0"/>
              <a:buAutoNum type="arabicPeriod"/>
            </a:pPr>
            <a:r>
              <a:rPr lang="en-US" altLang="en-US" sz="2600" dirty="0"/>
              <a:t>Puts foot down</a:t>
            </a: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One Leg Stand Test Clues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4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2369" y="1910442"/>
            <a:ext cx="8194431" cy="4082143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Stage in pre-arrest screening  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Demonstrate association of alcohol with observable evidence 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Impairment established through sensory evidence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Does </a:t>
            </a:r>
            <a:r>
              <a:rPr lang="en-US" u="sng" kern="1200" dirty="0"/>
              <a:t>not</a:t>
            </a:r>
            <a:r>
              <a:rPr lang="en-US" kern="1200" dirty="0"/>
              <a:t> indicate level of impairment 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37016"/>
            <a:ext cx="8534400" cy="1146855"/>
          </a:xfrm>
        </p:spPr>
        <p:txBody>
          <a:bodyPr/>
          <a:lstStyle/>
          <a:p>
            <a:r>
              <a:rPr lang="en-US" altLang="en-US" dirty="0"/>
              <a:t>Preliminary Breath Testing Overview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15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92368" y="2253343"/>
            <a:ext cx="8212017" cy="2694214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Not sole basis for a DWI arrest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Provides </a:t>
            </a:r>
            <a:r>
              <a:rPr lang="en-US" u="sng" dirty="0"/>
              <a:t>direct</a:t>
            </a:r>
            <a:r>
              <a:rPr lang="en-US" dirty="0"/>
              <a:t> indication of alcohol impairment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Administer </a:t>
            </a:r>
            <a:r>
              <a:rPr lang="en-US" i="1" u="sng" dirty="0"/>
              <a:t>after</a:t>
            </a:r>
            <a:r>
              <a:rPr lang="en-US" dirty="0"/>
              <a:t> SFSTs</a:t>
            </a: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>
          <a:xfrm>
            <a:off x="304800" y="484188"/>
            <a:ext cx="8534400" cy="1168766"/>
          </a:xfrm>
        </p:spPr>
        <p:txBody>
          <a:bodyPr/>
          <a:lstStyle/>
          <a:p>
            <a:r>
              <a:rPr lang="en-US" altLang="en-US" dirty="0"/>
              <a:t>Preliminary Breath Testing Investigative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460399"/>
            <a:ext cx="8229600" cy="288925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Corroborate other evidence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Confirm officer’s observations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Confirm alcohol as cause of impairment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Help establish probable cause for DWI arrest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06513"/>
          </a:xfrm>
        </p:spPr>
        <p:txBody>
          <a:bodyPr/>
          <a:lstStyle/>
          <a:p>
            <a:r>
              <a:rPr lang="en-US" altLang="en-US" dirty="0"/>
              <a:t>Preliminary Breath Testing Advantages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3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m.mccaskill\AppData\Local\Microsoft\Windows\Temporary Internet Files\Content.IE5\YMOETRKD\3486095030_a3dedcc029_z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2349047"/>
            <a:ext cx="8229600" cy="213360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b="1" dirty="0"/>
              <a:t>Evidentiary</a:t>
            </a:r>
            <a:r>
              <a:rPr lang="en-US" dirty="0"/>
              <a:t> – vary with specific laws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b="1" dirty="0"/>
              <a:t>Accuracy</a:t>
            </a:r>
            <a:r>
              <a:rPr lang="en-US" dirty="0"/>
              <a:t> – must be used properly</a:t>
            </a: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11729"/>
          </a:xfrm>
        </p:spPr>
        <p:txBody>
          <a:bodyPr/>
          <a:lstStyle/>
          <a:p>
            <a:r>
              <a:rPr lang="en-US" altLang="en-US" dirty="0"/>
              <a:t>Preliminary Breath Testing Limitations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3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am.mccaskill\AppData\Local\Microsoft\Windows\Temporary Internet Files\Content.IE5\2LY5VKES\Altoids_Peppermint_Mints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63" y="4100967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8" y="2343604"/>
            <a:ext cx="7876041" cy="279558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Residual mouth alcohol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Breath contaminants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33500"/>
          </a:xfrm>
        </p:spPr>
        <p:txBody>
          <a:bodyPr/>
          <a:lstStyle/>
          <a:p>
            <a:r>
              <a:rPr lang="en-US" altLang="en-US" dirty="0"/>
              <a:t>Possible Factors Affecting</a:t>
            </a:r>
            <a:br>
              <a:rPr lang="en-US" altLang="en-US" dirty="0"/>
            </a:br>
            <a:r>
              <a:rPr lang="en-US" altLang="en-US" dirty="0"/>
              <a:t>High Preliminary Breath Testing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050" name="Picture 2" descr="C:\Users\pam.mccaskill\AppData\Local\Microsoft\Windows\Temporary Internet Files\Content.IE5\J71BLZQ9\Free-Listerin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2001581"/>
            <a:ext cx="16668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am.mccaskill\AppData\Local\Microsoft\Windows\Temporary Internet Files\Content.IE5\COX96W6V\OTCcoughmedicine_thumb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" y="3505201"/>
            <a:ext cx="2576509" cy="24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xfrm>
            <a:off x="304800" y="476250"/>
            <a:ext cx="8534400" cy="1265238"/>
          </a:xfrm>
        </p:spPr>
        <p:txBody>
          <a:bodyPr/>
          <a:lstStyle/>
          <a:p>
            <a:r>
              <a:rPr lang="en-US" altLang="en-US" dirty="0"/>
              <a:t>Phase Three:  </a:t>
            </a:r>
            <a:br>
              <a:rPr lang="en-US" altLang="en-US" dirty="0"/>
            </a:br>
            <a:r>
              <a:rPr lang="en-US" altLang="en-US" dirty="0"/>
              <a:t>Pre-Arrest Screening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799128" y="5597525"/>
            <a:ext cx="1545743" cy="73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Should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2600" b="1" dirty="0">
                <a:solidFill>
                  <a:srgbClr val="002060"/>
                </a:solidFill>
                <a:latin typeface="+mj-lt"/>
                <a:cs typeface="+mn-cs"/>
              </a:rPr>
              <a:t>I Arrest?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CF1112-8157-4B08-B275-3057A4CA9AF3}"/>
              </a:ext>
            </a:extLst>
          </p:cNvPr>
          <p:cNvGrpSpPr/>
          <p:nvPr/>
        </p:nvGrpSpPr>
        <p:grpSpPr>
          <a:xfrm>
            <a:off x="3544094" y="4578880"/>
            <a:ext cx="2055813" cy="923925"/>
            <a:chOff x="3544094" y="4615088"/>
            <a:chExt cx="2055813" cy="923925"/>
          </a:xfrm>
        </p:grpSpPr>
        <p:sp>
          <p:nvSpPr>
            <p:cNvPr id="7" name="Oval 25"/>
            <p:cNvSpPr>
              <a:spLocks noChangeArrowheads="1"/>
            </p:cNvSpPr>
            <p:nvPr/>
          </p:nvSpPr>
          <p:spPr bwMode="auto">
            <a:xfrm>
              <a:off x="3544094" y="4697413"/>
              <a:ext cx="2055813" cy="7508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4263912" y="4615088"/>
              <a:ext cx="6096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+mj-lt"/>
                  <a:cs typeface="+mn-cs"/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F65EDE-DEC5-4ADA-8AA0-9A716F8229F4}"/>
              </a:ext>
            </a:extLst>
          </p:cNvPr>
          <p:cNvGrpSpPr/>
          <p:nvPr/>
        </p:nvGrpSpPr>
        <p:grpSpPr>
          <a:xfrm>
            <a:off x="3006725" y="1930400"/>
            <a:ext cx="3130550" cy="1262063"/>
            <a:chOff x="3006725" y="1930400"/>
            <a:chExt cx="3130550" cy="1262063"/>
          </a:xfrm>
        </p:grpSpPr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3373089" y="2227401"/>
              <a:ext cx="2393283" cy="73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Field Sobriety</a:t>
              </a:r>
            </a:p>
            <a:p>
              <a:pPr algn="ctr" eaLnBrk="0" hangingPunct="0">
                <a:lnSpc>
                  <a:spcPct val="80000"/>
                </a:lnSpc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+mj-lt"/>
                  <a:cs typeface="+mn-cs"/>
                </a:rPr>
                <a:t>Testing</a:t>
              </a:r>
            </a:p>
          </p:txBody>
        </p:sp>
        <p:sp>
          <p:nvSpPr>
            <p:cNvPr id="12" name="Rectangle 30"/>
            <p:cNvSpPr>
              <a:spLocks noChangeArrowheads="1"/>
            </p:cNvSpPr>
            <p:nvPr/>
          </p:nvSpPr>
          <p:spPr bwMode="auto">
            <a:xfrm>
              <a:off x="3006725" y="1930400"/>
              <a:ext cx="3130550" cy="126206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15" name="Down Arrow 14"/>
          <p:cNvSpPr/>
          <p:nvPr/>
        </p:nvSpPr>
        <p:spPr>
          <a:xfrm>
            <a:off x="4279900" y="3287184"/>
            <a:ext cx="584200" cy="1196975"/>
          </a:xfrm>
          <a:prstGeom prst="downArrow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2278970"/>
            <a:ext cx="8245928" cy="1558244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Breath sample cooling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Breath sample composition</a:t>
            </a:r>
          </a:p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endParaRPr lang="en-US" dirty="0"/>
          </a:p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endParaRPr lang="en-US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540329"/>
          </a:xfrm>
        </p:spPr>
        <p:txBody>
          <a:bodyPr/>
          <a:lstStyle/>
          <a:p>
            <a:r>
              <a:rPr lang="en-US" altLang="en-US" dirty="0"/>
              <a:t>Possible Factors Affecting</a:t>
            </a:r>
            <a:br>
              <a:rPr lang="en-US" altLang="en-US" dirty="0"/>
            </a:br>
            <a:r>
              <a:rPr lang="en-US" altLang="en-US" dirty="0"/>
              <a:t>Low Preliminary Breath Testing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Picture 3" descr="A hand holding a remote control&#10;&#10;Description automatically generated">
            <a:extLst>
              <a:ext uri="{FF2B5EF4-FFF2-40B4-BE49-F238E27FC236}">
                <a16:creationId xmlns:a16="http://schemas.microsoft.com/office/drawing/2014/main" id="{3328B2B8-D9A5-492C-BAA6-D864788E8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93" y="3533776"/>
            <a:ext cx="4019550" cy="2790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>
          <a:xfrm>
            <a:off x="915987" y="2336947"/>
            <a:ext cx="7312025" cy="74385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/>
              <a:t>Radio frequency interference</a:t>
            </a:r>
          </a:p>
        </p:txBody>
      </p:sp>
      <p:sp>
        <p:nvSpPr>
          <p:cNvPr id="39939" name="Title 2"/>
          <p:cNvSpPr>
            <a:spLocks noGrp="1"/>
          </p:cNvSpPr>
          <p:nvPr>
            <p:ph type="title"/>
          </p:nvPr>
        </p:nvSpPr>
        <p:spPr>
          <a:xfrm>
            <a:off x="304800" y="468083"/>
            <a:ext cx="8534400" cy="1609583"/>
          </a:xfrm>
        </p:spPr>
        <p:txBody>
          <a:bodyPr/>
          <a:lstStyle/>
          <a:p>
            <a:r>
              <a:rPr lang="en-US" altLang="en-US" dirty="0"/>
              <a:t>Possible Factor Affecting </a:t>
            </a:r>
            <a:br>
              <a:rPr lang="en-US" altLang="en-US" dirty="0"/>
            </a:br>
            <a:r>
              <a:rPr lang="en-US" altLang="en-US" dirty="0"/>
              <a:t>Either High or Low Preliminary Breath Testing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098" name="Picture 2" descr="C:\Users\pam.mccaskill\AppData\Local\Microsoft\Windows\Temporary Internet Files\Content.IE5\J71BLZQ9\15_Modulacion-AmFm-Wikicommons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46" y="2831392"/>
            <a:ext cx="4471307" cy="34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>
          <a:xfrm>
            <a:off x="304800" y="476250"/>
            <a:ext cx="8534400" cy="813708"/>
          </a:xfrm>
        </p:spPr>
        <p:txBody>
          <a:bodyPr/>
          <a:lstStyle/>
          <a:p>
            <a:r>
              <a:rPr lang="en-US" altLang="en-US" dirty="0"/>
              <a:t>Arrest Decision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65EABF-2340-4193-8E31-D9F1A96169DD}"/>
              </a:ext>
            </a:extLst>
          </p:cNvPr>
          <p:cNvSpPr/>
          <p:nvPr/>
        </p:nvSpPr>
        <p:spPr>
          <a:xfrm>
            <a:off x="7586173" y="2290655"/>
            <a:ext cx="1463040" cy="21834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20C4138-A5D0-4C6F-B803-9C85502A4D6B}"/>
              </a:ext>
            </a:extLst>
          </p:cNvPr>
          <p:cNvSpPr/>
          <p:nvPr/>
        </p:nvSpPr>
        <p:spPr>
          <a:xfrm rot="5400000">
            <a:off x="7437093" y="3291840"/>
            <a:ext cx="457200" cy="274320"/>
          </a:xfrm>
          <a:prstGeom prst="triangl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2443C2-E4F0-456D-BA93-880415833DF4}"/>
              </a:ext>
            </a:extLst>
          </p:cNvPr>
          <p:cNvSpPr/>
          <p:nvPr/>
        </p:nvSpPr>
        <p:spPr>
          <a:xfrm>
            <a:off x="6085415" y="2290655"/>
            <a:ext cx="1463040" cy="218344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53C6EC03-8DD2-4A0F-8C60-5E610CBAC63F}"/>
              </a:ext>
            </a:extLst>
          </p:cNvPr>
          <p:cNvSpPr/>
          <p:nvPr/>
        </p:nvSpPr>
        <p:spPr>
          <a:xfrm rot="5400000">
            <a:off x="5940185" y="3291840"/>
            <a:ext cx="457200" cy="274320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46AFB0-9D55-427D-96AE-3CD319A27DBF}"/>
              </a:ext>
            </a:extLst>
          </p:cNvPr>
          <p:cNvSpPr/>
          <p:nvPr/>
        </p:nvSpPr>
        <p:spPr>
          <a:xfrm>
            <a:off x="4584657" y="2290655"/>
            <a:ext cx="1463040" cy="2183444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094E91D-0EB0-486A-B8EE-A69D02989DE0}"/>
              </a:ext>
            </a:extLst>
          </p:cNvPr>
          <p:cNvSpPr/>
          <p:nvPr/>
        </p:nvSpPr>
        <p:spPr>
          <a:xfrm rot="5400000">
            <a:off x="4438202" y="3291840"/>
            <a:ext cx="457200" cy="274320"/>
          </a:xfrm>
          <a:prstGeom prst="triangl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18881B-A00C-4528-8600-221AA301362F}"/>
              </a:ext>
            </a:extLst>
          </p:cNvPr>
          <p:cNvSpPr/>
          <p:nvPr/>
        </p:nvSpPr>
        <p:spPr>
          <a:xfrm>
            <a:off x="3083899" y="2290655"/>
            <a:ext cx="1463040" cy="2183444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3BF7C85-EF03-451F-9288-001BBBEE05D0}"/>
              </a:ext>
            </a:extLst>
          </p:cNvPr>
          <p:cNvSpPr/>
          <p:nvPr/>
        </p:nvSpPr>
        <p:spPr>
          <a:xfrm rot="5400000">
            <a:off x="2935492" y="3291840"/>
            <a:ext cx="457200" cy="274320"/>
          </a:xfrm>
          <a:prstGeom prst="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2961CC-9FDC-49E0-8E09-90A09D61CE21}"/>
              </a:ext>
            </a:extLst>
          </p:cNvPr>
          <p:cNvSpPr/>
          <p:nvPr/>
        </p:nvSpPr>
        <p:spPr>
          <a:xfrm>
            <a:off x="1583141" y="2290655"/>
            <a:ext cx="1463040" cy="218344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F0E0CCDA-1D5C-41BD-9073-3AC45CCF2E7F}"/>
              </a:ext>
            </a:extLst>
          </p:cNvPr>
          <p:cNvSpPr/>
          <p:nvPr/>
        </p:nvSpPr>
        <p:spPr>
          <a:xfrm rot="5400000">
            <a:off x="1434290" y="3245452"/>
            <a:ext cx="457200" cy="274320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075C09-29C1-4A32-AF85-4FC83CEEF1D6}"/>
              </a:ext>
            </a:extLst>
          </p:cNvPr>
          <p:cNvSpPr/>
          <p:nvPr/>
        </p:nvSpPr>
        <p:spPr>
          <a:xfrm>
            <a:off x="82383" y="2290655"/>
            <a:ext cx="1463040" cy="2183444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13AFF6-11F8-464B-9EA2-4D918C3AD09F}"/>
              </a:ext>
            </a:extLst>
          </p:cNvPr>
          <p:cNvSpPr txBox="1"/>
          <p:nvPr/>
        </p:nvSpPr>
        <p:spPr>
          <a:xfrm>
            <a:off x="94746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44EE75-D4A3-4EF1-9634-C130F821F931}"/>
              </a:ext>
            </a:extLst>
          </p:cNvPr>
          <p:cNvSpPr txBox="1"/>
          <p:nvPr/>
        </p:nvSpPr>
        <p:spPr>
          <a:xfrm>
            <a:off x="1580114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BF5A3D-183F-4299-99FF-DF7F0E3EFBE4}"/>
              </a:ext>
            </a:extLst>
          </p:cNvPr>
          <p:cNvSpPr txBox="1"/>
          <p:nvPr/>
        </p:nvSpPr>
        <p:spPr>
          <a:xfrm>
            <a:off x="3085896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173ACA-67C5-4065-A31E-69C912929E47}"/>
              </a:ext>
            </a:extLst>
          </p:cNvPr>
          <p:cNvSpPr txBox="1"/>
          <p:nvPr/>
        </p:nvSpPr>
        <p:spPr>
          <a:xfrm>
            <a:off x="4598605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BD22DD-EDB9-44D3-A5CD-987AC1CB93F8}"/>
              </a:ext>
            </a:extLst>
          </p:cNvPr>
          <p:cNvSpPr txBox="1"/>
          <p:nvPr/>
        </p:nvSpPr>
        <p:spPr>
          <a:xfrm>
            <a:off x="6083110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EE6633-FF1A-4E86-A572-61007B309C87}"/>
              </a:ext>
            </a:extLst>
          </p:cNvPr>
          <p:cNvSpPr txBox="1"/>
          <p:nvPr/>
        </p:nvSpPr>
        <p:spPr>
          <a:xfrm>
            <a:off x="7589786" y="2292163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2C2B8F-91BB-444A-B246-01921D337C6E}"/>
              </a:ext>
            </a:extLst>
          </p:cNvPr>
          <p:cNvSpPr txBox="1"/>
          <p:nvPr/>
        </p:nvSpPr>
        <p:spPr>
          <a:xfrm>
            <a:off x="115349" y="3305582"/>
            <a:ext cx="139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Initial observation of vehicle operation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27AFAB-2B8E-4FC9-B6E6-F4BE20C2F4CB}"/>
              </a:ext>
            </a:extLst>
          </p:cNvPr>
          <p:cNvSpPr txBox="1"/>
          <p:nvPr/>
        </p:nvSpPr>
        <p:spPr>
          <a:xfrm>
            <a:off x="1623609" y="3798025"/>
            <a:ext cx="13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Observation of the stop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607B1B-F308-43A1-973E-CBD9215A9415}"/>
              </a:ext>
            </a:extLst>
          </p:cNvPr>
          <p:cNvSpPr txBox="1"/>
          <p:nvPr/>
        </p:nvSpPr>
        <p:spPr>
          <a:xfrm>
            <a:off x="3103676" y="3551803"/>
            <a:ext cx="1436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Face to face observation and interview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880ED1-5050-4FD9-BD55-918E21972B07}"/>
              </a:ext>
            </a:extLst>
          </p:cNvPr>
          <p:cNvSpPr txBox="1"/>
          <p:nvPr/>
        </p:nvSpPr>
        <p:spPr>
          <a:xfrm>
            <a:off x="4620805" y="3798025"/>
            <a:ext cx="13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Observation of the exit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ABCC46-C92A-45B3-904F-710481DF81F9}"/>
              </a:ext>
            </a:extLst>
          </p:cNvPr>
          <p:cNvSpPr txBox="1"/>
          <p:nvPr/>
        </p:nvSpPr>
        <p:spPr>
          <a:xfrm>
            <a:off x="6120531" y="4044246"/>
            <a:ext cx="139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SFSTs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0CCF8A-DF72-4381-BBEA-72DFB8E567B6}"/>
              </a:ext>
            </a:extLst>
          </p:cNvPr>
          <p:cNvSpPr txBox="1"/>
          <p:nvPr/>
        </p:nvSpPr>
        <p:spPr>
          <a:xfrm>
            <a:off x="7609600" y="3798025"/>
            <a:ext cx="139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Preliminary breath test</a:t>
            </a:r>
          </a:p>
        </p:txBody>
      </p:sp>
      <p:pic>
        <p:nvPicPr>
          <p:cNvPr id="55" name="Graphic 54" descr="Car">
            <a:extLst>
              <a:ext uri="{FF2B5EF4-FFF2-40B4-BE49-F238E27FC236}">
                <a16:creationId xmlns:a16="http://schemas.microsoft.com/office/drawing/2014/main" id="{994C917C-7B94-4E81-9ADF-0C6DC4382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092" y="2492218"/>
            <a:ext cx="914400" cy="914400"/>
          </a:xfrm>
          <a:prstGeom prst="rect">
            <a:avLst/>
          </a:prstGeom>
        </p:spPr>
      </p:pic>
      <p:pic>
        <p:nvPicPr>
          <p:cNvPr id="56" name="Graphic 55" descr="Siren">
            <a:extLst>
              <a:ext uri="{FF2B5EF4-FFF2-40B4-BE49-F238E27FC236}">
                <a16:creationId xmlns:a16="http://schemas.microsoft.com/office/drawing/2014/main" id="{B7B44478-09FF-4A7D-B847-9F4D793C5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3308" y="2450209"/>
            <a:ext cx="914400" cy="914400"/>
          </a:xfrm>
          <a:prstGeom prst="rect">
            <a:avLst/>
          </a:prstGeom>
        </p:spPr>
      </p:pic>
      <p:pic>
        <p:nvPicPr>
          <p:cNvPr id="57" name="Graphic 56" descr="Police">
            <a:extLst>
              <a:ext uri="{FF2B5EF4-FFF2-40B4-BE49-F238E27FC236}">
                <a16:creationId xmlns:a16="http://schemas.microsoft.com/office/drawing/2014/main" id="{FA27FF62-EADF-413B-B168-2696CF7A96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9735" y="2592614"/>
            <a:ext cx="914400" cy="914400"/>
          </a:xfrm>
          <a:prstGeom prst="rect">
            <a:avLst/>
          </a:prstGeom>
        </p:spPr>
      </p:pic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43CD6779-C3ED-44DF-B47E-CF3F32978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3803" y="2525127"/>
            <a:ext cx="914400" cy="914400"/>
          </a:xfrm>
          <a:prstGeom prst="rect">
            <a:avLst/>
          </a:prstGeom>
        </p:spPr>
      </p:pic>
      <p:pic>
        <p:nvPicPr>
          <p:cNvPr id="59" name="Graphic 58" descr="Crawl">
            <a:extLst>
              <a:ext uri="{FF2B5EF4-FFF2-40B4-BE49-F238E27FC236}">
                <a16:creationId xmlns:a16="http://schemas.microsoft.com/office/drawing/2014/main" id="{2F2A4F3C-3764-4701-84E7-58CF38B4A3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8977" y="2525127"/>
            <a:ext cx="914400" cy="914400"/>
          </a:xfrm>
          <a:prstGeom prst="rect">
            <a:avLst/>
          </a:pr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26C91E1-54F2-479B-974E-9B82EC45ED81}"/>
              </a:ext>
            </a:extLst>
          </p:cNvPr>
          <p:cNvSpPr/>
          <p:nvPr/>
        </p:nvSpPr>
        <p:spPr>
          <a:xfrm>
            <a:off x="3427106" y="2715627"/>
            <a:ext cx="762000" cy="533400"/>
          </a:xfrm>
          <a:custGeom>
            <a:avLst/>
            <a:gdLst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400050 w 762000"/>
              <a:gd name="connsiteY32" fmla="*/ 76200 h 533400"/>
              <a:gd name="connsiteX33" fmla="*/ 361950 w 762000"/>
              <a:gd name="connsiteY33" fmla="*/ 76200 h 533400"/>
              <a:gd name="connsiteX34" fmla="*/ 285750 w 762000"/>
              <a:gd name="connsiteY34" fmla="*/ 0 h 533400"/>
              <a:gd name="connsiteX35" fmla="*/ 38100 w 762000"/>
              <a:gd name="connsiteY35" fmla="*/ 0 h 533400"/>
              <a:gd name="connsiteX36" fmla="*/ 0 w 762000"/>
              <a:gd name="connsiteY36" fmla="*/ 38100 h 533400"/>
              <a:gd name="connsiteX37" fmla="*/ 0 w 762000"/>
              <a:gd name="connsiteY37" fmla="*/ 495300 h 533400"/>
              <a:gd name="connsiteX38" fmla="*/ 38100 w 762000"/>
              <a:gd name="connsiteY38" fmla="*/ 533400 h 533400"/>
              <a:gd name="connsiteX39" fmla="*/ 723900 w 762000"/>
              <a:gd name="connsiteY39" fmla="*/ 533400 h 533400"/>
              <a:gd name="connsiteX40" fmla="*/ 762000 w 762000"/>
              <a:gd name="connsiteY40" fmla="*/ 495300 h 533400"/>
              <a:gd name="connsiteX41" fmla="*/ 762000 w 762000"/>
              <a:gd name="connsiteY41" fmla="*/ 38100 h 533400"/>
              <a:gd name="connsiteX42" fmla="*/ 723900 w 762000"/>
              <a:gd name="connsiteY42" fmla="*/ 0 h 533400"/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400050 w 762000"/>
              <a:gd name="connsiteY32" fmla="*/ 76200 h 533400"/>
              <a:gd name="connsiteX33" fmla="*/ 361950 w 762000"/>
              <a:gd name="connsiteY33" fmla="*/ 76200 h 533400"/>
              <a:gd name="connsiteX34" fmla="*/ 285750 w 762000"/>
              <a:gd name="connsiteY34" fmla="*/ 0 h 533400"/>
              <a:gd name="connsiteX35" fmla="*/ 38100 w 762000"/>
              <a:gd name="connsiteY35" fmla="*/ 0 h 533400"/>
              <a:gd name="connsiteX36" fmla="*/ 0 w 762000"/>
              <a:gd name="connsiteY36" fmla="*/ 38100 h 533400"/>
              <a:gd name="connsiteX37" fmla="*/ 0 w 762000"/>
              <a:gd name="connsiteY37" fmla="*/ 495300 h 533400"/>
              <a:gd name="connsiteX38" fmla="*/ 38100 w 762000"/>
              <a:gd name="connsiteY38" fmla="*/ 533400 h 533400"/>
              <a:gd name="connsiteX39" fmla="*/ 723900 w 762000"/>
              <a:gd name="connsiteY39" fmla="*/ 533400 h 533400"/>
              <a:gd name="connsiteX40" fmla="*/ 762000 w 762000"/>
              <a:gd name="connsiteY40" fmla="*/ 495300 h 533400"/>
              <a:gd name="connsiteX41" fmla="*/ 762000 w 762000"/>
              <a:gd name="connsiteY41" fmla="*/ 38100 h 533400"/>
              <a:gd name="connsiteX42" fmla="*/ 723900 w 762000"/>
              <a:gd name="connsiteY42" fmla="*/ 0 h 533400"/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400050 w 762000"/>
              <a:gd name="connsiteY32" fmla="*/ 76200 h 533400"/>
              <a:gd name="connsiteX33" fmla="*/ 285750 w 762000"/>
              <a:gd name="connsiteY33" fmla="*/ 0 h 533400"/>
              <a:gd name="connsiteX34" fmla="*/ 38100 w 762000"/>
              <a:gd name="connsiteY34" fmla="*/ 0 h 533400"/>
              <a:gd name="connsiteX35" fmla="*/ 0 w 762000"/>
              <a:gd name="connsiteY35" fmla="*/ 38100 h 533400"/>
              <a:gd name="connsiteX36" fmla="*/ 0 w 762000"/>
              <a:gd name="connsiteY36" fmla="*/ 495300 h 533400"/>
              <a:gd name="connsiteX37" fmla="*/ 38100 w 762000"/>
              <a:gd name="connsiteY37" fmla="*/ 533400 h 533400"/>
              <a:gd name="connsiteX38" fmla="*/ 723900 w 762000"/>
              <a:gd name="connsiteY38" fmla="*/ 533400 h 533400"/>
              <a:gd name="connsiteX39" fmla="*/ 762000 w 762000"/>
              <a:gd name="connsiteY39" fmla="*/ 495300 h 533400"/>
              <a:gd name="connsiteX40" fmla="*/ 762000 w 762000"/>
              <a:gd name="connsiteY40" fmla="*/ 38100 h 533400"/>
              <a:gd name="connsiteX41" fmla="*/ 723900 w 762000"/>
              <a:gd name="connsiteY41" fmla="*/ 0 h 533400"/>
              <a:gd name="connsiteX0" fmla="*/ 685800 w 762000"/>
              <a:gd name="connsiteY0" fmla="*/ 228600 h 533400"/>
              <a:gd name="connsiteX1" fmla="*/ 457200 w 762000"/>
              <a:gd name="connsiteY1" fmla="*/ 228600 h 533400"/>
              <a:gd name="connsiteX2" fmla="*/ 457200 w 762000"/>
              <a:gd name="connsiteY2" fmla="*/ 190500 h 533400"/>
              <a:gd name="connsiteX3" fmla="*/ 685800 w 762000"/>
              <a:gd name="connsiteY3" fmla="*/ 190500 h 533400"/>
              <a:gd name="connsiteX4" fmla="*/ 685800 w 762000"/>
              <a:gd name="connsiteY4" fmla="*/ 228600 h 533400"/>
              <a:gd name="connsiteX5" fmla="*/ 685800 w 762000"/>
              <a:gd name="connsiteY5" fmla="*/ 342900 h 533400"/>
              <a:gd name="connsiteX6" fmla="*/ 457200 w 762000"/>
              <a:gd name="connsiteY6" fmla="*/ 342900 h 533400"/>
              <a:gd name="connsiteX7" fmla="*/ 457200 w 762000"/>
              <a:gd name="connsiteY7" fmla="*/ 304800 h 533400"/>
              <a:gd name="connsiteX8" fmla="*/ 685800 w 762000"/>
              <a:gd name="connsiteY8" fmla="*/ 304800 h 533400"/>
              <a:gd name="connsiteX9" fmla="*/ 685800 w 762000"/>
              <a:gd name="connsiteY9" fmla="*/ 342900 h 533400"/>
              <a:gd name="connsiteX10" fmla="*/ 685800 w 762000"/>
              <a:gd name="connsiteY10" fmla="*/ 457200 h 533400"/>
              <a:gd name="connsiteX11" fmla="*/ 457200 w 762000"/>
              <a:gd name="connsiteY11" fmla="*/ 457200 h 533400"/>
              <a:gd name="connsiteX12" fmla="*/ 457200 w 762000"/>
              <a:gd name="connsiteY12" fmla="*/ 419100 h 533400"/>
              <a:gd name="connsiteX13" fmla="*/ 685800 w 762000"/>
              <a:gd name="connsiteY13" fmla="*/ 419100 h 533400"/>
              <a:gd name="connsiteX14" fmla="*/ 685800 w 762000"/>
              <a:gd name="connsiteY14" fmla="*/ 457200 h 533400"/>
              <a:gd name="connsiteX15" fmla="*/ 381000 w 762000"/>
              <a:gd name="connsiteY15" fmla="*/ 457200 h 533400"/>
              <a:gd name="connsiteX16" fmla="*/ 76200 w 762000"/>
              <a:gd name="connsiteY16" fmla="*/ 457200 h 533400"/>
              <a:gd name="connsiteX17" fmla="*/ 76200 w 762000"/>
              <a:gd name="connsiteY17" fmla="*/ 381000 h 533400"/>
              <a:gd name="connsiteX18" fmla="*/ 91440 w 762000"/>
              <a:gd name="connsiteY18" fmla="*/ 350520 h 533400"/>
              <a:gd name="connsiteX19" fmla="*/ 165735 w 762000"/>
              <a:gd name="connsiteY19" fmla="*/ 314325 h 533400"/>
              <a:gd name="connsiteX20" fmla="*/ 228600 w 762000"/>
              <a:gd name="connsiteY20" fmla="*/ 304800 h 533400"/>
              <a:gd name="connsiteX21" fmla="*/ 291465 w 762000"/>
              <a:gd name="connsiteY21" fmla="*/ 314325 h 533400"/>
              <a:gd name="connsiteX22" fmla="*/ 365760 w 762000"/>
              <a:gd name="connsiteY22" fmla="*/ 350520 h 533400"/>
              <a:gd name="connsiteX23" fmla="*/ 381000 w 762000"/>
              <a:gd name="connsiteY23" fmla="*/ 381000 h 533400"/>
              <a:gd name="connsiteX24" fmla="*/ 381000 w 762000"/>
              <a:gd name="connsiteY24" fmla="*/ 457200 h 533400"/>
              <a:gd name="connsiteX25" fmla="*/ 228600 w 762000"/>
              <a:gd name="connsiteY25" fmla="*/ 133350 h 533400"/>
              <a:gd name="connsiteX26" fmla="*/ 304800 w 762000"/>
              <a:gd name="connsiteY26" fmla="*/ 209550 h 533400"/>
              <a:gd name="connsiteX27" fmla="*/ 228600 w 762000"/>
              <a:gd name="connsiteY27" fmla="*/ 285750 h 533400"/>
              <a:gd name="connsiteX28" fmla="*/ 152400 w 762000"/>
              <a:gd name="connsiteY28" fmla="*/ 209550 h 533400"/>
              <a:gd name="connsiteX29" fmla="*/ 228600 w 762000"/>
              <a:gd name="connsiteY29" fmla="*/ 133350 h 533400"/>
              <a:gd name="connsiteX30" fmla="*/ 723900 w 762000"/>
              <a:gd name="connsiteY30" fmla="*/ 0 h 533400"/>
              <a:gd name="connsiteX31" fmla="*/ 476250 w 762000"/>
              <a:gd name="connsiteY31" fmla="*/ 0 h 533400"/>
              <a:gd name="connsiteX32" fmla="*/ 285750 w 762000"/>
              <a:gd name="connsiteY32" fmla="*/ 0 h 533400"/>
              <a:gd name="connsiteX33" fmla="*/ 38100 w 762000"/>
              <a:gd name="connsiteY33" fmla="*/ 0 h 533400"/>
              <a:gd name="connsiteX34" fmla="*/ 0 w 762000"/>
              <a:gd name="connsiteY34" fmla="*/ 38100 h 533400"/>
              <a:gd name="connsiteX35" fmla="*/ 0 w 762000"/>
              <a:gd name="connsiteY35" fmla="*/ 495300 h 533400"/>
              <a:gd name="connsiteX36" fmla="*/ 38100 w 762000"/>
              <a:gd name="connsiteY36" fmla="*/ 533400 h 533400"/>
              <a:gd name="connsiteX37" fmla="*/ 723900 w 762000"/>
              <a:gd name="connsiteY37" fmla="*/ 533400 h 533400"/>
              <a:gd name="connsiteX38" fmla="*/ 762000 w 762000"/>
              <a:gd name="connsiteY38" fmla="*/ 495300 h 533400"/>
              <a:gd name="connsiteX39" fmla="*/ 762000 w 762000"/>
              <a:gd name="connsiteY39" fmla="*/ 38100 h 533400"/>
              <a:gd name="connsiteX40" fmla="*/ 723900 w 762000"/>
              <a:gd name="connsiteY40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2000" h="533400">
                <a:moveTo>
                  <a:pt x="685800" y="228600"/>
                </a:moveTo>
                <a:lnTo>
                  <a:pt x="457200" y="228600"/>
                </a:lnTo>
                <a:lnTo>
                  <a:pt x="457200" y="190500"/>
                </a:lnTo>
                <a:lnTo>
                  <a:pt x="685800" y="190500"/>
                </a:lnTo>
                <a:lnTo>
                  <a:pt x="685800" y="228600"/>
                </a:lnTo>
                <a:close/>
                <a:moveTo>
                  <a:pt x="685800" y="342900"/>
                </a:moveTo>
                <a:lnTo>
                  <a:pt x="457200" y="342900"/>
                </a:lnTo>
                <a:lnTo>
                  <a:pt x="457200" y="304800"/>
                </a:lnTo>
                <a:lnTo>
                  <a:pt x="685800" y="304800"/>
                </a:lnTo>
                <a:lnTo>
                  <a:pt x="685800" y="342900"/>
                </a:lnTo>
                <a:close/>
                <a:moveTo>
                  <a:pt x="685800" y="457200"/>
                </a:moveTo>
                <a:lnTo>
                  <a:pt x="457200" y="457200"/>
                </a:lnTo>
                <a:lnTo>
                  <a:pt x="457200" y="419100"/>
                </a:lnTo>
                <a:lnTo>
                  <a:pt x="685800" y="419100"/>
                </a:lnTo>
                <a:lnTo>
                  <a:pt x="685800" y="457200"/>
                </a:lnTo>
                <a:close/>
                <a:moveTo>
                  <a:pt x="381000" y="457200"/>
                </a:moveTo>
                <a:lnTo>
                  <a:pt x="76200" y="457200"/>
                </a:lnTo>
                <a:lnTo>
                  <a:pt x="76200" y="381000"/>
                </a:lnTo>
                <a:cubicBezTo>
                  <a:pt x="76200" y="369570"/>
                  <a:pt x="81915" y="358140"/>
                  <a:pt x="91440" y="350520"/>
                </a:cubicBezTo>
                <a:cubicBezTo>
                  <a:pt x="112395" y="335280"/>
                  <a:pt x="139065" y="321945"/>
                  <a:pt x="165735" y="314325"/>
                </a:cubicBezTo>
                <a:cubicBezTo>
                  <a:pt x="186690" y="308610"/>
                  <a:pt x="207645" y="304800"/>
                  <a:pt x="228600" y="304800"/>
                </a:cubicBezTo>
                <a:cubicBezTo>
                  <a:pt x="251460" y="304800"/>
                  <a:pt x="272415" y="308610"/>
                  <a:pt x="291465" y="314325"/>
                </a:cubicBezTo>
                <a:cubicBezTo>
                  <a:pt x="318135" y="321945"/>
                  <a:pt x="344805" y="333375"/>
                  <a:pt x="365760" y="350520"/>
                </a:cubicBezTo>
                <a:cubicBezTo>
                  <a:pt x="375285" y="358140"/>
                  <a:pt x="381000" y="369570"/>
                  <a:pt x="381000" y="381000"/>
                </a:cubicBezTo>
                <a:lnTo>
                  <a:pt x="381000" y="457200"/>
                </a:lnTo>
                <a:close/>
                <a:moveTo>
                  <a:pt x="228600" y="133350"/>
                </a:moveTo>
                <a:cubicBezTo>
                  <a:pt x="270510" y="133350"/>
                  <a:pt x="304800" y="167640"/>
                  <a:pt x="304800" y="209550"/>
                </a:cubicBezTo>
                <a:cubicBezTo>
                  <a:pt x="304800" y="251460"/>
                  <a:pt x="270510" y="285750"/>
                  <a:pt x="228600" y="285750"/>
                </a:cubicBezTo>
                <a:cubicBezTo>
                  <a:pt x="186690" y="285750"/>
                  <a:pt x="152400" y="251460"/>
                  <a:pt x="152400" y="209550"/>
                </a:cubicBezTo>
                <a:cubicBezTo>
                  <a:pt x="152400" y="167640"/>
                  <a:pt x="186690" y="133350"/>
                  <a:pt x="228600" y="133350"/>
                </a:cubicBezTo>
                <a:close/>
                <a:moveTo>
                  <a:pt x="723900" y="0"/>
                </a:moveTo>
                <a:lnTo>
                  <a:pt x="476250" y="0"/>
                </a:lnTo>
                <a:lnTo>
                  <a:pt x="285750" y="0"/>
                </a:ln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95300"/>
                </a:lnTo>
                <a:cubicBezTo>
                  <a:pt x="0" y="516255"/>
                  <a:pt x="17145" y="533400"/>
                  <a:pt x="38100" y="533400"/>
                </a:cubicBezTo>
                <a:lnTo>
                  <a:pt x="723900" y="533400"/>
                </a:lnTo>
                <a:cubicBezTo>
                  <a:pt x="744855" y="533400"/>
                  <a:pt x="762000" y="516255"/>
                  <a:pt x="762000" y="495300"/>
                </a:cubicBezTo>
                <a:lnTo>
                  <a:pt x="762000" y="38100"/>
                </a:lnTo>
                <a:cubicBezTo>
                  <a:pt x="762000" y="17145"/>
                  <a:pt x="744855" y="0"/>
                  <a:pt x="7239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2DE156C-4FF4-46C9-821D-11A03C3E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264697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09F079C1-5423-4A07-A1D0-52701A6B390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1567542"/>
            <a:ext cx="8229601" cy="457200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The two major evidence gathering tasks of Phase Three are _________ and ________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The major decision in Phase Three is_______________________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The entire DWI detection process culminates in _______________________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n-US" altLang="en-US" dirty="0"/>
              <a:t>Divided attention tests require the subject to_______________________</a:t>
            </a:r>
          </a:p>
          <a:p>
            <a:pPr marL="514350" indent="-514350">
              <a:spcBef>
                <a:spcPts val="1200"/>
              </a:spcBef>
            </a:pPr>
            <a:endParaRPr lang="en-US" altLang="en-US" dirty="0"/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1"/>
          <p:cNvSpPr>
            <a:spLocks noGrp="1"/>
          </p:cNvSpPr>
          <p:nvPr>
            <p:ph sz="quarter" idx="1"/>
          </p:nvPr>
        </p:nvSpPr>
        <p:spPr>
          <a:xfrm>
            <a:off x="424543" y="1524000"/>
            <a:ext cx="8278586" cy="45720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 startAt="5"/>
            </a:pPr>
            <a:r>
              <a:rPr lang="en-US" altLang="en-US" dirty="0"/>
              <a:t>Among the mental and physical capabilities a person needs to drive safely are these four: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C.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D.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Tx/>
              <a:buAutoNum type="arabicPeriod" startAt="6"/>
            </a:pPr>
            <a:r>
              <a:rPr lang="en-US" altLang="en-US" dirty="0"/>
              <a:t>The two stages of the WAT are: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30188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514350" indent="-514350">
              <a:spcBef>
                <a:spcPts val="1200"/>
              </a:spcBef>
              <a:spcAft>
                <a:spcPts val="0"/>
              </a:spcAft>
            </a:pPr>
            <a:endParaRPr lang="en-US" altLang="en-US" sz="2800" dirty="0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/>
          <p:cNvSpPr>
            <a:spLocks noGrp="1"/>
          </p:cNvSpPr>
          <p:nvPr>
            <p:ph sz="quarter" idx="1"/>
          </p:nvPr>
        </p:nvSpPr>
        <p:spPr>
          <a:xfrm>
            <a:off x="473529" y="1393374"/>
            <a:ext cx="8311702" cy="4920339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 startAt="7"/>
            </a:pPr>
            <a:r>
              <a:rPr lang="en-US" altLang="en-US" dirty="0"/>
              <a:t>The two stages of the OLS are: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 startAt="8"/>
            </a:pPr>
            <a:r>
              <a:rPr lang="en-US" altLang="en-US" dirty="0"/>
              <a:t>The purpose of PBT is________________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 startAt="9"/>
            </a:pPr>
            <a:r>
              <a:rPr lang="en-US" altLang="en-US" dirty="0"/>
              <a:t>Two factors that produce </a:t>
            </a:r>
            <a:r>
              <a:rPr lang="en-US" altLang="en-US" u="sng" dirty="0"/>
              <a:t>high</a:t>
            </a:r>
            <a:r>
              <a:rPr lang="en-US" altLang="en-US" dirty="0"/>
              <a:t> results on a PBT are: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A.</a:t>
            </a:r>
          </a:p>
          <a:p>
            <a:pPr marL="914400" indent="-285750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dirty="0"/>
              <a:t>B.</a:t>
            </a:r>
          </a:p>
          <a:p>
            <a:pPr marL="514350" indent="-514350">
              <a:spcBef>
                <a:spcPts val="1200"/>
              </a:spcBef>
              <a:spcAft>
                <a:spcPts val="0"/>
              </a:spcAft>
            </a:pPr>
            <a:endParaRPr lang="en-US" altLang="en-US" dirty="0"/>
          </a:p>
        </p:txBody>
      </p:sp>
      <p:sp>
        <p:nvSpPr>
          <p:cNvPr id="450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0871" y="1524000"/>
            <a:ext cx="8398330" cy="4572000"/>
          </a:xfrm>
        </p:spPr>
        <p:txBody>
          <a:bodyPr/>
          <a:lstStyle/>
          <a:p>
            <a:pPr marL="685800" indent="-685800" eaLnBrk="1" hangingPunct="1">
              <a:spcBef>
                <a:spcPts val="1200"/>
              </a:spcBef>
              <a:buFontTx/>
              <a:buAutoNum type="arabicPeriod" startAt="10"/>
            </a:pPr>
            <a:r>
              <a:rPr lang="en-US" altLang="en-US" dirty="0"/>
              <a:t>Two factors that produce </a:t>
            </a:r>
            <a:r>
              <a:rPr lang="en-US" altLang="en-US" u="sng" dirty="0"/>
              <a:t>low</a:t>
            </a:r>
            <a:r>
              <a:rPr lang="en-US" altLang="en-US" dirty="0"/>
              <a:t> results on a PBT are:</a:t>
            </a:r>
          </a:p>
          <a:p>
            <a:pPr marL="1143000" indent="-284163" eaLnBrk="1" hangingPunct="1">
              <a:spcBef>
                <a:spcPts val="1200"/>
              </a:spcBef>
            </a:pPr>
            <a:r>
              <a:rPr lang="en-US" altLang="en-US" dirty="0"/>
              <a:t>A.</a:t>
            </a:r>
          </a:p>
          <a:p>
            <a:pPr marL="1143000" indent="-284163" eaLnBrk="1" hangingPunct="1">
              <a:spcBef>
                <a:spcPts val="1200"/>
              </a:spcBef>
            </a:pPr>
            <a:r>
              <a:rPr lang="en-US" altLang="en-US" dirty="0"/>
              <a:t>B.</a:t>
            </a:r>
          </a:p>
          <a:p>
            <a:pPr marL="693738" indent="-693738">
              <a:spcBef>
                <a:spcPts val="1200"/>
              </a:spcBef>
            </a:pPr>
            <a:endParaRPr lang="en-US" altLang="en-US" sz="28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Test Your Knowledge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76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76250" y="1676400"/>
            <a:ext cx="3763241" cy="470683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DWI detection process concludes with arrest decision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Based on </a:t>
            </a:r>
            <a:r>
              <a:rPr lang="en-US" u="sng" dirty="0"/>
              <a:t>all</a:t>
            </a:r>
            <a:r>
              <a:rPr lang="en-US" dirty="0"/>
              <a:t> evidence obtained during all three detection phases</a:t>
            </a:r>
          </a:p>
          <a:p>
            <a:pPr marL="0" indent="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Arrest Decision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26" y="1676400"/>
            <a:ext cx="3894774" cy="2597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524000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Involuntary Jerking of the Eyes</a:t>
            </a:r>
          </a:p>
          <a:p>
            <a:pPr marL="0" indent="0" algn="ctr"/>
            <a:endParaRPr lang="en-US" altLang="en-US" dirty="0"/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19" y="2267198"/>
            <a:ext cx="5740399" cy="3828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1638300"/>
            <a:ext cx="8355013" cy="409575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Reliable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Involuntary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Noticeable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CNS Depressants, Inhalants, and Dissociative Anesthetics cause HGN</a:t>
            </a:r>
          </a:p>
          <a:p>
            <a:pPr marL="457200" indent="-457200">
              <a:spcBef>
                <a:spcPts val="1200"/>
              </a:spcBef>
              <a:buFontTx/>
              <a:buChar char="•"/>
              <a:defRPr/>
            </a:pPr>
            <a:endParaRPr lang="en-US" dirty="0"/>
          </a:p>
          <a:p>
            <a:pPr marL="0" indent="0" algn="ctr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>
          <a:xfrm>
            <a:off x="277813" y="454025"/>
            <a:ext cx="8534400" cy="762000"/>
          </a:xfrm>
        </p:spPr>
        <p:txBody>
          <a:bodyPr/>
          <a:lstStyle/>
          <a:p>
            <a:r>
              <a:rPr lang="en-US" altLang="en-US" dirty="0"/>
              <a:t>Horizontal Gaze Nystagmus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2171700"/>
            <a:ext cx="8382001" cy="37719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Lack of Smooth Pursuit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Distinct and Sustained Nystagmus </a:t>
            </a:r>
            <a:br>
              <a:rPr lang="en-US" dirty="0"/>
            </a:br>
            <a:r>
              <a:rPr lang="en-US" dirty="0"/>
              <a:t>at Maximum Deviation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Onset of Nystagmus Prior to 45 Degrees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88% accurate detecting subjects </a:t>
            </a:r>
            <a:br>
              <a:rPr lang="en-US" dirty="0"/>
            </a:br>
            <a:r>
              <a:rPr lang="en-US" dirty="0"/>
              <a:t>≥ 0.08 BAC</a:t>
            </a:r>
            <a:endParaRPr lang="en-US" u="sng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306513"/>
          </a:xfrm>
        </p:spPr>
        <p:txBody>
          <a:bodyPr/>
          <a:lstStyle/>
          <a:p>
            <a:r>
              <a:rPr lang="en-US" altLang="en-US" dirty="0"/>
              <a:t>Horizontal Gaze Nystagmus Indications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539749"/>
            <a:ext cx="8534400" cy="1207407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Horizontal Gaze Nystagmus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" name="SFST_Session7_Slide9_1">
            <a:hlinkClick r:id="" action="ppaction://media"/>
            <a:extLst>
              <a:ext uri="{FF2B5EF4-FFF2-40B4-BE49-F238E27FC236}">
                <a16:creationId xmlns:a16="http://schemas.microsoft.com/office/drawing/2014/main" id="{9B323679-4B2B-404B-8E76-98A9AF8B83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704" y="2205202"/>
            <a:ext cx="6815933" cy="383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4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304800" y="469900"/>
            <a:ext cx="8534400" cy="1016000"/>
          </a:xfrm>
        </p:spPr>
        <p:txBody>
          <a:bodyPr/>
          <a:lstStyle/>
          <a:p>
            <a:r>
              <a:rPr lang="en-US" altLang="en-US" dirty="0"/>
              <a:t>Vertical Gaze Nystagmus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7-</a:t>
            </a:r>
            <a:fld id="{5E09B61F-C0B0-4B5E-8EF3-187D6BC0D1C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1889051"/>
            <a:ext cx="6265333" cy="4178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SLIDE_COUNT" val="38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DESIGN_ID_3_DEFAULT DESIGN" val="tgWjeCog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Learning Objectives&amp;quot;&quot;/&gt;&lt;property id=&quot;20307&quot; value=&quot;615&quot;/&gt;&lt;/object&gt;&lt;object type=&quot;3&quot; unique_id=&quot;178552&quot;&gt;&lt;property id=&quot;20148&quot; value=&quot;5&quot;/&gt;&lt;property id=&quot;20300&quot; value=&quot;Slide 3 - &amp;quot;Phase Three:   Pre-Arrest Screening&amp;quot;&quot;/&gt;&lt;property id=&quot;20307&quot; value=&quot;574&quot;/&gt;&lt;/object&gt;&lt;object type=&quot;3&quot; unique_id=&quot;178553&quot;&gt;&lt;property id=&quot;20148&quot; value=&quot;5&quot;/&gt;&lt;property id=&quot;20300&quot; value=&quot;Slide 13 - &amp;quot;Psychophysical Tests&amp;quot;&quot;/&gt;&lt;property id=&quot;20307&quot; value=&quot;575&quot;/&gt;&lt;/object&gt;&lt;object type=&quot;3&quot; unique_id=&quot;178554&quot;&gt;&lt;property id=&quot;20148&quot; value=&quot;5&quot;/&gt;&lt;property id=&quot;20300&quot; value=&quot;Slide 4 - &amp;quot;The Arrest Decision &amp;quot;&quot;/&gt;&lt;property id=&quot;20307&quot; value=&quot;591&quot;/&gt;&lt;/object&gt;&lt;object type=&quot;3&quot; unique_id=&quot;178555&quot;&gt;&lt;property id=&quot;20148&quot; value=&quot;5&quot;/&gt;&lt;property id=&quot;20300&quot; value=&quot;Slide 5 - &amp;quot;Nystagmus&amp;quot;&quot;/&gt;&lt;property id=&quot;20307&quot; value=&quot;576&quot;/&gt;&lt;/object&gt;&lt;object type=&quot;3&quot; unique_id=&quot;178556&quot;&gt;&lt;property id=&quot;20148&quot; value=&quot;5&quot;/&gt;&lt;property id=&quot;20300&quot; value=&quot;Slide 6 - &amp;quot;Horizontal Gaze Nystagmus&amp;quot;&quot;/&gt;&lt;property id=&quot;20307&quot; value=&quot;592&quot;/&gt;&lt;/object&gt;&lt;object type=&quot;3&quot; unique_id=&quot;178557&quot;&gt;&lt;property id=&quot;20148&quot; value=&quot;5&quot;/&gt;&lt;property id=&quot;20300&quot; value=&quot;Slide 7 - &amp;quot;Horizontal Gaze Nystagmus Indications&amp;quot;&quot;/&gt;&lt;property id=&quot;20307&quot; value=&quot;616&quot;/&gt;&lt;/object&gt;&lt;object type=&quot;3&quot; unique_id=&quot;178558&quot;&gt;&lt;property id=&quot;20148&quot; value=&quot;5&quot;/&gt;&lt;property id=&quot;20300&quot; value=&quot;Slide 9 - &amp;quot;Horizontal Gaze Nystagmus Demonstration&amp;quot;&quot;/&gt;&lt;property id=&quot;20307&quot; value=&quot;617&quot;/&gt;&lt;/object&gt;&lt;object type=&quot;3&quot; unique_id=&quot;178559&quot;&gt;&lt;property id=&quot;20148&quot; value=&quot;5&quot;/&gt;&lt;property id=&quot;20300&quot; value=&quot;Slide 8 - &amp;quot;Horizontal Gaze Nystagmus Video &amp;quot;&quot;/&gt;&lt;property id=&quot;20307&quot; value=&quot;597&quot;/&gt;&lt;/object&gt;&lt;object type=&quot;3&quot; unique_id=&quot;178560&quot;&gt;&lt;property id=&quot;20148&quot; value=&quot;5&quot;/&gt;&lt;property id=&quot;20300&quot; value=&quot;Slide 10 - &amp;quot;Vertical Gaze Nystagmus&amp;quot;&quot;/&gt;&lt;property id=&quot;20307&quot; value=&quot;595&quot;/&gt;&lt;/object&gt;&lt;object type=&quot;3&quot; unique_id=&quot;178561&quot;&gt;&lt;property id=&quot;20148&quot; value=&quot;5&quot;/&gt;&lt;property id=&quot;20300&quot; value=&quot;Slide 11 - &amp;quot;Divided Attention&amp;quot;&quot;/&gt;&lt;property id=&quot;20307&quot; value=&quot;618&quot;/&gt;&lt;/object&gt;&lt;object type=&quot;3&quot; unique_id=&quot;178562&quot;&gt;&lt;property id=&quot;20148&quot; value=&quot;5&quot;/&gt;&lt;property id=&quot;20300&quot; value=&quot;Slide 12 - &amp;quot;Typical Simultaneous Capabilities Required for Driving&amp;quot;&quot;/&gt;&lt;property id=&quot;20307&quot; value=&quot;578&quot;/&gt;&lt;/object&gt;&lt;object type=&quot;3&quot; unique_id=&quot;178563&quot;&gt;&lt;property id=&quot;20148&quot; value=&quot;5&quot;/&gt;&lt;property id=&quot;20300&quot; value=&quot;Slide 14 - &amp;quot;Simplicity&amp;quot;&quot;/&gt;&lt;property id=&quot;20307&quot; value=&quot;579&quot;/&gt;&lt;/object&gt;&lt;object type=&quot;3&quot; unique_id=&quot;178564&quot;&gt;&lt;property id=&quot;20148&quot; value=&quot;5&quot;/&gt;&lt;property id=&quot;20300&quot; value=&quot;Slide 15 - &amp;quot;Two Divided Attention Field Sobriety Tests&amp;quot;&quot;/&gt;&lt;property id=&quot;20307&quot; value=&quot;598&quot;/&gt;&lt;/object&gt;&lt;object type=&quot;3&quot; unique_id=&quot;178565&quot;&gt;&lt;property id=&quot;20148&quot; value=&quot;5&quot;/&gt;&lt;property id=&quot;20300&quot; value=&quot;Slide 16 - &amp;quot; Walk and Turn Overview &amp;quot;&quot;/&gt;&lt;property id=&quot;20307&quot; value=&quot;580&quot;/&gt;&lt;/object&gt;&lt;object type=&quot;3&quot; unique_id=&quot;178566&quot;&gt;&lt;property id=&quot;20148&quot; value=&quot;5&quot;/&gt;&lt;property id=&quot;20300&quot; value=&quot;Slide 17 - &amp;quot;Walk and Turn Instruction Stage&amp;quot;&quot;/&gt;&lt;property id=&quot;20307&quot; value=&quot;599&quot;/&gt;&lt;/object&gt;&lt;object type=&quot;3&quot; unique_id=&quot;178567&quot;&gt;&lt;property id=&quot;20148&quot; value=&quot;5&quot;/&gt;&lt;property id=&quot;20300&quot; value=&quot;Slide 18 - &amp;quot;Walk and Turn Walking Stage &amp;quot;&quot;/&gt;&lt;property id=&quot;20307&quot; value=&quot;600&quot;/&gt;&lt;/object&gt;&lt;object type=&quot;3&quot; unique_id=&quot;178568&quot;&gt;&lt;property id=&quot;20148&quot; value=&quot;5&quot;/&gt;&lt;property id=&quot;20300&quot; value=&quot;Slide 19 - &amp;quot;Walk and Turn Demonstration&amp;quot;&quot;/&gt;&lt;property id=&quot;20307&quot; value=&quot;613&quot;/&gt;&lt;/object&gt;&lt;object type=&quot;3&quot; unique_id=&quot;178569&quot;&gt;&lt;property id=&quot;20148&quot; value=&quot;5&quot;/&gt;&lt;property id=&quot;20300&quot; value=&quot;Slide 20 - &amp;quot; Walk and Turn Test Clues &amp;quot;&quot;/&gt;&lt;property id=&quot;20307&quot; value=&quot;601&quot;/&gt;&lt;/object&gt;&lt;object type=&quot;3&quot; unique_id=&quot;178570&quot;&gt;&lt;property id=&quot;20148&quot; value=&quot;5&quot;/&gt;&lt;property id=&quot;20300&quot; value=&quot;Slide 21 - &amp;quot;One Leg Stand Overview&amp;quot;&quot;/&gt;&lt;property id=&quot;20307&quot; value=&quot;581&quot;/&gt;&lt;/object&gt;&lt;object type=&quot;3&quot; unique_id=&quot;178571&quot;&gt;&lt;property id=&quot;20148&quot; value=&quot;5&quot;/&gt;&lt;property id=&quot;20300&quot; value=&quot;Slide 22 - &amp;quot;One Leg Stand Instruction Stage&amp;quot;&quot;/&gt;&lt;property id=&quot;20307&quot; value=&quot;603&quot;/&gt;&lt;/object&gt;&lt;object type=&quot;3&quot; unique_id=&quot;178572&quot;&gt;&lt;property id=&quot;20148&quot; value=&quot;5&quot;/&gt;&lt;property id=&quot;20300&quot; value=&quot;Slide 23 - &amp;quot;Balance and Counting Stage &amp;quot;&quot;/&gt;&lt;property id=&quot;20307&quot; value=&quot;602&quot;/&gt;&lt;/object&gt;&lt;object type=&quot;3&quot; unique_id=&quot;178573&quot;&gt;&lt;property id=&quot;20148&quot; value=&quot;5&quot;/&gt;&lt;property id=&quot;20300&quot; value=&quot;Slide 24 - &amp;quot;One Leg Stand Demonstration&amp;quot;&quot;/&gt;&lt;property id=&quot;20307&quot; value=&quot;614&quot;/&gt;&lt;/object&gt;&lt;object type=&quot;3&quot; unique_id=&quot;178574&quot;&gt;&lt;property id=&quot;20148&quot; value=&quot;5&quot;/&gt;&lt;property id=&quot;20300&quot; value=&quot;Slide 25 - &amp;quot; One Leg Stand Test Clues &amp;quot;&quot;/&gt;&lt;property id=&quot;20307&quot; value=&quot;619&quot;/&gt;&lt;/object&gt;&lt;object type=&quot;3&quot; unique_id=&quot;178576&quot;&gt;&lt;property id=&quot;20148&quot; value=&quot;5&quot;/&gt;&lt;property id=&quot;20300&quot; value=&quot;Slide 26 - &amp;quot;Preliminary Breath Testing Overview &amp;quot;&quot;/&gt;&lt;property id=&quot;20307&quot; value=&quot;620&quot;/&gt;&lt;/object&gt;&lt;object type=&quot;3&quot; unique_id=&quot;178577&quot;&gt;&lt;property id=&quot;20148&quot; value=&quot;5&quot;/&gt;&lt;property id=&quot;20300&quot; value=&quot;Slide 27 - &amp;quot;Preliminary Breath Testing Investigative Process&amp;quot;&quot;/&gt;&lt;property id=&quot;20307&quot; value=&quot;604&quot;/&gt;&lt;/object&gt;&lt;object type=&quot;3&quot; unique_id=&quot;178578&quot;&gt;&lt;property id=&quot;20148&quot; value=&quot;5&quot;/&gt;&lt;property id=&quot;20300&quot; value=&quot;Slide 28 - &amp;quot;Preliminary Breath Testing Advantages&amp;quot;&quot;/&gt;&lt;property id=&quot;20307&quot; value=&quot;621&quot;/&gt;&lt;/object&gt;&lt;object type=&quot;3&quot; unique_id=&quot;178579&quot;&gt;&lt;property id=&quot;20148&quot; value=&quot;5&quot;/&gt;&lt;property id=&quot;20300&quot; value=&quot;Slide 29 - &amp;quot;Preliminary Breath Testing Limitations&amp;quot;&quot;/&gt;&lt;property id=&quot;20307&quot; value=&quot;622&quot;/&gt;&lt;/object&gt;&lt;object type=&quot;3&quot; unique_id=&quot;178580&quot;&gt;&lt;property id=&quot;20148&quot; value=&quot;5&quot;/&gt;&lt;property id=&quot;20300&quot; value=&quot;Slide 30 - &amp;quot;Possible Factors Affecting High Preliminary Breath Testing &amp;quot;&quot;/&gt;&lt;property id=&quot;20307&quot; value=&quot;623&quot;/&gt;&lt;/object&gt;&lt;object type=&quot;3&quot; unique_id=&quot;178581&quot;&gt;&lt;property id=&quot;20148&quot; value=&quot;5&quot;/&gt;&lt;property id=&quot;20300&quot; value=&quot;Slide 31 - &amp;quot;Possible Factors Affecting Low Preliminary Breath Testing &amp;quot;&quot;/&gt;&lt;property id=&quot;20307&quot; value=&quot;624&quot;/&gt;&lt;/object&gt;&lt;object type=&quot;3&quot; unique_id=&quot;178582&quot;&gt;&lt;property id=&quot;20148&quot; value=&quot;5&quot;/&gt;&lt;property id=&quot;20300&quot; value=&quot;Slide 32 - &amp;quot;Possible Factor Affecting  Either High or Low Preliminary Breath Testing &amp;quot;&quot;/&gt;&lt;property id=&quot;20307&quot; value=&quot;610&quot;/&gt;&lt;/object&gt;&lt;object type=&quot;3&quot; unique_id=&quot;178584&quot;&gt;&lt;property id=&quot;20148&quot; value=&quot;5&quot;/&gt;&lt;property id=&quot;20300&quot; value=&quot;Slide 33 - &amp;quot;Arrest Decision&amp;quot;&quot;/&gt;&lt;property id=&quot;20307&quot; value=&quot;585&quot;/&gt;&lt;/object&gt;&lt;object type=&quot;3&quot; unique_id=&quot;178585&quot;&gt;&lt;property id=&quot;20148&quot; value=&quot;5&quot;/&gt;&lt;property id=&quot;20300&quot; value=&quot;Slide 35 - &amp;quot;Test Your Knowledge&amp;quot;&quot;/&gt;&lt;property id=&quot;20307&quot; value=&quot;586&quot;/&gt;&lt;/object&gt;&lt;object type=&quot;3&quot; unique_id=&quot;178586&quot;&gt;&lt;property id=&quot;20148&quot; value=&quot;5&quot;/&gt;&lt;property id=&quot;20300&quot; value=&quot;Slide 36 - &amp;quot;Test Your Knowledge&amp;quot;&quot;/&gt;&lt;property id=&quot;20307&quot; value=&quot;587&quot;/&gt;&lt;/object&gt;&lt;object type=&quot;3&quot; unique_id=&quot;178587&quot;&gt;&lt;property id=&quot;20148&quot; value=&quot;5&quot;/&gt;&lt;property id=&quot;20300&quot; value=&quot;Slide 37 - &amp;quot;Test Your Knowledge&amp;quot;&quot;/&gt;&lt;property id=&quot;20307&quot; value=&quot;588&quot;/&gt;&lt;/object&gt;&lt;object type=&quot;3&quot; unique_id=&quot;178588&quot;&gt;&lt;property id=&quot;20148&quot; value=&quot;5&quot;/&gt;&lt;property id=&quot;20300&quot; value=&quot;Slide 38 - &amp;quot;Test Your Knowledge&amp;quot;&quot;/&gt;&lt;property id=&quot;20307&quot; value=&quot;625&quot;/&gt;&lt;/object&gt;&lt;object type=&quot;3&quot; unique_id=&quot;178589&quot;&gt;&lt;property id=&quot;20148&quot; value=&quot;5&quot;/&gt;&lt;property id=&quot;20300&quot; value=&quot;Slide 34&quot;/&gt;&lt;property id=&quot;20307&quot; value=&quot;549&quot;/&gt;&lt;/object&gt;&lt;object type=&quot;3&quot; unique_id=&quot;178590&quot;&gt;&lt;property id=&quot;20148&quot; value=&quot;5&quot;/&gt;&lt;property id=&quot;20300&quot; value=&quot;Slide 1 - &amp;quot;Session 7 &amp;quot;&quot;/&gt;&lt;property id=&quot;20307&quot; value=&quot;626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7BACAF1AB684B894DA703E83F8BDE" ma:contentTypeVersion="12" ma:contentTypeDescription="Create a new document." ma:contentTypeScope="" ma:versionID="3bce4673be3f5fee6e54c45e2769f30d">
  <xsd:schema xmlns:xsd="http://www.w3.org/2001/XMLSchema" xmlns:xs="http://www.w3.org/2001/XMLSchema" xmlns:p="http://schemas.microsoft.com/office/2006/metadata/properties" xmlns:ns2="eb824c7f-51f7-4a34-abf7-583235791f73" xmlns:ns3="71719e9c-7336-49bb-b7b9-675fa730d86b" targetNamespace="http://schemas.microsoft.com/office/2006/metadata/properties" ma:root="true" ma:fieldsID="afc45caa957759d642f51dbda5545306" ns2:_="" ns3:_="">
    <xsd:import namespace="eb824c7f-51f7-4a34-abf7-583235791f73"/>
    <xsd:import namespace="71719e9c-7336-49bb-b7b9-675fa730d86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24c7f-51f7-4a34-abf7-583235791f7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Choice">
          <xsd:enumeration value="Car"/>
          <xsd:enumeration value="Fir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19e9c-7336-49bb-b7b9-675fa730d86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b2f0e0-ac4c-4c3c-975c-93bba30cf0f0}" ma:internalName="TaxCatchAll" ma:showField="CatchAllData" ma:web="71719e9c-7336-49bb-b7b9-675fa730d8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824c7f-51f7-4a34-abf7-583235791f73">
      <Terms xmlns="http://schemas.microsoft.com/office/infopath/2007/PartnerControls"/>
    </lcf76f155ced4ddcb4097134ff3c332f>
    <TaxCatchAll xmlns="71719e9c-7336-49bb-b7b9-675fa730d86b" xsi:nil="true"/>
    <Category xmlns="eb824c7f-51f7-4a34-abf7-583235791f7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E82082-20D6-4DB5-A40A-3853F80B1623}"/>
</file>

<file path=customXml/itemProps2.xml><?xml version="1.0" encoding="utf-8"?>
<ds:datastoreItem xmlns:ds="http://schemas.openxmlformats.org/officeDocument/2006/customXml" ds:itemID="{3B707A72-6D05-4C6D-AD29-0412D3B2CB0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d1f51b4b-47f1-4e3b-a064-a1e52dfcf961"/>
    <ds:schemaRef ds:uri="bb67591a-a4e0-4be5-8606-6b03c887204c"/>
  </ds:schemaRefs>
</ds:datastoreItem>
</file>

<file path=customXml/itemProps3.xml><?xml version="1.0" encoding="utf-8"?>
<ds:datastoreItem xmlns:ds="http://schemas.openxmlformats.org/officeDocument/2006/customXml" ds:itemID="{139DE2B6-660C-4AB5-99BC-D587DCD6A3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42957</TotalTime>
  <Words>1540</Words>
  <Application>Microsoft Office PowerPoint</Application>
  <PresentationFormat>On-screen Show (4:3)</PresentationFormat>
  <Paragraphs>426</Paragraphs>
  <Slides>37</Slides>
  <Notes>37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4_Default Design</vt:lpstr>
      <vt:lpstr>Session 7</vt:lpstr>
      <vt:lpstr>Learning Objectives</vt:lpstr>
      <vt:lpstr>Phase Three:   Pre-Arrest Screening</vt:lpstr>
      <vt:lpstr>The Arrest Decision </vt:lpstr>
      <vt:lpstr>Nystagmus</vt:lpstr>
      <vt:lpstr>Horizontal Gaze Nystagmus</vt:lpstr>
      <vt:lpstr>Horizontal Gaze Nystagmus Indications</vt:lpstr>
      <vt:lpstr>Horizontal Gaze Nystagmus Demonstration</vt:lpstr>
      <vt:lpstr>Vertical Gaze Nystagmus</vt:lpstr>
      <vt:lpstr>Divided Attention</vt:lpstr>
      <vt:lpstr>Typical Simultaneous Capabilities Required for Driving</vt:lpstr>
      <vt:lpstr>Psychophysical Tests</vt:lpstr>
      <vt:lpstr>Simplicity</vt:lpstr>
      <vt:lpstr>Two Divided Attention Field Sobriety Tests</vt:lpstr>
      <vt:lpstr> Walk and Turn Overview </vt:lpstr>
      <vt:lpstr>Walk and Turn Instruction Stage</vt:lpstr>
      <vt:lpstr>Walk and Turn Walking Stage </vt:lpstr>
      <vt:lpstr>Walk and Turn Demonstration</vt:lpstr>
      <vt:lpstr> Walk and Turn Test Clues </vt:lpstr>
      <vt:lpstr>One Leg Stand Overview</vt:lpstr>
      <vt:lpstr>One Leg Stand Instruction Stage</vt:lpstr>
      <vt:lpstr>Balance and Counting Stage </vt:lpstr>
      <vt:lpstr>One Leg Stand Demonstration</vt:lpstr>
      <vt:lpstr> One Leg Stand Test Clues </vt:lpstr>
      <vt:lpstr>Preliminary Breath Testing Overview </vt:lpstr>
      <vt:lpstr>Preliminary Breath Testing Investigative Process</vt:lpstr>
      <vt:lpstr>Preliminary Breath Testing Advantages</vt:lpstr>
      <vt:lpstr>Preliminary Breath Testing Limitations</vt:lpstr>
      <vt:lpstr>Possible Factors Affecting High Preliminary Breath Testing </vt:lpstr>
      <vt:lpstr>Possible Factors Affecting Low Preliminary Breath Testing </vt:lpstr>
      <vt:lpstr>Possible Factor Affecting  Either High or Low Preliminary Breath Testing </vt:lpstr>
      <vt:lpstr>Arrest Decision</vt:lpstr>
      <vt:lpstr>PowerPoint Presentation</vt:lpstr>
      <vt:lpstr>Test Your Knowledge</vt:lpstr>
      <vt:lpstr>Test Your Knowledge</vt:lpstr>
      <vt:lpstr>Test Your Knowledge</vt:lpstr>
      <vt:lpstr>Test Your Knowledge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1016</cp:revision>
  <cp:lastPrinted>2017-08-14T21:10:48Z</cp:lastPrinted>
  <dcterms:created xsi:type="dcterms:W3CDTF">2005-12-09T17:41:03Z</dcterms:created>
  <dcterms:modified xsi:type="dcterms:W3CDTF">2025-03-21T14:57:08Z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D12AC3A0-9A78-4F14-B62F-EFE9A4ED6DB5</vt:lpwstr>
  </property>
  <property fmtid="{D5CDD505-2E9C-101B-9397-08002B2CF9AE}" pid="3" name="ArticulatePath">
    <vt:lpwstr>SFST_PPT_07 January 2020</vt:lpwstr>
  </property>
  <property fmtid="{D5CDD505-2E9C-101B-9397-08002B2CF9AE}" pid="4" name="ContentTypeId">
    <vt:lpwstr>0x01010067A7BACAF1AB684B894DA703E83F8BDE</vt:lpwstr>
  </property>
  <property fmtid="{D5CDD505-2E9C-101B-9397-08002B2CF9AE}" pid="5" name="MediaServiceImageTags">
    <vt:lpwstr/>
  </property>
</Properties>
</file>