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4" r:id="rId4"/>
  </p:sldMasterIdLst>
  <p:notesMasterIdLst>
    <p:notesMasterId r:id="rId22"/>
  </p:notesMasterIdLst>
  <p:handoutMasterIdLst>
    <p:handoutMasterId r:id="rId23"/>
  </p:handoutMasterIdLst>
  <p:sldIdLst>
    <p:sldId id="587" r:id="rId5"/>
    <p:sldId id="538" r:id="rId6"/>
    <p:sldId id="588" r:id="rId7"/>
    <p:sldId id="583" r:id="rId8"/>
    <p:sldId id="570" r:id="rId9"/>
    <p:sldId id="635" r:id="rId10"/>
    <p:sldId id="566" r:id="rId11"/>
    <p:sldId id="299" r:id="rId12"/>
    <p:sldId id="300" r:id="rId13"/>
    <p:sldId id="295" r:id="rId14"/>
    <p:sldId id="630" r:id="rId15"/>
    <p:sldId id="594" r:id="rId16"/>
    <p:sldId id="595" r:id="rId17"/>
    <p:sldId id="599" r:id="rId18"/>
    <p:sldId id="658" r:id="rId19"/>
    <p:sldId id="574" r:id="rId20"/>
    <p:sldId id="549" r:id="rId21"/>
  </p:sldIdLst>
  <p:sldSz cx="9144000" cy="6858000" type="screen4x3"/>
  <p:notesSz cx="7315200" cy="9601200"/>
  <p:custDataLst>
    <p:tags r:id="rId2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m McCaskill" initials="P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56AC"/>
    <a:srgbClr val="C1E0FF"/>
    <a:srgbClr val="002060"/>
    <a:srgbClr val="B5ECF9"/>
    <a:srgbClr val="0071E2"/>
    <a:srgbClr val="E0F3F4"/>
    <a:srgbClr val="8BC5FF"/>
    <a:srgbClr val="5D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71239A-7DD7-5941-A275-7F0E14AD06C6}" v="9" dt="2023-02-27T13:58:30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01" autoAdjust="0"/>
  </p:normalViewPr>
  <p:slideViewPr>
    <p:cSldViewPr snapToGrid="0">
      <p:cViewPr>
        <p:scale>
          <a:sx n="75" d="100"/>
          <a:sy n="75" d="100"/>
        </p:scale>
        <p:origin x="1036" y="84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002"/>
    </p:cViewPr>
  </p:sorterViewPr>
  <p:notesViewPr>
    <p:cSldViewPr snapToGrid="0">
      <p:cViewPr varScale="1">
        <p:scale>
          <a:sx n="83" d="100"/>
          <a:sy n="83" d="100"/>
        </p:scale>
        <p:origin x="5736" y="84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0-5BAB-4231-8553-886FB8C6C41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5BAB-4231-8553-886FB8C6C413}"/>
              </c:ext>
            </c:extLst>
          </c:dPt>
          <c:dLbls>
            <c:dLbl>
              <c:idx val="0"/>
              <c:layout>
                <c:manualLayout>
                  <c:x val="-0.13934939630439616"/>
                  <c:y val="-0.1882124572460719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AB-4231-8553-886FB8C6C413}"/>
                </c:ext>
              </c:extLst>
            </c:dLbl>
            <c:dLbl>
              <c:idx val="1"/>
              <c:layout>
                <c:manualLayout>
                  <c:x val="0.19523691210429395"/>
                  <c:y val="0.2168529210240476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18638520482956"/>
                      <c:h val="0.164662823961806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BAB-4231-8553-886FB8C6C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Other</c:v>
                </c:pt>
                <c:pt idx="1">
                  <c:v>Alcohol-Impaired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71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AB-4231-8553-886FB8C6C41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2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4" tIns="47678" rIns="95354" bIns="47678" numCol="1" anchor="t" anchorCtr="0" compatLnSpc="1">
            <a:prstTxWarp prst="textNoShape">
              <a:avLst/>
            </a:prstTxWarp>
          </a:bodyPr>
          <a:lstStyle>
            <a:lvl1pPr defTabSz="95414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2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4" tIns="47678" rIns="95354" bIns="47678" numCol="1" anchor="t" anchorCtr="0" compatLnSpc="1">
            <a:prstTxWarp prst="textNoShape">
              <a:avLst/>
            </a:prstTxWarp>
          </a:bodyPr>
          <a:lstStyle>
            <a:lvl1pPr algn="r" defTabSz="95414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070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4" tIns="47678" rIns="95354" bIns="47678" numCol="1" anchor="b" anchorCtr="0" compatLnSpc="1">
            <a:prstTxWarp prst="textNoShape">
              <a:avLst/>
            </a:prstTxWarp>
          </a:bodyPr>
          <a:lstStyle>
            <a:lvl1pPr defTabSz="95414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070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4" tIns="47678" rIns="95354" bIns="47678" numCol="1" anchor="b" anchorCtr="0" compatLnSpc="1">
            <a:prstTxWarp prst="textNoShape">
              <a:avLst/>
            </a:prstTxWarp>
          </a:bodyPr>
          <a:lstStyle>
            <a:lvl1pPr algn="r" defTabSz="95414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4D218C7-A45F-4282-AF75-BDE2D225F8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4925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3425" y="471488"/>
            <a:ext cx="3308350" cy="248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4" y="3116455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9" tIns="48035" rIns="96069" bIns="48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55648" y="9160489"/>
            <a:ext cx="3803904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9" tIns="48035" rIns="96069" bIns="48035" numCol="1" anchor="t" anchorCtr="0" compatLnSpc="1">
            <a:prstTxWarp prst="textNoShape">
              <a:avLst/>
            </a:prstTxWarp>
          </a:bodyPr>
          <a:lstStyle>
            <a:lvl1pPr algn="ctr" defTabSz="960793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DWI Detection and Standardized Field Sobriety Testing</a:t>
            </a:r>
          </a:p>
          <a:p>
            <a:pPr>
              <a:defRPr/>
            </a:pPr>
            <a:r>
              <a:rPr lang="en-US" dirty="0"/>
              <a:t>Introduction and Overview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9" tIns="48035" rIns="96069" bIns="48035" numCol="1" anchor="t" anchorCtr="0" compatLnSpc="1">
            <a:prstTxWarp prst="textNoShape">
              <a:avLst/>
            </a:prstTxWarp>
          </a:bodyPr>
          <a:lstStyle>
            <a:lvl1pPr algn="r" defTabSz="960793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 Session 1</a:t>
            </a:r>
          </a:p>
          <a:p>
            <a:pPr>
              <a:defRPr/>
            </a:pPr>
            <a:r>
              <a:rPr lang="en-US" dirty="0"/>
              <a:t>Page </a:t>
            </a:r>
            <a:fld id="{3D1E5C97-E6DE-4B8E-A23E-17087D8412E3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21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0" y="9160489"/>
            <a:ext cx="1755648" cy="377752"/>
          </a:xfrm>
          <a:prstGeom prst="rect">
            <a:avLst/>
          </a:prstGeom>
        </p:spPr>
        <p:txBody>
          <a:bodyPr vert="horz" lIns="95747" tIns="47873" rIns="95747" bIns="47873" rtlCol="0" anchor="t"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Revised:</a:t>
            </a:r>
          </a:p>
          <a:p>
            <a:r>
              <a:rPr lang="en-US" dirty="0"/>
              <a:t>02/2018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87679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82236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71675" y="382588"/>
            <a:ext cx="3290888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199" y="3116455"/>
            <a:ext cx="6400801" cy="6044034"/>
          </a:xfrm>
        </p:spPr>
        <p:txBody>
          <a:bodyPr/>
          <a:lstStyle/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SFST Refresher Training</a:t>
            </a:r>
          </a:p>
          <a:p>
            <a:pPr>
              <a:defRPr/>
            </a:pPr>
            <a:r>
              <a:rPr lang="en-US"/>
              <a:t>Introduction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Page </a:t>
            </a:r>
            <a:fld id="{0865B06B-0778-42C7-B0CC-7711D34FD47E}" type="slidenum">
              <a:rPr lang="en-US" smtClean="0"/>
              <a:pPr/>
              <a:t>1</a:t>
            </a:fld>
            <a:r>
              <a:rPr lang="en-US"/>
              <a:t> of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353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5"/>
            <a:ext cx="64770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10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818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38892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i="1" baseline="0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11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7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41300"/>
            <a:ext cx="3294062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</p:spPr>
        <p:txBody>
          <a:bodyPr/>
          <a:lstStyle/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SFST Refresher Training</a:t>
            </a:r>
          </a:p>
          <a:p>
            <a:pPr>
              <a:defRPr/>
            </a:pPr>
            <a:r>
              <a:rPr lang="en-US"/>
              <a:t>Introduction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Page </a:t>
            </a:r>
            <a:fld id="{0865B06B-0778-42C7-B0CC-7711D34FD47E}" type="slidenum">
              <a:rPr lang="en-US" smtClean="0"/>
              <a:pPr/>
              <a:t>12</a:t>
            </a:fld>
            <a:r>
              <a:rPr lang="en-US"/>
              <a:t> of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87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93900" y="265113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199" y="3116455"/>
            <a:ext cx="6424247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SFST Refresher Training</a:t>
            </a:r>
          </a:p>
          <a:p>
            <a:pPr>
              <a:defRPr/>
            </a:pPr>
            <a:r>
              <a:rPr lang="en-US"/>
              <a:t>Introduction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Page </a:t>
            </a:r>
            <a:fld id="{0865B06B-0778-42C7-B0CC-7711D34FD47E}" type="slidenum">
              <a:rPr lang="en-US" smtClean="0"/>
              <a:pPr/>
              <a:t>13</a:t>
            </a:fld>
            <a:r>
              <a:rPr lang="en-US"/>
              <a:t> of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383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93900" y="265113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24246" cy="6044034"/>
          </a:xfrm>
        </p:spPr>
        <p:txBody>
          <a:bodyPr/>
          <a:lstStyle/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SFST Refresher Training</a:t>
            </a:r>
          </a:p>
          <a:p>
            <a:pPr>
              <a:defRPr/>
            </a:pPr>
            <a:r>
              <a:rPr lang="en-US"/>
              <a:t>Introduction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Page </a:t>
            </a:r>
            <a:fld id="{0865B06B-0778-42C7-B0CC-7711D34FD47E}" type="slidenum">
              <a:rPr lang="en-US" smtClean="0"/>
              <a:pPr/>
              <a:t>14</a:t>
            </a:fld>
            <a:r>
              <a:rPr lang="en-US"/>
              <a:t> of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383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46063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42455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9619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16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17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b="1" i="1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2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b="1" i="1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3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785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4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9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5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6600" y="222250"/>
            <a:ext cx="3292475" cy="2468563"/>
          </a:xfrm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12523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6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7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5"/>
            <a:ext cx="64770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8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663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1350" y="198438"/>
            <a:ext cx="3427413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57047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1</a:t>
            </a:r>
          </a:p>
          <a:p>
            <a:r>
              <a:rPr lang="en-US"/>
              <a:t>Paage </a:t>
            </a:r>
            <a:fld id="{BD6F2C32-D3FA-41B1-ACC5-42BC30F7278A}" type="slidenum">
              <a:rPr lang="en-US" smtClean="0"/>
              <a:pPr/>
              <a:t>9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46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2296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061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102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83140"/>
            <a:ext cx="8229600" cy="4297680"/>
          </a:xfr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26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Slide Number Placeholder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</a:t>
            </a:r>
            <a:fld id="{EE272712-1C13-4D5F-84E2-87323ADE6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390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102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457200" y="1645920"/>
            <a:ext cx="8229600" cy="4297680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26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</a:t>
            </a:r>
            <a:fld id="{186D7862-07C7-499A-8D93-67DA0EAE7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78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</a:t>
            </a:r>
            <a:fld id="{D8579276-E65D-439F-98B1-C92025F40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99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</a:t>
            </a:r>
            <a:fld id="{1F1E41BF-2137-4E69-92AB-C0EC75769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3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BED88BE-628B-4BBB-8AE5-B42C4F96C1CD}"/>
              </a:ext>
            </a:extLst>
          </p:cNvPr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3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</a:t>
            </a:r>
          </a:p>
        </p:txBody>
      </p:sp>
      <p:sp>
        <p:nvSpPr>
          <p:cNvPr id="1030" name="Text Box 4"/>
          <p:cNvSpPr txBox="1">
            <a:spLocks noChangeArrowheads="1"/>
          </p:cNvSpPr>
          <p:nvPr userDrawn="1"/>
        </p:nvSpPr>
        <p:spPr bwMode="auto">
          <a:xfrm>
            <a:off x="111125" y="6508115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 Black" panose="020B0A04020102020204" pitchFamily="34" charset="0"/>
              </a:rPr>
              <a:t>DWI DETECTION &amp; SFST REFRESHER</a:t>
            </a:r>
          </a:p>
        </p:txBody>
      </p:sp>
      <p:sp>
        <p:nvSpPr>
          <p:cNvPr id="1031" name="Rectangle 6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457200" y="1645920"/>
            <a:ext cx="8229600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1032" name="Rectangle 7"/>
          <p:cNvSpPr>
            <a:spLocks noChangeArrowheads="1"/>
          </p:cNvSpPr>
          <p:nvPr userDrawn="1"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6835775" y="6488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1-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2E4444-E865-4450-99F0-43D05C4E0111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7">
            <a:extLst>
              <a:ext uri="{FF2B5EF4-FFF2-40B4-BE49-F238E27FC236}">
                <a16:creationId xmlns:a16="http://schemas.microsoft.com/office/drawing/2014/main" id="{646171A4-996B-46B2-ADA5-F57C4CD543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787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spc="300" dirty="0">
                <a:solidFill>
                  <a:srgbClr val="FFFFFF"/>
                </a:solidFill>
                <a:latin typeface="Arial Narrow" panose="020B0606020202030204" pitchFamily="34" charset="0"/>
              </a:rPr>
              <a:t>Session 1 – Introduction and Overview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F04C19-9E04-4DFF-8D49-899DEA97774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04" r:id="rId2"/>
    <p:sldLayoutId id="2147483920" r:id="rId3"/>
    <p:sldLayoutId id="2147483905" r:id="rId4"/>
    <p:sldLayoutId id="2147483906" r:id="rId5"/>
    <p:sldLayoutId id="2147483907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5715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800100" indent="-342900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028700" indent="-342900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160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tabLst/>
        <a:defRPr sz="2600" b="0">
          <a:solidFill>
            <a:srgbClr val="000000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5563" y="1431925"/>
            <a:ext cx="3556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r>
              <a:rPr lang="en-US" kern="0"/>
              <a:t>Session 1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558800" y="2514600"/>
            <a:ext cx="320915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>
                <a:latin typeface="+mj-lt"/>
                <a:cs typeface="+mn-cs"/>
              </a:rPr>
              <a:t>Introduction</a:t>
            </a:r>
          </a:p>
          <a:p>
            <a:pPr algn="ctr">
              <a:defRPr/>
            </a:pPr>
            <a:r>
              <a:rPr lang="en-US" sz="3200" b="1" dirty="0">
                <a:latin typeface="+mj-lt"/>
                <a:cs typeface="+mn-cs"/>
              </a:rPr>
              <a:t>and </a:t>
            </a:r>
          </a:p>
          <a:p>
            <a:pPr algn="ctr">
              <a:defRPr/>
            </a:pPr>
            <a:r>
              <a:rPr lang="en-US" sz="3200" b="1" dirty="0">
                <a:latin typeface="+mj-lt"/>
                <a:cs typeface="+mn-cs"/>
              </a:rPr>
              <a:t>Overview</a:t>
            </a:r>
            <a:endParaRPr lang="en-US" sz="3200" b="1" dirty="0">
              <a:solidFill>
                <a:schemeClr val="bg2"/>
              </a:solidFill>
              <a:latin typeface="+mj-lt"/>
              <a:cs typeface="+mn-cs"/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0"/>
          </p:nvPr>
        </p:nvSpPr>
        <p:spPr bwMode="auto">
          <a:xfrm>
            <a:off x="6835775" y="6432550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1-</a:t>
            </a:r>
            <a:fld id="{4892EF31-43DC-4694-9D35-29ABAC4B481B}" type="slidenum"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pPr eaLnBrk="1" hangingPunct="1"/>
              <a:t>1</a:t>
            </a:fld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85" y="2048256"/>
            <a:ext cx="3234570" cy="343814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9ACD38D-E99A-C244-984D-230C70EE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69FCD1-8CD3-4C41-8952-011F7CD2BE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F400C8-3959-8249-83AA-2AF87A048C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83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1403131"/>
          </a:xfrm>
        </p:spPr>
        <p:txBody>
          <a:bodyPr/>
          <a:lstStyle/>
          <a:p>
            <a:r>
              <a:rPr lang="en-US" altLang="en-US" dirty="0"/>
              <a:t>2020 National Survey </a:t>
            </a:r>
            <a:br>
              <a:rPr lang="en-US" altLang="en-US" dirty="0"/>
            </a:br>
            <a:r>
              <a:rPr lang="en-US" altLang="en-US" dirty="0"/>
              <a:t>Drug Use and Health (NSDUH)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endParaRPr lang="en-US" alt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94160"/>
            <a:ext cx="8229600" cy="39163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Slightly less than half of Americans  consider themselves drinkers 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6.4% describe themselves as heavy drinkers 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37.3 million people used illicit drugs in the past month </a:t>
            </a:r>
          </a:p>
          <a:p>
            <a:pPr>
              <a:spcBef>
                <a:spcPts val="1200"/>
              </a:spcBef>
              <a:defRPr/>
            </a:pPr>
            <a:endParaRPr lang="en-US" sz="2600" b="0" kern="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6835775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 spc="30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 sz="1400" b="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82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F528BA2B-F4C4-42E1-8E81-C48A1B28A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703056">
            <a:off x="-571349" y="2493007"/>
            <a:ext cx="4112745" cy="274320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04800" y="655638"/>
            <a:ext cx="8534400" cy="762000"/>
          </a:xfrm>
        </p:spPr>
        <p:txBody>
          <a:bodyPr/>
          <a:lstStyle/>
          <a:p>
            <a:r>
              <a:rPr lang="en-US" dirty="0"/>
              <a:t>Alcohol and Drug Use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18AA47E-9649-48F8-AB34-679E91E8514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613718-D9E7-456F-A7E3-6F2100227AE0}"/>
              </a:ext>
            </a:extLst>
          </p:cNvPr>
          <p:cNvSpPr/>
          <p:nvPr/>
        </p:nvSpPr>
        <p:spPr>
          <a:xfrm>
            <a:off x="4110760" y="2527362"/>
            <a:ext cx="4741503" cy="2687111"/>
          </a:xfrm>
          <a:prstGeom prst="rect">
            <a:avLst/>
          </a:prstGeom>
          <a:solidFill>
            <a:schemeClr val="accent6"/>
          </a:solidFill>
          <a:ln w="12700">
            <a:solidFill>
              <a:srgbClr val="496B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AC961B-0CC2-4371-A53E-26EF51179A89}"/>
              </a:ext>
            </a:extLst>
          </p:cNvPr>
          <p:cNvSpPr txBox="1"/>
          <p:nvPr/>
        </p:nvSpPr>
        <p:spPr>
          <a:xfrm>
            <a:off x="5633439" y="4458151"/>
            <a:ext cx="561372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Heroin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DA2988-FDD6-47BE-B476-719D2F360B1D}"/>
              </a:ext>
            </a:extLst>
          </p:cNvPr>
          <p:cNvSpPr txBox="1"/>
          <p:nvPr/>
        </p:nvSpPr>
        <p:spPr>
          <a:xfrm>
            <a:off x="6136151" y="4473215"/>
            <a:ext cx="685379" cy="24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902,000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7CA30-DF4F-42B1-8BFD-F828C6078B4C}"/>
              </a:ext>
            </a:extLst>
          </p:cNvPr>
          <p:cNvSpPr txBox="1"/>
          <p:nvPr/>
        </p:nvSpPr>
        <p:spPr>
          <a:xfrm>
            <a:off x="4617136" y="2869884"/>
            <a:ext cx="1577675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Rx Pain Reliever Misuse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34AA6-73AF-47BB-A727-D4B68BD92B0A}"/>
              </a:ext>
            </a:extLst>
          </p:cNvPr>
          <p:cNvSpPr txBox="1"/>
          <p:nvPr/>
        </p:nvSpPr>
        <p:spPr>
          <a:xfrm>
            <a:off x="5208644" y="3101300"/>
            <a:ext cx="986167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Hallucinogens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B7E21C-8EC5-45FF-90EB-AF55688C21B3}"/>
              </a:ext>
            </a:extLst>
          </p:cNvPr>
          <p:cNvSpPr txBox="1"/>
          <p:nvPr/>
        </p:nvSpPr>
        <p:spPr>
          <a:xfrm>
            <a:off x="4028833" y="3322477"/>
            <a:ext cx="216597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Rx Tranquilizer or Sedative Misuse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A3B92D-E1F8-46AD-8D22-F2E2D4E52E1F}"/>
              </a:ext>
            </a:extLst>
          </p:cNvPr>
          <p:cNvSpPr txBox="1"/>
          <p:nvPr/>
        </p:nvSpPr>
        <p:spPr>
          <a:xfrm>
            <a:off x="5542067" y="3552967"/>
            <a:ext cx="652744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Cocaine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9DF843-5AA5-4CBB-9AAD-23F4F2850225}"/>
              </a:ext>
            </a:extLst>
          </p:cNvPr>
          <p:cNvSpPr txBox="1"/>
          <p:nvPr/>
        </p:nvSpPr>
        <p:spPr>
          <a:xfrm>
            <a:off x="4844761" y="3791846"/>
            <a:ext cx="1350050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Rx Stimulant Misuse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B751F6-8BE4-40CB-9541-FB3DC7651D82}"/>
              </a:ext>
            </a:extLst>
          </p:cNvPr>
          <p:cNvSpPr txBox="1"/>
          <p:nvPr/>
        </p:nvSpPr>
        <p:spPr>
          <a:xfrm>
            <a:off x="4953766" y="4005558"/>
            <a:ext cx="1241045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Methamphetamine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E0C91E-7B98-4EA3-97E6-1E1A8032E892}"/>
              </a:ext>
            </a:extLst>
          </p:cNvPr>
          <p:cNvSpPr txBox="1"/>
          <p:nvPr/>
        </p:nvSpPr>
        <p:spPr>
          <a:xfrm>
            <a:off x="5493977" y="4236048"/>
            <a:ext cx="700834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Inhalants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803B82-BA71-4503-BA61-C37B0DBCB29E}"/>
              </a:ext>
            </a:extLst>
          </p:cNvPr>
          <p:cNvSpPr txBox="1"/>
          <p:nvPr/>
        </p:nvSpPr>
        <p:spPr>
          <a:xfrm>
            <a:off x="6202780" y="4243529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2.4M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01496D-FB7B-49C8-8AE9-7175514EB03A}"/>
              </a:ext>
            </a:extLst>
          </p:cNvPr>
          <p:cNvSpPr txBox="1"/>
          <p:nvPr/>
        </p:nvSpPr>
        <p:spPr>
          <a:xfrm>
            <a:off x="6205921" y="4011035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2.5M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576997-504C-4AB8-8F6F-1351680D9695}"/>
              </a:ext>
            </a:extLst>
          </p:cNvPr>
          <p:cNvSpPr txBox="1"/>
          <p:nvPr/>
        </p:nvSpPr>
        <p:spPr>
          <a:xfrm>
            <a:off x="6315041" y="3779491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5.1M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F4C3783-AAF7-4534-AEDB-94FE14502660}"/>
              </a:ext>
            </a:extLst>
          </p:cNvPr>
          <p:cNvSpPr txBox="1"/>
          <p:nvPr/>
        </p:nvSpPr>
        <p:spPr>
          <a:xfrm>
            <a:off x="6315041" y="3548434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5.2M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B6CA2C-1529-4A90-86ED-042D243C1F01}"/>
              </a:ext>
            </a:extLst>
          </p:cNvPr>
          <p:cNvSpPr txBox="1"/>
          <p:nvPr/>
        </p:nvSpPr>
        <p:spPr>
          <a:xfrm>
            <a:off x="6351913" y="3334455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6.2M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02FCF8-B0A6-49BE-8F55-7785A176F51E}"/>
              </a:ext>
            </a:extLst>
          </p:cNvPr>
          <p:cNvSpPr txBox="1"/>
          <p:nvPr/>
        </p:nvSpPr>
        <p:spPr>
          <a:xfrm>
            <a:off x="6388785" y="3099945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7.1M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6AAC226-331F-44CC-887C-7A4E403A086B}"/>
              </a:ext>
            </a:extLst>
          </p:cNvPr>
          <p:cNvSpPr txBox="1"/>
          <p:nvPr/>
        </p:nvSpPr>
        <p:spPr>
          <a:xfrm>
            <a:off x="6476025" y="2879876"/>
            <a:ext cx="468398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9.3M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D41B24-7930-43C2-A3C6-7DB92AAADAFC}"/>
              </a:ext>
            </a:extLst>
          </p:cNvPr>
          <p:cNvSpPr/>
          <p:nvPr/>
        </p:nvSpPr>
        <p:spPr>
          <a:xfrm>
            <a:off x="6130695" y="2672430"/>
            <a:ext cx="2060016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0E8583-8FC6-44D2-9DD2-5DC7EF0989A0}"/>
              </a:ext>
            </a:extLst>
          </p:cNvPr>
          <p:cNvSpPr/>
          <p:nvPr/>
        </p:nvSpPr>
        <p:spPr>
          <a:xfrm>
            <a:off x="6130695" y="2899876"/>
            <a:ext cx="391630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2DE94A-773B-4B45-9951-FF920DE310F1}"/>
              </a:ext>
            </a:extLst>
          </p:cNvPr>
          <p:cNvSpPr/>
          <p:nvPr/>
        </p:nvSpPr>
        <p:spPr>
          <a:xfrm>
            <a:off x="6130695" y="3127322"/>
            <a:ext cx="287357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448AE1-4401-4060-B465-3C0BF1D116C7}"/>
              </a:ext>
            </a:extLst>
          </p:cNvPr>
          <p:cNvSpPr/>
          <p:nvPr/>
        </p:nvSpPr>
        <p:spPr>
          <a:xfrm>
            <a:off x="6130695" y="3354768"/>
            <a:ext cx="258771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868325-205D-4973-9412-6ECDD49EE230}"/>
              </a:ext>
            </a:extLst>
          </p:cNvPr>
          <p:cNvSpPr/>
          <p:nvPr/>
        </p:nvSpPr>
        <p:spPr>
          <a:xfrm>
            <a:off x="6130695" y="3582214"/>
            <a:ext cx="229660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AA2058A-3834-450C-9421-42D18A4851ED}"/>
              </a:ext>
            </a:extLst>
          </p:cNvPr>
          <p:cNvSpPr/>
          <p:nvPr/>
        </p:nvSpPr>
        <p:spPr>
          <a:xfrm>
            <a:off x="6130695" y="3809660"/>
            <a:ext cx="229660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EB8E4F-5708-4B98-A1E5-E0E1D63B80E9}"/>
              </a:ext>
            </a:extLst>
          </p:cNvPr>
          <p:cNvSpPr/>
          <p:nvPr/>
        </p:nvSpPr>
        <p:spPr>
          <a:xfrm>
            <a:off x="6130695" y="4037106"/>
            <a:ext cx="118078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E0182C-8CDB-4428-9301-B291183EF6B5}"/>
              </a:ext>
            </a:extLst>
          </p:cNvPr>
          <p:cNvSpPr/>
          <p:nvPr/>
        </p:nvSpPr>
        <p:spPr>
          <a:xfrm>
            <a:off x="6130695" y="4264552"/>
            <a:ext cx="116078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7DDFCB-1198-4E6F-B181-B5C61046A865}"/>
              </a:ext>
            </a:extLst>
          </p:cNvPr>
          <p:cNvSpPr/>
          <p:nvPr/>
        </p:nvSpPr>
        <p:spPr>
          <a:xfrm>
            <a:off x="6130695" y="4491995"/>
            <a:ext cx="45719" cy="19744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6788E-121D-45C8-AA60-F661689AB289}"/>
              </a:ext>
            </a:extLst>
          </p:cNvPr>
          <p:cNvSpPr txBox="1"/>
          <p:nvPr/>
        </p:nvSpPr>
        <p:spPr>
          <a:xfrm>
            <a:off x="5449094" y="2639396"/>
            <a:ext cx="745717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Marijuana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F09761-4FD9-4B8B-96DB-0BBB882BEBF9}"/>
              </a:ext>
            </a:extLst>
          </p:cNvPr>
          <p:cNvSpPr txBox="1"/>
          <p:nvPr/>
        </p:nvSpPr>
        <p:spPr>
          <a:xfrm>
            <a:off x="6558994" y="4951963"/>
            <a:ext cx="1745991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Number of Past Year Users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73D061-4021-4FED-9F95-5A119948FBC2}"/>
              </a:ext>
            </a:extLst>
          </p:cNvPr>
          <p:cNvSpPr txBox="1"/>
          <p:nvPr/>
        </p:nvSpPr>
        <p:spPr>
          <a:xfrm>
            <a:off x="6033784" y="4754509"/>
            <a:ext cx="2794355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0        10        20        30        40        50        60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81AB75-6EFF-45D0-BDD3-F33885A5FA3E}"/>
              </a:ext>
            </a:extLst>
          </p:cNvPr>
          <p:cNvCxnSpPr/>
          <p:nvPr/>
        </p:nvCxnSpPr>
        <p:spPr>
          <a:xfrm>
            <a:off x="6132686" y="2642860"/>
            <a:ext cx="0" cy="2067221"/>
          </a:xfrm>
          <a:prstGeom prst="lin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2844E7-41F5-4926-8457-20CBABEF0360}"/>
              </a:ext>
            </a:extLst>
          </p:cNvPr>
          <p:cNvCxnSpPr/>
          <p:nvPr/>
        </p:nvCxnSpPr>
        <p:spPr>
          <a:xfrm>
            <a:off x="6129222" y="4706617"/>
            <a:ext cx="2508308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2DCB9C4-7ABC-4F45-9868-188D29D4C258}"/>
              </a:ext>
            </a:extLst>
          </p:cNvPr>
          <p:cNvSpPr txBox="1"/>
          <p:nvPr/>
        </p:nvSpPr>
        <p:spPr>
          <a:xfrm>
            <a:off x="8147216" y="2651410"/>
            <a:ext cx="538930" cy="24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49.6M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51A81A-F031-44C3-85BE-07732F8F1CDE}"/>
              </a:ext>
            </a:extLst>
          </p:cNvPr>
          <p:cNvSpPr txBox="1"/>
          <p:nvPr/>
        </p:nvSpPr>
        <p:spPr>
          <a:xfrm>
            <a:off x="488450" y="3023036"/>
            <a:ext cx="1438214" cy="547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No Past Year</a:t>
            </a:r>
          </a:p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Illicit Drug Use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1819B5-38B3-471F-8B5A-E0693CBFDFE3}"/>
              </a:ext>
            </a:extLst>
          </p:cNvPr>
          <p:cNvSpPr/>
          <p:nvPr/>
        </p:nvSpPr>
        <p:spPr>
          <a:xfrm>
            <a:off x="2478606" y="2520435"/>
            <a:ext cx="1632154" cy="2694038"/>
          </a:xfrm>
          <a:custGeom>
            <a:avLst/>
            <a:gdLst>
              <a:gd name="connsiteX0" fmla="*/ 0 w 1641987"/>
              <a:gd name="connsiteY0" fmla="*/ 0 h 2694038"/>
              <a:gd name="connsiteX1" fmla="*/ 1641987 w 1641987"/>
              <a:gd name="connsiteY1" fmla="*/ 0 h 2694038"/>
              <a:gd name="connsiteX2" fmla="*/ 1641987 w 1641987"/>
              <a:gd name="connsiteY2" fmla="*/ 2694038 h 2694038"/>
              <a:gd name="connsiteX3" fmla="*/ 0 w 1641987"/>
              <a:gd name="connsiteY3" fmla="*/ 2694038 h 2694038"/>
              <a:gd name="connsiteX4" fmla="*/ 0 w 1641987"/>
              <a:gd name="connsiteY4" fmla="*/ 0 h 2694038"/>
              <a:gd name="connsiteX0" fmla="*/ 0 w 1710812"/>
              <a:gd name="connsiteY0" fmla="*/ 1061883 h 2694038"/>
              <a:gd name="connsiteX1" fmla="*/ 1710812 w 1710812"/>
              <a:gd name="connsiteY1" fmla="*/ 0 h 2694038"/>
              <a:gd name="connsiteX2" fmla="*/ 1710812 w 1710812"/>
              <a:gd name="connsiteY2" fmla="*/ 2694038 h 2694038"/>
              <a:gd name="connsiteX3" fmla="*/ 68825 w 1710812"/>
              <a:gd name="connsiteY3" fmla="*/ 2694038 h 2694038"/>
              <a:gd name="connsiteX4" fmla="*/ 0 w 1710812"/>
              <a:gd name="connsiteY4" fmla="*/ 1061883 h 2694038"/>
              <a:gd name="connsiteX0" fmla="*/ 19665 w 1641987"/>
              <a:gd name="connsiteY0" fmla="*/ 550606 h 2694038"/>
              <a:gd name="connsiteX1" fmla="*/ 1641987 w 1641987"/>
              <a:gd name="connsiteY1" fmla="*/ 0 h 2694038"/>
              <a:gd name="connsiteX2" fmla="*/ 1641987 w 1641987"/>
              <a:gd name="connsiteY2" fmla="*/ 2694038 h 2694038"/>
              <a:gd name="connsiteX3" fmla="*/ 0 w 1641987"/>
              <a:gd name="connsiteY3" fmla="*/ 2694038 h 2694038"/>
              <a:gd name="connsiteX4" fmla="*/ 19665 w 1641987"/>
              <a:gd name="connsiteY4" fmla="*/ 550606 h 2694038"/>
              <a:gd name="connsiteX0" fmla="*/ 0 w 1622322"/>
              <a:gd name="connsiteY0" fmla="*/ 550606 h 2694038"/>
              <a:gd name="connsiteX1" fmla="*/ 1622322 w 1622322"/>
              <a:gd name="connsiteY1" fmla="*/ 0 h 2694038"/>
              <a:gd name="connsiteX2" fmla="*/ 1622322 w 1622322"/>
              <a:gd name="connsiteY2" fmla="*/ 2694038 h 2694038"/>
              <a:gd name="connsiteX3" fmla="*/ 255639 w 1622322"/>
              <a:gd name="connsiteY3" fmla="*/ 2084438 h 2694038"/>
              <a:gd name="connsiteX4" fmla="*/ 0 w 1622322"/>
              <a:gd name="connsiteY4" fmla="*/ 550606 h 2694038"/>
              <a:gd name="connsiteX0" fmla="*/ 0 w 1622322"/>
              <a:gd name="connsiteY0" fmla="*/ 550606 h 2694038"/>
              <a:gd name="connsiteX1" fmla="*/ 1622322 w 1622322"/>
              <a:gd name="connsiteY1" fmla="*/ 0 h 2694038"/>
              <a:gd name="connsiteX2" fmla="*/ 1622322 w 1622322"/>
              <a:gd name="connsiteY2" fmla="*/ 2694038 h 2694038"/>
              <a:gd name="connsiteX3" fmla="*/ 0 w 1622322"/>
              <a:gd name="connsiteY3" fmla="*/ 2143431 h 2694038"/>
              <a:gd name="connsiteX4" fmla="*/ 0 w 1622322"/>
              <a:gd name="connsiteY4" fmla="*/ 550606 h 2694038"/>
              <a:gd name="connsiteX0" fmla="*/ 0 w 1622322"/>
              <a:gd name="connsiteY0" fmla="*/ 550606 h 2694038"/>
              <a:gd name="connsiteX1" fmla="*/ 1622322 w 1622322"/>
              <a:gd name="connsiteY1" fmla="*/ 0 h 2694038"/>
              <a:gd name="connsiteX2" fmla="*/ 1622322 w 1622322"/>
              <a:gd name="connsiteY2" fmla="*/ 2694038 h 2694038"/>
              <a:gd name="connsiteX3" fmla="*/ 34413 w 1622322"/>
              <a:gd name="connsiteY3" fmla="*/ 2109018 h 2694038"/>
              <a:gd name="connsiteX4" fmla="*/ 0 w 1622322"/>
              <a:gd name="connsiteY4" fmla="*/ 550606 h 2694038"/>
              <a:gd name="connsiteX0" fmla="*/ 7374 w 1629696"/>
              <a:gd name="connsiteY0" fmla="*/ 550606 h 2694038"/>
              <a:gd name="connsiteX1" fmla="*/ 1629696 w 1629696"/>
              <a:gd name="connsiteY1" fmla="*/ 0 h 2694038"/>
              <a:gd name="connsiteX2" fmla="*/ 1629696 w 1629696"/>
              <a:gd name="connsiteY2" fmla="*/ 2694038 h 2694038"/>
              <a:gd name="connsiteX3" fmla="*/ 0 w 1629696"/>
              <a:gd name="connsiteY3" fmla="*/ 2126225 h 2694038"/>
              <a:gd name="connsiteX4" fmla="*/ 7374 w 1629696"/>
              <a:gd name="connsiteY4" fmla="*/ 550606 h 2694038"/>
              <a:gd name="connsiteX0" fmla="*/ 56536 w 1629696"/>
              <a:gd name="connsiteY0" fmla="*/ 614515 h 2694038"/>
              <a:gd name="connsiteX1" fmla="*/ 1629696 w 1629696"/>
              <a:gd name="connsiteY1" fmla="*/ 0 h 2694038"/>
              <a:gd name="connsiteX2" fmla="*/ 1629696 w 1629696"/>
              <a:gd name="connsiteY2" fmla="*/ 2694038 h 2694038"/>
              <a:gd name="connsiteX3" fmla="*/ 0 w 1629696"/>
              <a:gd name="connsiteY3" fmla="*/ 2126225 h 2694038"/>
              <a:gd name="connsiteX4" fmla="*/ 56536 w 1629696"/>
              <a:gd name="connsiteY4" fmla="*/ 614515 h 2694038"/>
              <a:gd name="connsiteX0" fmla="*/ 0 w 1632154"/>
              <a:gd name="connsiteY0" fmla="*/ 555522 h 2694038"/>
              <a:gd name="connsiteX1" fmla="*/ 1632154 w 1632154"/>
              <a:gd name="connsiteY1" fmla="*/ 0 h 2694038"/>
              <a:gd name="connsiteX2" fmla="*/ 1632154 w 1632154"/>
              <a:gd name="connsiteY2" fmla="*/ 2694038 h 2694038"/>
              <a:gd name="connsiteX3" fmla="*/ 2458 w 1632154"/>
              <a:gd name="connsiteY3" fmla="*/ 2126225 h 2694038"/>
              <a:gd name="connsiteX4" fmla="*/ 0 w 1632154"/>
              <a:gd name="connsiteY4" fmla="*/ 555522 h 2694038"/>
              <a:gd name="connsiteX0" fmla="*/ 0 w 1632154"/>
              <a:gd name="connsiteY0" fmla="*/ 555522 h 2694038"/>
              <a:gd name="connsiteX1" fmla="*/ 1632154 w 1632154"/>
              <a:gd name="connsiteY1" fmla="*/ 0 h 2694038"/>
              <a:gd name="connsiteX2" fmla="*/ 1632154 w 1632154"/>
              <a:gd name="connsiteY2" fmla="*/ 2694038 h 2694038"/>
              <a:gd name="connsiteX3" fmla="*/ 216310 w 1632154"/>
              <a:gd name="connsiteY3" fmla="*/ 2182760 h 2694038"/>
              <a:gd name="connsiteX4" fmla="*/ 0 w 1632154"/>
              <a:gd name="connsiteY4" fmla="*/ 555522 h 2694038"/>
              <a:gd name="connsiteX0" fmla="*/ 0 w 1632154"/>
              <a:gd name="connsiteY0" fmla="*/ 555522 h 2694038"/>
              <a:gd name="connsiteX1" fmla="*/ 1632154 w 1632154"/>
              <a:gd name="connsiteY1" fmla="*/ 0 h 2694038"/>
              <a:gd name="connsiteX2" fmla="*/ 1632154 w 1632154"/>
              <a:gd name="connsiteY2" fmla="*/ 2694038 h 2694038"/>
              <a:gd name="connsiteX3" fmla="*/ 9832 w 1632154"/>
              <a:gd name="connsiteY3" fmla="*/ 2131141 h 2694038"/>
              <a:gd name="connsiteX4" fmla="*/ 0 w 1632154"/>
              <a:gd name="connsiteY4" fmla="*/ 555522 h 269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154" h="2694038">
                <a:moveTo>
                  <a:pt x="0" y="555522"/>
                </a:moveTo>
                <a:lnTo>
                  <a:pt x="1632154" y="0"/>
                </a:lnTo>
                <a:lnTo>
                  <a:pt x="1632154" y="2694038"/>
                </a:lnTo>
                <a:lnTo>
                  <a:pt x="9832" y="2131141"/>
                </a:lnTo>
                <a:cubicBezTo>
                  <a:pt x="9013" y="1607573"/>
                  <a:pt x="819" y="1079090"/>
                  <a:pt x="0" y="55552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9E1A4-F081-4775-8A19-AA443BEE25A5}"/>
              </a:ext>
            </a:extLst>
          </p:cNvPr>
          <p:cNvSpPr txBox="1"/>
          <p:nvPr/>
        </p:nvSpPr>
        <p:spPr>
          <a:xfrm>
            <a:off x="2464772" y="3233605"/>
            <a:ext cx="1608133" cy="1152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Past Year</a:t>
            </a:r>
          </a:p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Illicit Drug Use</a:t>
            </a: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+mj-lt"/>
              </a:rPr>
              <a:t>59.3M People</a:t>
            </a: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+mj-lt"/>
              </a:rPr>
              <a:t>(21.4%)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D903D7-C8FB-4C87-B88D-77996482C239}"/>
              </a:ext>
            </a:extLst>
          </p:cNvPr>
          <p:cNvSpPr txBox="1"/>
          <p:nvPr/>
        </p:nvSpPr>
        <p:spPr>
          <a:xfrm>
            <a:off x="401237" y="4234554"/>
            <a:ext cx="1736373" cy="678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+mj-lt"/>
              </a:rPr>
              <a:t>217.6M People</a:t>
            </a: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+mj-lt"/>
              </a:rPr>
              <a:t>(78.6%)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64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35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14" grpId="0"/>
      <p:bldP spid="24" grpId="0"/>
      <p:bldP spid="44" grpId="0"/>
      <p:bldP spid="12" grpId="0"/>
      <p:bldP spid="10" grpId="0" animBg="1"/>
      <p:bldP spid="13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655637"/>
            <a:ext cx="8534400" cy="1267755"/>
          </a:xfrm>
        </p:spPr>
        <p:txBody>
          <a:bodyPr/>
          <a:lstStyle/>
          <a:p>
            <a:r>
              <a:rPr lang="en-US" dirty="0"/>
              <a:t>Advanced Roadside Impaired Driving Enforcement (ARIDE)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835775" y="6432550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1-</a:t>
            </a:r>
            <a:fld id="{F8E88952-E070-4CD4-8BC3-2175AD3668E5}" type="slidenum"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pPr eaLnBrk="1" hangingPunct="1"/>
              <a:t>12</a:t>
            </a:fld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 t="5402" r="13966" b="7241"/>
          <a:stretch/>
        </p:blipFill>
        <p:spPr>
          <a:xfrm rot="4042318">
            <a:off x="3017392" y="2818847"/>
            <a:ext cx="3471727" cy="271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5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726202" y="2137708"/>
            <a:ext cx="7511715" cy="3363682"/>
          </a:xfrm>
        </p:spPr>
        <p:txBody>
          <a:bodyPr/>
          <a:lstStyle/>
          <a:p>
            <a:pPr marL="0" indent="0" algn="ctr"/>
            <a:r>
              <a:rPr lang="en-US" dirty="0"/>
              <a:t>Observe, identify, and articulate the signs of impairment related to drugs, alcohol, or a combination of both in order to reduce the number of impaired driving incidents, serious injury, and fatal crashes.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14859" y="671407"/>
            <a:ext cx="8534400" cy="762000"/>
          </a:xfrm>
        </p:spPr>
        <p:txBody>
          <a:bodyPr/>
          <a:lstStyle/>
          <a:p>
            <a:r>
              <a:rPr lang="en-US" dirty="0"/>
              <a:t>ARIDE Goal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835775" y="6432550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1-</a:t>
            </a:r>
            <a:fld id="{F8E88952-E070-4CD4-8BC3-2175AD3668E5}" type="slidenum"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pPr eaLnBrk="1" hangingPunct="1"/>
              <a:t>13</a:t>
            </a:fld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75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757733" y="2418385"/>
            <a:ext cx="7511715" cy="33636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ultimate goal of the DEC Program is to train officers to be DREs to help prevent crashes and avoid deaths and injuries by improving enforcement of drug-impaired driving investigations.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659567"/>
            <a:ext cx="8534400" cy="1274163"/>
          </a:xfrm>
        </p:spPr>
        <p:txBody>
          <a:bodyPr/>
          <a:lstStyle/>
          <a:p>
            <a:r>
              <a:rPr lang="en-US" dirty="0"/>
              <a:t>Drug Evaluation and Classification (DEC) Program 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835775" y="6432550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1-</a:t>
            </a:r>
            <a:fld id="{F8E88952-E070-4CD4-8BC3-2175AD3668E5}" type="slidenum"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pPr eaLnBrk="1" hangingPunct="1"/>
              <a:t>14</a:t>
            </a:fld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177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D08AC3-21F2-4977-AC35-D02D4D5D91F3}"/>
              </a:ext>
            </a:extLst>
          </p:cNvPr>
          <p:cNvSpPr/>
          <p:nvPr/>
        </p:nvSpPr>
        <p:spPr>
          <a:xfrm>
            <a:off x="0" y="2205723"/>
            <a:ext cx="9144000" cy="3365924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212680" y="4885177"/>
            <a:ext cx="2622639" cy="49723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Vehicle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in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Motion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DWI Detection Phases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3165497" y="4885176"/>
            <a:ext cx="2813005" cy="49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5715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146175" indent="-3429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en-US" sz="2600" b="0" kern="0" dirty="0">
                <a:solidFill>
                  <a:schemeClr val="bg1"/>
                </a:solidFill>
              </a:rPr>
              <a:t>Personal Contact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6267450" y="4695940"/>
            <a:ext cx="2743200" cy="8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5715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146175" indent="-3429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en-US" sz="2600" b="0" kern="0" dirty="0">
                <a:solidFill>
                  <a:schemeClr val="bg1"/>
                </a:solidFill>
              </a:rPr>
              <a:t>Pre-Arrest Screening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8DDD55-ED1B-4241-B9C8-31C9B3F4752B}"/>
              </a:ext>
            </a:extLst>
          </p:cNvPr>
          <p:cNvGrpSpPr/>
          <p:nvPr/>
        </p:nvGrpSpPr>
        <p:grpSpPr>
          <a:xfrm>
            <a:off x="152400" y="2287333"/>
            <a:ext cx="2743200" cy="2368500"/>
            <a:chOff x="152400" y="2287333"/>
            <a:chExt cx="2743200" cy="2368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826140"/>
              <a:ext cx="2743200" cy="1829693"/>
            </a:xfrm>
            <a:prstGeom prst="rect">
              <a:avLst/>
            </a:prstGeom>
          </p:spPr>
        </p:pic>
        <p:sp>
          <p:nvSpPr>
            <p:cNvPr id="12" name="Content Placeholder 1">
              <a:extLst>
                <a:ext uri="{FF2B5EF4-FFF2-40B4-BE49-F238E27FC236}">
                  <a16:creationId xmlns:a16="http://schemas.microsoft.com/office/drawing/2014/main" id="{7B082513-B5ED-4C1D-9738-2B198C3843E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12680" y="2287333"/>
              <a:ext cx="2622639" cy="497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 b="0">
                  <a:solidFill>
                    <a:srgbClr val="000000"/>
                  </a:solidFill>
                  <a:latin typeface="+mj-lt"/>
                  <a:ea typeface="+mn-ea"/>
                  <a:cs typeface="+mn-cs"/>
                </a:defRPr>
              </a:lvl1pPr>
              <a:lvl2pPr marL="457200" indent="-227013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600" b="0">
                  <a:solidFill>
                    <a:srgbClr val="000000"/>
                  </a:solidFill>
                  <a:latin typeface="+mj-lt"/>
                </a:defRPr>
              </a:lvl2pPr>
              <a:lvl3pPr marL="1028700" indent="-341313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2600" b="0">
                  <a:solidFill>
                    <a:srgbClr val="000000"/>
                  </a:solidFill>
                  <a:latin typeface="+mj-lt"/>
                </a:defRPr>
              </a:lvl3pPr>
              <a:lvl4pPr marL="1371600" indent="-3429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defRPr sz="2600" b="0">
                  <a:solidFill>
                    <a:srgbClr val="000000"/>
                  </a:solidFill>
                  <a:latin typeface="+mj-lt"/>
                </a:defRPr>
              </a:lvl4pPr>
              <a:lvl5pPr marL="1377950" indent="-23018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1800" b="0">
                  <a:solidFill>
                    <a:srgbClr val="000000"/>
                  </a:solidFill>
                  <a:latin typeface="+mj-lt"/>
                </a:defRPr>
              </a:lvl5pPr>
              <a:lvl6pPr marL="18351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6pPr>
              <a:lvl7pPr marL="22923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7pPr>
              <a:lvl8pPr marL="27495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8pPr>
              <a:lvl9pPr marL="32067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kern="0" dirty="0">
                  <a:solidFill>
                    <a:schemeClr val="bg1"/>
                  </a:solidFill>
                </a:rPr>
                <a:t>Phase One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794C220-109C-4CBF-A38E-3D17253CECFF}"/>
              </a:ext>
            </a:extLst>
          </p:cNvPr>
          <p:cNvGrpSpPr/>
          <p:nvPr/>
        </p:nvGrpSpPr>
        <p:grpSpPr>
          <a:xfrm>
            <a:off x="3200400" y="2287333"/>
            <a:ext cx="2743200" cy="2368500"/>
            <a:chOff x="3200400" y="2287333"/>
            <a:chExt cx="2743200" cy="23685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2826140"/>
              <a:ext cx="2743200" cy="1829693"/>
            </a:xfrm>
            <a:prstGeom prst="rect">
              <a:avLst/>
            </a:prstGeom>
          </p:spPr>
        </p:pic>
        <p:sp>
          <p:nvSpPr>
            <p:cNvPr id="14" name="Content Placeholder 1">
              <a:extLst>
                <a:ext uri="{FF2B5EF4-FFF2-40B4-BE49-F238E27FC236}">
                  <a16:creationId xmlns:a16="http://schemas.microsoft.com/office/drawing/2014/main" id="{D9C41E87-4BAC-45A6-87FD-8B9098EA3D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60679" y="2287333"/>
              <a:ext cx="2622639" cy="497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 b="0">
                  <a:solidFill>
                    <a:srgbClr val="000000"/>
                  </a:solidFill>
                  <a:latin typeface="+mj-lt"/>
                  <a:ea typeface="+mn-ea"/>
                  <a:cs typeface="+mn-cs"/>
                </a:defRPr>
              </a:lvl1pPr>
              <a:lvl2pPr marL="457200" indent="-227013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600" b="0">
                  <a:solidFill>
                    <a:srgbClr val="000000"/>
                  </a:solidFill>
                  <a:latin typeface="+mj-lt"/>
                </a:defRPr>
              </a:lvl2pPr>
              <a:lvl3pPr marL="1028700" indent="-341313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2600" b="0">
                  <a:solidFill>
                    <a:srgbClr val="000000"/>
                  </a:solidFill>
                  <a:latin typeface="+mj-lt"/>
                </a:defRPr>
              </a:lvl3pPr>
              <a:lvl4pPr marL="1371600" indent="-3429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defRPr sz="2600" b="0">
                  <a:solidFill>
                    <a:srgbClr val="000000"/>
                  </a:solidFill>
                  <a:latin typeface="+mj-lt"/>
                </a:defRPr>
              </a:lvl4pPr>
              <a:lvl5pPr marL="1377950" indent="-23018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1800" b="0">
                  <a:solidFill>
                    <a:srgbClr val="000000"/>
                  </a:solidFill>
                  <a:latin typeface="+mj-lt"/>
                </a:defRPr>
              </a:lvl5pPr>
              <a:lvl6pPr marL="18351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6pPr>
              <a:lvl7pPr marL="22923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7pPr>
              <a:lvl8pPr marL="27495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8pPr>
              <a:lvl9pPr marL="32067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kern="0" dirty="0">
                  <a:solidFill>
                    <a:schemeClr val="bg1"/>
                  </a:solidFill>
                </a:rPr>
                <a:t>Phase Two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3F092C-6EC0-4485-A8C9-DFFECB141E70}"/>
              </a:ext>
            </a:extLst>
          </p:cNvPr>
          <p:cNvGrpSpPr/>
          <p:nvPr/>
        </p:nvGrpSpPr>
        <p:grpSpPr>
          <a:xfrm>
            <a:off x="6267450" y="2287333"/>
            <a:ext cx="2743200" cy="2368500"/>
            <a:chOff x="6267450" y="2287333"/>
            <a:chExt cx="2743200" cy="23685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450" y="2826140"/>
              <a:ext cx="2743200" cy="1829693"/>
            </a:xfrm>
            <a:prstGeom prst="rect">
              <a:avLst/>
            </a:prstGeom>
          </p:spPr>
        </p:pic>
        <p:sp>
          <p:nvSpPr>
            <p:cNvPr id="15" name="Content Placeholder 1">
              <a:extLst>
                <a:ext uri="{FF2B5EF4-FFF2-40B4-BE49-F238E27FC236}">
                  <a16:creationId xmlns:a16="http://schemas.microsoft.com/office/drawing/2014/main" id="{34BA61B9-C8AF-457C-8465-D239208179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27730" y="2287333"/>
              <a:ext cx="2622639" cy="497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 b="0">
                  <a:solidFill>
                    <a:srgbClr val="000000"/>
                  </a:solidFill>
                  <a:latin typeface="+mj-lt"/>
                  <a:ea typeface="+mn-ea"/>
                  <a:cs typeface="+mn-cs"/>
                </a:defRPr>
              </a:lvl1pPr>
              <a:lvl2pPr marL="457200" indent="-227013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600" b="0">
                  <a:solidFill>
                    <a:srgbClr val="000000"/>
                  </a:solidFill>
                  <a:latin typeface="+mj-lt"/>
                </a:defRPr>
              </a:lvl2pPr>
              <a:lvl3pPr marL="1028700" indent="-341313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2600" b="0">
                  <a:solidFill>
                    <a:srgbClr val="000000"/>
                  </a:solidFill>
                  <a:latin typeface="+mj-lt"/>
                </a:defRPr>
              </a:lvl3pPr>
              <a:lvl4pPr marL="1371600" indent="-3429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defRPr sz="2600" b="0">
                  <a:solidFill>
                    <a:srgbClr val="000000"/>
                  </a:solidFill>
                  <a:latin typeface="+mj-lt"/>
                </a:defRPr>
              </a:lvl4pPr>
              <a:lvl5pPr marL="1377950" indent="-23018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1800" b="0">
                  <a:solidFill>
                    <a:srgbClr val="000000"/>
                  </a:solidFill>
                  <a:latin typeface="+mj-lt"/>
                </a:defRPr>
              </a:lvl5pPr>
              <a:lvl6pPr marL="18351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6pPr>
              <a:lvl7pPr marL="22923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7pPr>
              <a:lvl8pPr marL="27495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8pPr>
              <a:lvl9pPr marL="32067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kern="0" dirty="0">
                  <a:solidFill>
                    <a:schemeClr val="bg1"/>
                  </a:solidFill>
                </a:rPr>
                <a:t>Phase Three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3F7BB7-6009-4B79-AF1C-1E778FADD0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C7923850-DE8F-43C2-80E4-423E2120B0E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561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61D4027-3086-45A7-87C7-1A169E376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-121" r="-33" b="37258"/>
          <a:stretch/>
        </p:blipFill>
        <p:spPr>
          <a:xfrm rot="21183492">
            <a:off x="477747" y="874979"/>
            <a:ext cx="8188504" cy="51378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E272712-1C13-4D5F-84E2-87323ADE61B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97011F-0F28-4847-AEF4-3F2A530A44A5}"/>
              </a:ext>
            </a:extLst>
          </p:cNvPr>
          <p:cNvSpPr/>
          <p:nvPr/>
        </p:nvSpPr>
        <p:spPr>
          <a:xfrm>
            <a:off x="0" y="498053"/>
            <a:ext cx="9144000" cy="5913403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58" name="Title 4"/>
          <p:cNvSpPr>
            <a:spLocks noGrp="1"/>
          </p:cNvSpPr>
          <p:nvPr>
            <p:ph type="title"/>
          </p:nvPr>
        </p:nvSpPr>
        <p:spPr>
          <a:xfrm>
            <a:off x="519113" y="679450"/>
            <a:ext cx="8051800" cy="582613"/>
          </a:xfrm>
        </p:spPr>
        <p:txBody>
          <a:bodyPr/>
          <a:lstStyle/>
          <a:p>
            <a:r>
              <a:rPr lang="en-US" altLang="en-US" dirty="0"/>
              <a:t>Glossary of Terms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A9B25C-4505-4462-8592-3FB56A1C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532" y="1808502"/>
            <a:ext cx="3233693" cy="4191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1-</a:t>
            </a:r>
            <a:fld id="{EE272712-1C13-4D5F-84E2-87323ADE61BC}" type="slidenum">
              <a:rPr lang="en-US" smtClean="0"/>
              <a:pPr/>
              <a:t>17</a:t>
            </a:fld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645920"/>
            <a:ext cx="5667555" cy="429768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altLang="en-US" dirty="0"/>
              <a:t>State goals and objectives of training</a:t>
            </a:r>
          </a:p>
          <a:p>
            <a:pPr>
              <a:spcBef>
                <a:spcPts val="2400"/>
              </a:spcBef>
            </a:pPr>
            <a:r>
              <a:rPr lang="en-US" altLang="en-US" dirty="0"/>
              <a:t>Describe training schedule and activities</a:t>
            </a:r>
          </a:p>
          <a:p>
            <a:pPr>
              <a:spcBef>
                <a:spcPts val="2400"/>
              </a:spcBef>
            </a:pPr>
            <a:r>
              <a:rPr lang="en-US" altLang="en-US" dirty="0"/>
              <a:t>Describe current DWI problem</a:t>
            </a:r>
          </a:p>
          <a:p>
            <a:pPr>
              <a:spcBef>
                <a:spcPts val="2400"/>
              </a:spcBef>
            </a:pPr>
            <a:r>
              <a:rPr lang="en-US" altLang="en-US" dirty="0"/>
              <a:t>Identify elements of drug problem</a:t>
            </a:r>
          </a:p>
          <a:p>
            <a:pPr>
              <a:spcBef>
                <a:spcPts val="2400"/>
              </a:spcBef>
            </a:pPr>
            <a:endParaRPr lang="en-US" altLang="en-US" dirty="0"/>
          </a:p>
        </p:txBody>
      </p:sp>
      <p:sp>
        <p:nvSpPr>
          <p:cNvPr id="921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1-</a:t>
            </a:r>
            <a:fld id="{186D7862-07C7-499A-8D93-67DA0EAE7EB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9799EC99-949B-4436-B82B-ECF92609D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8629" y="3429000"/>
            <a:ext cx="3062377" cy="30623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645920"/>
            <a:ext cx="5667555" cy="429768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altLang="en-US" dirty="0"/>
              <a:t>Define and describe impaired-driving enforcement programs</a:t>
            </a:r>
          </a:p>
          <a:p>
            <a:pPr>
              <a:spcBef>
                <a:spcPts val="2400"/>
              </a:spcBef>
            </a:pPr>
            <a:r>
              <a:rPr lang="en-US" altLang="en-US" dirty="0"/>
              <a:t>Understand roles and responsibilities of DRE and how this course supports DEC Program</a:t>
            </a:r>
          </a:p>
        </p:txBody>
      </p:sp>
      <p:sp>
        <p:nvSpPr>
          <p:cNvPr id="921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1-</a:t>
            </a:r>
            <a:fld id="{186D7862-07C7-499A-8D93-67DA0EAE7EB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9799EC99-949B-4436-B82B-ECF92609D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8629" y="3429000"/>
            <a:ext cx="3062377" cy="306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80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186D7862-07C7-499A-8D93-67DA0EAE7EB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4" name="MADD">
            <a:hlinkClick r:id="" action="ppaction://media"/>
            <a:extLst>
              <a:ext uri="{FF2B5EF4-FFF2-40B4-BE49-F238E27FC236}">
                <a16:creationId xmlns:a16="http://schemas.microsoft.com/office/drawing/2014/main" id="{DE4AE50F-19A9-43C0-A219-0E63CC7321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76300"/>
            <a:ext cx="9144000" cy="510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37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2398766"/>
            <a:ext cx="4175341" cy="2452353"/>
          </a:xfrm>
        </p:spPr>
        <p:txBody>
          <a:bodyPr/>
          <a:lstStyle/>
          <a:p>
            <a:pPr marL="0" indent="0">
              <a:lnSpc>
                <a:spcPct val="114000"/>
              </a:lnSpc>
              <a:spcAft>
                <a:spcPts val="600"/>
              </a:spcAft>
              <a:buNone/>
              <a:tabLst>
                <a:tab pos="0" algn="l"/>
              </a:tabLst>
            </a:pPr>
            <a:r>
              <a:rPr lang="en-US" altLang="en-US" dirty="0"/>
              <a:t>Increase deterrence of DWI violations; thereby reducing the number of crashes, deaths, and injuries caused by impaired drivers. </a:t>
            </a:r>
          </a:p>
          <a:p>
            <a:pPr marL="0" indent="0">
              <a:tabLst>
                <a:tab pos="0" algn="l"/>
              </a:tabLst>
            </a:pPr>
            <a:endParaRPr lang="en-US" altLang="en-US" dirty="0"/>
          </a:p>
        </p:txBody>
      </p:sp>
      <p:sp>
        <p:nvSpPr>
          <p:cNvPr id="102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Course Goal</a:t>
            </a:r>
          </a:p>
        </p:txBody>
      </p:sp>
      <p:pic>
        <p:nvPicPr>
          <p:cNvPr id="7" name="Picture 6" descr="04-104788 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7074" y="2398767"/>
            <a:ext cx="3272815" cy="24523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186D7862-07C7-499A-8D93-67DA0EAE7EB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>
          <a:xfrm>
            <a:off x="481264" y="465220"/>
            <a:ext cx="8229599" cy="669759"/>
          </a:xfrm>
        </p:spPr>
        <p:txBody>
          <a:bodyPr/>
          <a:lstStyle/>
          <a:p>
            <a:r>
              <a:rPr lang="en-US" altLang="en-US" dirty="0"/>
              <a:t>DWI Fatalities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12296" y="1429789"/>
          <a:ext cx="9031704" cy="5067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7BB73C45-5869-46BC-9C80-1DDBA704BAF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C939DF9-EC4C-1744-BAD5-D4A82B4FB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051"/>
            <a:ext cx="914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itle 2"/>
          <p:cNvSpPr>
            <a:spLocks noGrp="1"/>
          </p:cNvSpPr>
          <p:nvPr>
            <p:ph type="ctrTitle"/>
          </p:nvPr>
        </p:nvSpPr>
        <p:spPr>
          <a:xfrm>
            <a:off x="457200" y="546554"/>
            <a:ext cx="8229600" cy="2047732"/>
          </a:xfrm>
        </p:spPr>
        <p:txBody>
          <a:bodyPr/>
          <a:lstStyle/>
          <a:p>
            <a:r>
              <a:rPr lang="en-US" altLang="en-US" dirty="0"/>
              <a:t>Alcohol-impaired drivers kill one person every 45 minutes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186D7862-07C7-499A-8D93-67DA0EAE7EB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2290" name="Content Placeholder 1"/>
          <p:cNvSpPr>
            <a:spLocks noGrp="1"/>
          </p:cNvSpPr>
          <p:nvPr>
            <p:ph type="subTitle" idx="1"/>
          </p:nvPr>
        </p:nvSpPr>
        <p:spPr>
          <a:xfrm>
            <a:off x="132445" y="3760302"/>
            <a:ext cx="3151415" cy="874936"/>
          </a:xfrm>
        </p:spPr>
        <p:txBody>
          <a:bodyPr/>
          <a:lstStyle/>
          <a:p>
            <a:pPr algn="l"/>
            <a:r>
              <a:rPr lang="en-US" altLang="en-US" sz="2000" b="1" dirty="0">
                <a:solidFill>
                  <a:schemeClr val="bg1"/>
                </a:solidFill>
              </a:rPr>
              <a:t>Alcohol-impaired crashes kill 1 person every</a:t>
            </a:r>
          </a:p>
          <a:p>
            <a:pPr algn="l"/>
            <a:endParaRPr lang="en-US" altLang="en-US" sz="2000" b="1" dirty="0">
              <a:solidFill>
                <a:schemeClr val="bg1"/>
              </a:solidFill>
            </a:endParaRPr>
          </a:p>
          <a:p>
            <a:pPr algn="l"/>
            <a:endParaRPr lang="en-US" altLang="en-US" sz="2000" b="1" dirty="0">
              <a:solidFill>
                <a:schemeClr val="bg1"/>
              </a:solidFill>
            </a:endParaRPr>
          </a:p>
          <a:p>
            <a:pPr algn="l"/>
            <a:r>
              <a:rPr lang="en-US" altLang="en-US" sz="2000" b="1" dirty="0">
                <a:solidFill>
                  <a:schemeClr val="bg1"/>
                </a:solidFill>
              </a:rPr>
              <a:t>minutes</a:t>
            </a:r>
          </a:p>
          <a:p>
            <a:pPr marL="0" indent="0" algn="l"/>
            <a:endParaRPr lang="en-US" altLang="en-US" sz="240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B0B7935-72A9-4BCF-9A7B-5E65E4C64910}"/>
              </a:ext>
            </a:extLst>
          </p:cNvPr>
          <p:cNvSpPr txBox="1">
            <a:spLocks/>
          </p:cNvSpPr>
          <p:nvPr/>
        </p:nvSpPr>
        <p:spPr bwMode="auto">
          <a:xfrm>
            <a:off x="258569" y="4283242"/>
            <a:ext cx="949779" cy="87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00" b="0">
                <a:solidFill>
                  <a:srgbClr val="000000"/>
                </a:solidFill>
                <a:latin typeface="+mj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None/>
              <a:defRPr sz="2600" b="0">
                <a:solidFill>
                  <a:srgbClr val="000000"/>
                </a:solidFill>
                <a:latin typeface="+mj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 sz="2600" b="0">
                <a:solidFill>
                  <a:srgbClr val="000000"/>
                </a:solidFill>
                <a:latin typeface="+mj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None/>
              <a:tabLst/>
              <a:defRPr sz="2600" b="0">
                <a:solidFill>
                  <a:srgbClr val="000000"/>
                </a:solidFill>
                <a:latin typeface="+mj-lt"/>
              </a:defRPr>
            </a:lvl5pPr>
            <a:lvl6pPr marL="22860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6pPr>
            <a:lvl7pPr marL="27432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7pPr>
            <a:lvl8pPr marL="32004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8pPr>
            <a:lvl9pPr marL="36576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685800" indent="-685800" algn="l"/>
            <a:r>
              <a:rPr lang="en-US" altLang="en-US" sz="4800" b="1" kern="0" dirty="0">
                <a:solidFill>
                  <a:schemeClr val="bg1"/>
                </a:solidFill>
              </a:rPr>
              <a:t>45</a:t>
            </a:r>
            <a:endParaRPr lang="en-US" altLang="en-US" sz="3200" kern="0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1BF7F61-BA9C-B746-BD7B-B256F95D41C2}"/>
              </a:ext>
            </a:extLst>
          </p:cNvPr>
          <p:cNvSpPr txBox="1">
            <a:spLocks/>
          </p:cNvSpPr>
          <p:nvPr/>
        </p:nvSpPr>
        <p:spPr bwMode="auto">
          <a:xfrm>
            <a:off x="6427560" y="3544936"/>
            <a:ext cx="2541815" cy="87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00" b="0">
                <a:solidFill>
                  <a:srgbClr val="000000"/>
                </a:solidFill>
                <a:latin typeface="+mj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 sz="2600" b="0">
                <a:solidFill>
                  <a:srgbClr val="000000"/>
                </a:solidFill>
                <a:latin typeface="+mj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2600" b="0">
                <a:solidFill>
                  <a:srgbClr val="000000"/>
                </a:solidFill>
                <a:latin typeface="+mj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None/>
              <a:tabLst/>
              <a:defRPr sz="2600" b="0">
                <a:solidFill>
                  <a:srgbClr val="000000"/>
                </a:solidFill>
                <a:latin typeface="+mj-lt"/>
              </a:defRPr>
            </a:lvl5pPr>
            <a:lvl6pPr marL="22860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6pPr>
            <a:lvl7pPr marL="27432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7pPr>
            <a:lvl8pPr marL="32004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8pPr>
            <a:lvl9pPr marL="36576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algn="l"/>
            <a:r>
              <a:rPr lang="en-US" altLang="en-US" sz="2000" b="1" kern="0" dirty="0">
                <a:solidFill>
                  <a:schemeClr val="bg1"/>
                </a:solidFill>
              </a:rPr>
              <a:t>An average of</a:t>
            </a:r>
          </a:p>
          <a:p>
            <a:pPr algn="l"/>
            <a:endParaRPr lang="en-US" altLang="en-US" sz="2000" b="1" kern="0" dirty="0">
              <a:solidFill>
                <a:schemeClr val="bg1"/>
              </a:solidFill>
            </a:endParaRPr>
          </a:p>
          <a:p>
            <a:pPr algn="l"/>
            <a:endParaRPr lang="en-US" altLang="en-US" sz="2000" b="1" kern="0" dirty="0">
              <a:solidFill>
                <a:schemeClr val="bg1"/>
              </a:solidFill>
            </a:endParaRPr>
          </a:p>
          <a:p>
            <a:pPr algn="l"/>
            <a:r>
              <a:rPr lang="en-US" altLang="en-US" sz="2000" b="1" kern="0" dirty="0">
                <a:solidFill>
                  <a:schemeClr val="bg1"/>
                </a:solidFill>
              </a:rPr>
              <a:t>people die every day from alcohol-impaired crashes</a:t>
            </a:r>
          </a:p>
          <a:p>
            <a:pPr algn="l"/>
            <a:endParaRPr lang="en-US" altLang="en-US" sz="2400" kern="0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F324C861-0EC8-B442-AF2F-264BD4005DD4}"/>
              </a:ext>
            </a:extLst>
          </p:cNvPr>
          <p:cNvSpPr txBox="1">
            <a:spLocks/>
          </p:cNvSpPr>
          <p:nvPr/>
        </p:nvSpPr>
        <p:spPr bwMode="auto">
          <a:xfrm>
            <a:off x="7032486" y="3746146"/>
            <a:ext cx="949779" cy="87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00" b="0">
                <a:solidFill>
                  <a:srgbClr val="000000"/>
                </a:solidFill>
                <a:latin typeface="+mj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None/>
              <a:defRPr sz="2600" b="0">
                <a:solidFill>
                  <a:srgbClr val="000000"/>
                </a:solidFill>
                <a:latin typeface="+mj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 sz="2600" b="0">
                <a:solidFill>
                  <a:srgbClr val="000000"/>
                </a:solidFill>
                <a:latin typeface="+mj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None/>
              <a:tabLst/>
              <a:defRPr sz="2600" b="0">
                <a:solidFill>
                  <a:srgbClr val="000000"/>
                </a:solidFill>
                <a:latin typeface="+mj-lt"/>
              </a:defRPr>
            </a:lvl5pPr>
            <a:lvl6pPr marL="22860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6pPr>
            <a:lvl7pPr marL="27432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7pPr>
            <a:lvl8pPr marL="32004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8pPr>
            <a:lvl9pPr marL="36576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685800" indent="-685800" algn="l"/>
            <a:r>
              <a:rPr lang="en-US" altLang="en-US" sz="4800" b="1" kern="0" dirty="0">
                <a:solidFill>
                  <a:schemeClr val="bg1"/>
                </a:solidFill>
              </a:rPr>
              <a:t>32</a:t>
            </a:r>
            <a:endParaRPr lang="en-US" altLang="en-US" sz="3200" kern="0" dirty="0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1232644"/>
          </a:xfrm>
        </p:spPr>
        <p:txBody>
          <a:bodyPr/>
          <a:lstStyle/>
          <a:p>
            <a:r>
              <a:rPr lang="en-US" altLang="en-US" dirty="0"/>
              <a:t>NHTSA/IACP-Supported </a:t>
            </a:r>
            <a:br>
              <a:rPr lang="en-US" altLang="en-US" dirty="0"/>
            </a:br>
            <a:r>
              <a:rPr lang="en-US" altLang="en-US" dirty="0"/>
              <a:t>Impaired Driving Programs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194034"/>
            <a:ext cx="8229599" cy="38257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sz="2600" kern="0" dirty="0">
                <a:solidFill>
                  <a:srgbClr val="000000"/>
                </a:solidFill>
                <a:cs typeface="Arial" charset="0"/>
              </a:rPr>
              <a:t>Training:  </a:t>
            </a:r>
            <a:r>
              <a:rPr lang="en-US" altLang="en-US" sz="2600" b="0" kern="0" dirty="0">
                <a:solidFill>
                  <a:srgbClr val="000000"/>
                </a:solidFill>
                <a:cs typeface="Arial" charset="0"/>
              </a:rPr>
              <a:t>SFST; ARIDE; DEC Program; Prosecuting the Drugged Driver; ARIDE Refresher; DRE Expert Testimony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sz="2600" kern="0" dirty="0">
                <a:solidFill>
                  <a:srgbClr val="000000"/>
                </a:solidFill>
                <a:cs typeface="Arial" charset="0"/>
              </a:rPr>
              <a:t>Enforcement:  </a:t>
            </a:r>
            <a:r>
              <a:rPr lang="en-US" altLang="en-US" sz="2600" b="0" kern="0" dirty="0">
                <a:solidFill>
                  <a:srgbClr val="000000"/>
                </a:solidFill>
                <a:cs typeface="Arial" charset="0"/>
              </a:rPr>
              <a:t>Selective Traffic Enforcement 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sz="2600" kern="0" dirty="0">
                <a:solidFill>
                  <a:srgbClr val="000000"/>
                </a:solidFill>
                <a:cs typeface="Arial" charset="0"/>
              </a:rPr>
              <a:t>Prosecution/Judges:  </a:t>
            </a:r>
            <a:r>
              <a:rPr lang="en-US" altLang="en-US" sz="2600" b="0" kern="0" dirty="0">
                <a:solidFill>
                  <a:srgbClr val="000000"/>
                </a:solidFill>
                <a:cs typeface="Arial" charset="0"/>
              </a:rPr>
              <a:t>Traffic Safety Resource Prosecutors; Judicial Education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6835775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 spc="30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71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r>
              <a:rPr lang="en-US" altLang="en-US" dirty="0"/>
              <a:t>SFST Training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6835775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 spc="30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1-</a:t>
            </a:r>
            <a:fld id="{048EAAED-3CD1-49D7-978F-B0C967FC593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43A4AD-6377-4E62-A0F5-A20A87E56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153" y="1905000"/>
            <a:ext cx="3233693" cy="4191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0902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ARTICULATE_SLIDE_COUNT" val="17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ARTICULATE_DESIGN_ID_3_DEFAULT DESIGN" val="Wy7iUNIC"/>
  <p:tag name="ARTICULATE_DESIGN_ID_CUSTOM DESIGN" val="tJESRP0B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rocky.wehling\Desktop\SFST\SFST_PPT_01 February 2021.pptx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550&quot;&gt;&lt;property id=&quot;20148&quot; value=&quot;5&quot;/&gt;&lt;property id=&quot;20300&quot; value=&quot;Slide 1 - &amp;quot; DWI Detection and Standardized Field Sobriety Testing &amp;quot;&quot;/&gt;&lt;property id=&quot;20307&quot; value=&quot;550&quot;/&gt;&lt;/object&gt;&lt;object type=&quot;3&quot; unique_id=&quot;178551&quot;&gt;&lt;property id=&quot;20148&quot; value=&quot;5&quot;/&gt;&lt;property id=&quot;20300&quot; value=&quot;Slide 2&quot;/&gt;&lt;property id=&quot;20307&quot; value=&quot;578&quot;/&gt;&lt;/object&gt;&lt;object type=&quot;3&quot; unique_id=&quot;178552&quot;&gt;&lt;property id=&quot;20148&quot; value=&quot;5&quot;/&gt;&lt;property id=&quot;20300&quot; value=&quot;Slide 3 - &amp;quot;Housekeeping &amp;quot;&quot;/&gt;&lt;property id=&quot;20307&quot; value=&quot;579&quot;/&gt;&lt;/object&gt;&lt;object type=&quot;3&quot; unique_id=&quot;178553&quot;&gt;&lt;property id=&quot;20148&quot; value=&quot;5&quot;/&gt;&lt;property id=&quot;20300&quot; value=&quot;Slide 4 - &amp;quot;Participant Introductions &amp;quot;&quot;/&gt;&lt;property id=&quot;20307&quot; value=&quot;571&quot;/&gt;&lt;/object&gt;&lt;object type=&quot;3&quot; unique_id=&quot;178554&quot;&gt;&lt;property id=&quot;20148&quot; value=&quot;5&quot;/&gt;&lt;property id=&quot;20300&quot; value=&quot;Slide 5 - &amp;quot;Learning Objectives&amp;quot;&quot;/&gt;&lt;property id=&quot;20307&quot; value=&quot;538&quot;/&gt;&lt;/object&gt;&lt;object type=&quot;3&quot; unique_id=&quot;178555&quot;&gt;&lt;property id=&quot;20148&quot; value=&quot;5&quot;/&gt;&lt;property id=&quot;20300&quot; value=&quot;Slide 6&quot;/&gt;&lt;property id=&quot;20307&quot; value=&quot;583&quot;/&gt;&lt;/object&gt;&lt;object type=&quot;3&quot; unique_id=&quot;178556&quot;&gt;&lt;property id=&quot;20148&quot; value=&quot;5&quot;/&gt;&lt;property id=&quot;20300&quot; value=&quot;Slide 7 - &amp;quot;Training Goal&amp;quot;&quot;/&gt;&lt;property id=&quot;20307&quot; value=&quot;570&quot;/&gt;&lt;/object&gt;&lt;object type=&quot;3&quot; unique_id=&quot;178557&quot;&gt;&lt;property id=&quot;20148&quot; value=&quot;5&quot;/&gt;&lt;property id=&quot;20300&quot; value=&quot;Slide 8 - &amp;quot;Enforcement Goals&amp;quot;&quot;/&gt;&lt;property id=&quot;20307&quot; value=&quot;565&quot;/&gt;&lt;/object&gt;&lt;object type=&quot;3&quot; unique_id=&quot;178558&quot;&gt;&lt;property id=&quot;20148&quot; value=&quot;5&quot;/&gt;&lt;property id=&quot;20300&quot; value=&quot;Slide 9 - &amp;quot; Impaired Drivers Kill or Injure a Person Every Minute!&amp;quot;&quot;/&gt;&lt;property id=&quot;20307&quot; value=&quot;566&quot;/&gt;&lt;/object&gt;&lt;object type=&quot;3&quot; unique_id=&quot;178559&quot;&gt;&lt;property id=&quot;20148&quot; value=&quot;5&quot;/&gt;&lt;property id=&quot;20300&quot; value=&quot;Slide 10 - &amp;quot;State and Local Data&amp;quot;&quot;/&gt;&lt;property id=&quot;20307&quot; value=&quot;567&quot;/&gt;&lt;/object&gt;&lt;object type=&quot;3&quot; unique_id=&quot;178560&quot;&gt;&lt;property id=&quot;20148&quot; value=&quot;5&quot;/&gt;&lt;property id=&quot;20300&quot; value=&quot;Slide 11 - &amp;quot;Job Performance Objectives&amp;quot;&quot;/&gt;&lt;property id=&quot;20307&quot; value=&quot;568&quot;/&gt;&lt;/object&gt;&lt;object type=&quot;3&quot; unique_id=&quot;178561&quot;&gt;&lt;property id=&quot;20148&quot; value=&quot;5&quot;/&gt;&lt;property id=&quot;20300&quot; value=&quot;Slide 12 - &amp;quot;Job Performance Enabling Objectives&amp;quot;&quot;/&gt;&lt;property id=&quot;20307&quot; value=&quot;580&quot;/&gt;&lt;/object&gt;&lt;object type=&quot;3&quot; unique_id=&quot;178562&quot;&gt;&lt;property id=&quot;20148&quot; value=&quot;5&quot;/&gt;&lt;property id=&quot;20300&quot; value=&quot;Slide 13 - &amp;quot;Job Performance Enabling Objectives&amp;quot;&quot;/&gt;&lt;property id=&quot;20307&quot; value=&quot;581&quot;/&gt;&lt;/object&gt;&lt;object type=&quot;3&quot; unique_id=&quot;178563&quot;&gt;&lt;property id=&quot;20148&quot; value=&quot;5&quot;/&gt;&lt;property id=&quot;20300&quot; value=&quot;Slide 14 - &amp;quot;Participant Manual &amp;quot;&quot;/&gt;&lt;property id=&quot;20307&quot; value=&quot;573&quot;/&gt;&lt;/object&gt;&lt;object type=&quot;3&quot; unique_id=&quot;178564&quot;&gt;&lt;property id=&quot;20148&quot; value=&quot;5&quot;/&gt;&lt;property id=&quot;20300&quot; value=&quot;Slide 15 - &amp;quot;Training Schedule &amp;quot;&quot;/&gt;&lt;property id=&quot;20307&quot; value=&quot;572&quot;/&gt;&lt;/object&gt;&lt;object type=&quot;3&quot; unique_id=&quot;178565&quot;&gt;&lt;property id=&quot;20148&quot; value=&quot;5&quot;/&gt;&lt;property id=&quot;20300&quot; value=&quot;Slide 16 - &amp;quot;Glossary of Terms &amp;quot;&quot;/&gt;&lt;property id=&quot;20307&quot; value=&quot;574&quot;/&gt;&lt;/object&gt;&lt;object type=&quot;3&quot; unique_id=&quot;178566&quot;&gt;&lt;property id=&quot;20148&quot; value=&quot;5&quot;/&gt;&lt;property id=&quot;20300&quot; value=&quot;Slide 17 - &amp;quot;QUESTIONS?&amp;quot;&quot;/&gt;&lt;property id=&quot;20307&quot; value=&quot;549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CCF0BBFCB640886DBD6AA5C4DF7C" ma:contentTypeVersion="22" ma:contentTypeDescription="Create a new document." ma:contentTypeScope="" ma:versionID="1812e64fc0fefabb183cc4016e0a3814">
  <xsd:schema xmlns:xsd="http://www.w3.org/2001/XMLSchema" xmlns:xs="http://www.w3.org/2001/XMLSchema" xmlns:p="http://schemas.microsoft.com/office/2006/metadata/properties" xmlns:ns1="http://schemas.microsoft.com/sharepoint/v3" xmlns:ns2="d1f51b4b-47f1-4e3b-a064-a1e52dfcf961" xmlns:ns3="bb67591a-a4e0-4be5-8606-6b03c887204c" targetNamespace="http://schemas.microsoft.com/office/2006/metadata/properties" ma:root="true" ma:fieldsID="deb102e004a0df5c29e2b3d49c6fd434" ns1:_="" ns2:_="" ns3:_="">
    <xsd:import namespace="http://schemas.microsoft.com/sharepoint/v3"/>
    <xsd:import namespace="d1f51b4b-47f1-4e3b-a064-a1e52dfcf961"/>
    <xsd:import namespace="bb67591a-a4e0-4be5-8606-6b03c8872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51b4b-47f1-4e3b-a064-a1e52dfcf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fb2d66a-8a76-45f0-bdd8-73588bd3e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7591a-a4e0-4be5-8606-6b03c8872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5b25a2b-8c2b-4d04-9457-f84f85fcc237}" ma:internalName="TaxCatchAll" ma:showField="CatchAllData" ma:web="bb67591a-a4e0-4be5-8606-6b03c88720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d1f51b4b-47f1-4e3b-a064-a1e52dfcf961">
      <Terms xmlns="http://schemas.microsoft.com/office/infopath/2007/PartnerControls"/>
    </lcf76f155ced4ddcb4097134ff3c332f>
    <_Flow_SignoffStatus xmlns="d1f51b4b-47f1-4e3b-a064-a1e52dfcf961" xsi:nil="true"/>
    <TaxCatchAll xmlns="bb67591a-a4e0-4be5-8606-6b03c887204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FBA0EF-6C97-4F1F-B9E8-65E76E630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1f51b4b-47f1-4e3b-a064-a1e52dfcf961"/>
    <ds:schemaRef ds:uri="bb67591a-a4e0-4be5-8606-6b03c88720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F33621-334D-4EA0-B6BD-55E8C96412B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d1f51b4b-47f1-4e3b-a064-a1e52dfcf961"/>
    <ds:schemaRef ds:uri="bb67591a-a4e0-4be5-8606-6b03c887204c"/>
  </ds:schemaRefs>
</ds:datastoreItem>
</file>

<file path=customXml/itemProps3.xml><?xml version="1.0" encoding="utf-8"?>
<ds:datastoreItem xmlns:ds="http://schemas.openxmlformats.org/officeDocument/2006/customXml" ds:itemID="{B65224DC-F392-47F5-96FF-B3687BA11C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65830</TotalTime>
  <Words>671</Words>
  <Application>Microsoft Office PowerPoint</Application>
  <PresentationFormat>On-screen Show (4:3)</PresentationFormat>
  <Paragraphs>193</Paragraphs>
  <Slides>17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3_Default Design</vt:lpstr>
      <vt:lpstr>PowerPoint Presentation</vt:lpstr>
      <vt:lpstr>Learning Objectives</vt:lpstr>
      <vt:lpstr>Learning Objectives</vt:lpstr>
      <vt:lpstr>PowerPoint Presentation</vt:lpstr>
      <vt:lpstr>Course Goal</vt:lpstr>
      <vt:lpstr>DWI Fatalities</vt:lpstr>
      <vt:lpstr>Alcohol-impaired drivers kill one person every 45 minutes</vt:lpstr>
      <vt:lpstr>NHTSA/IACP-Supported  Impaired Driving Programs</vt:lpstr>
      <vt:lpstr>SFST Training </vt:lpstr>
      <vt:lpstr>2020 National Survey  Drug Use and Health (NSDUH) </vt:lpstr>
      <vt:lpstr>Alcohol and Drug Use</vt:lpstr>
      <vt:lpstr>Advanced Roadside Impaired Driving Enforcement (ARIDE)</vt:lpstr>
      <vt:lpstr>ARIDE Goal</vt:lpstr>
      <vt:lpstr>Drug Evaluation and Classification (DEC) Program </vt:lpstr>
      <vt:lpstr>DWI Detection Phases</vt:lpstr>
      <vt:lpstr>Glossary of Terms </vt:lpstr>
      <vt:lpstr>Questions?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Joseph Abrusci</cp:lastModifiedBy>
  <cp:revision>897</cp:revision>
  <cp:lastPrinted>2018-01-22T18:06:53Z</cp:lastPrinted>
  <dcterms:created xsi:type="dcterms:W3CDTF">2005-12-09T17:41:03Z</dcterms:created>
  <dcterms:modified xsi:type="dcterms:W3CDTF">2025-08-22T17:01:44Z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103361A5-683A-4D07-839A-73E1D99A75BC</vt:lpwstr>
  </property>
  <property fmtid="{D5CDD505-2E9C-101B-9397-08002B2CF9AE}" pid="3" name="ArticulatePath">
    <vt:lpwstr>SFST_PPT_01 January 2020</vt:lpwstr>
  </property>
  <property fmtid="{D5CDD505-2E9C-101B-9397-08002B2CF9AE}" pid="4" name="ContentTypeId">
    <vt:lpwstr>0x010100A31DCCF0BBFCB640886DBD6AA5C4DF7C</vt:lpwstr>
  </property>
</Properties>
</file>