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6.xml" ContentType="application/vnd.openxmlformats-officedocument.presentationml.tags+xml"/>
  <Override PartName="/ppt/notesSlides/notesSlide11.xml" ContentType="application/vnd.openxmlformats-officedocument.presentationml.notesSlide+xml"/>
  <Override PartName="/ppt/tags/tag17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1" r:id="rId4"/>
  </p:sldMasterIdLst>
  <p:notesMasterIdLst>
    <p:notesMasterId r:id="rId18"/>
  </p:notesMasterIdLst>
  <p:handoutMasterIdLst>
    <p:handoutMasterId r:id="rId19"/>
  </p:handoutMasterIdLst>
  <p:sldIdLst>
    <p:sldId id="587" r:id="rId5"/>
    <p:sldId id="538" r:id="rId6"/>
    <p:sldId id="588" r:id="rId7"/>
    <p:sldId id="577" r:id="rId8"/>
    <p:sldId id="581" r:id="rId9"/>
    <p:sldId id="586" r:id="rId10"/>
    <p:sldId id="580" r:id="rId11"/>
    <p:sldId id="573" r:id="rId12"/>
    <p:sldId id="582" r:id="rId13"/>
    <p:sldId id="584" r:id="rId14"/>
    <p:sldId id="563" r:id="rId15"/>
    <p:sldId id="564" r:id="rId16"/>
    <p:sldId id="549" r:id="rId17"/>
  </p:sldIdLst>
  <p:sldSz cx="9144000" cy="6858000" type="screen4x3"/>
  <p:notesSz cx="7315200" cy="96012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6C2A10-4C2B-0246-8F8C-A472384A0877}" v="2" dt="2023-02-15T18:34:45.3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29" autoAdjust="0"/>
    <p:restoredTop sz="94830" autoAdjust="0"/>
  </p:normalViewPr>
  <p:slideViewPr>
    <p:cSldViewPr snapToGrid="0">
      <p:cViewPr varScale="1">
        <p:scale>
          <a:sx n="121" d="100"/>
          <a:sy n="121" d="100"/>
        </p:scale>
        <p:origin x="1280" y="176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1B07E02-6DB1-4337-8992-8A03D197C6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4096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ct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Written Examination and Program Conclusion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21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90144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09408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39713"/>
            <a:ext cx="3400425" cy="2549525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582614" y="4560890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 dirty="0">
              <a:latin typeface="+mn-lt"/>
            </a:endParaRPr>
          </a:p>
          <a:p>
            <a:endParaRPr lang="en-US" alt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1454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22463" y="192088"/>
            <a:ext cx="3400425" cy="2549525"/>
          </a:xfrm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xfrm>
            <a:off x="463139" y="3116454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10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4788"/>
            <a:ext cx="3400425" cy="2549525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11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4788"/>
            <a:ext cx="3400425" cy="2549525"/>
          </a:xfrm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12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15900"/>
            <a:ext cx="3400425" cy="2549525"/>
          </a:xfrm>
          <a:ln/>
        </p:spPr>
      </p:sp>
      <p:sp>
        <p:nvSpPr>
          <p:cNvPr id="7" name="Notes Placeholder 2"/>
          <p:cNvSpPr>
            <a:spLocks noGrp="1"/>
          </p:cNvSpPr>
          <p:nvPr>
            <p:ph type="body" idx="3"/>
          </p:nvPr>
        </p:nvSpPr>
        <p:spPr>
          <a:xfrm>
            <a:off x="486888" y="3116454"/>
            <a:ext cx="637705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13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27013"/>
            <a:ext cx="3400425" cy="2549525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4"/>
            <a:ext cx="6412675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2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14313"/>
            <a:ext cx="3400425" cy="2549525"/>
          </a:xfrm>
          <a:ln/>
        </p:spPr>
      </p:sp>
      <p:sp>
        <p:nvSpPr>
          <p:cNvPr id="7" name="Notes Placeholder 2"/>
          <p:cNvSpPr>
            <a:spLocks noGrp="1"/>
          </p:cNvSpPr>
          <p:nvPr>
            <p:ph type="body" idx="3"/>
          </p:nvPr>
        </p:nvSpPr>
        <p:spPr>
          <a:xfrm>
            <a:off x="486888" y="3116455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u="sng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3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61938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4"/>
            <a:ext cx="6400800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4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04788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ln/>
        </p:spPr>
        <p:txBody>
          <a:bodyPr/>
          <a:lstStyle/>
          <a:p>
            <a:pPr marL="0" indent="0" defTabSz="95746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n-US" b="1" i="1" dirty="0">
              <a:latin typeface="+mn-lt"/>
            </a:endParaRPr>
          </a:p>
          <a:p>
            <a:pPr defTabSz="957468">
              <a:lnSpc>
                <a:spcPct val="100000"/>
              </a:lnSpc>
              <a:spcBef>
                <a:spcPts val="0"/>
              </a:spcBef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5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50825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48301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6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3200"/>
            <a:ext cx="3400425" cy="2551113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xfrm>
            <a:off x="451262" y="3116454"/>
            <a:ext cx="642455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9525" indent="-179525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7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15900"/>
            <a:ext cx="3400425" cy="2549525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8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15900"/>
            <a:ext cx="3400425" cy="2549525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4"/>
            <a:ext cx="637705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9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457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45920"/>
            <a:ext cx="8024884" cy="4386726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D4AA26C7-7B8D-47CF-B634-62CFE3A4FB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596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572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908E-5ED7-440D-896E-6A2484CBEA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890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67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0071A0-FB16-4136-85D9-55363E36CC78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37">
            <a:extLst>
              <a:ext uri="{FF2B5EF4-FFF2-40B4-BE49-F238E27FC236}">
                <a16:creationId xmlns:a16="http://schemas.microsoft.com/office/drawing/2014/main" id="{9D3B4932-E2DB-49AE-905D-4D04D3A8E3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4 – Written Examination and Program Conclusion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F92A62-FB20-4FDC-A397-EE57CD15E1F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F055E15-6053-43E5-B3F9-6AA4F6D62DCA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4B4EB694-6405-4C9A-B791-83D90643E4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 REFRESHER</a:t>
            </a:r>
          </a:p>
        </p:txBody>
      </p:sp>
      <p:sp>
        <p:nvSpPr>
          <p:cNvPr id="17" name="Slide Number Placeholder 21">
            <a:extLst>
              <a:ext uri="{FF2B5EF4-FFF2-40B4-BE49-F238E27FC236}">
                <a16:creationId xmlns:a16="http://schemas.microsoft.com/office/drawing/2014/main" id="{995EA6A4-C87B-4B19-83B2-B1FBD8031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4-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423250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6075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143000" indent="-339725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794000" y="1693256"/>
            <a:ext cx="3556000" cy="854075"/>
          </a:xfrm>
        </p:spPr>
        <p:txBody>
          <a:bodyPr/>
          <a:lstStyle/>
          <a:p>
            <a:r>
              <a:rPr lang="en-US" altLang="en-US" dirty="0"/>
              <a:t>Session 4  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1316038" y="2800350"/>
            <a:ext cx="65119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Written Examination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and Program Conclusion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0357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>
          <a:xfrm>
            <a:off x="304800" y="3048000"/>
            <a:ext cx="8534400" cy="762000"/>
          </a:xfrm>
        </p:spPr>
        <p:txBody>
          <a:bodyPr/>
          <a:lstStyle/>
          <a:p>
            <a:r>
              <a:rPr lang="en-US" altLang="en-US" dirty="0"/>
              <a:t>Review of Post Test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401168"/>
            <a:ext cx="8272463" cy="1542057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altLang="en-US" dirty="0"/>
              <a:t>Increase DWI Deterrence and Decrease Alcohol Related Crashes, Deaths and Injuries.</a:t>
            </a:r>
          </a:p>
        </p:txBody>
      </p:sp>
      <p:sp>
        <p:nvSpPr>
          <p:cNvPr id="1843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Ultimate Goal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5" name="Picture 4" descr="04-104788 0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2525" y="2838880"/>
            <a:ext cx="4298950" cy="3224213"/>
          </a:xfrm>
          <a:prstGeom prst="rect">
            <a:avLst/>
          </a:prstGeom>
          <a:ln>
            <a:noFill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sz="quarter" idx="1"/>
          </p:nvPr>
        </p:nvSpPr>
        <p:spPr>
          <a:xfrm>
            <a:off x="528638" y="1800225"/>
            <a:ext cx="8158162" cy="38227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You will become better able to: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Recognize and interpret evidence of DWI violations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Administer and interpret validated psychophysical SFSTs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Describe DWI evidence clearly and convincingly</a:t>
            </a:r>
          </a:p>
        </p:txBody>
      </p:sp>
      <p:sp>
        <p:nvSpPr>
          <p:cNvPr id="1945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Job Performance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32F94910-6728-41C0-999E-6A140ED4E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2166374"/>
            <a:ext cx="7349068" cy="1778000"/>
          </a:xfrm>
        </p:spPr>
        <p:txBody>
          <a:bodyPr/>
          <a:lstStyle/>
          <a:p>
            <a:r>
              <a:rPr lang="en-US" altLang="en-US" sz="4400" dirty="0"/>
              <a:t>Questions?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4"/>
          <p:cNvSpPr>
            <a:spLocks noGrp="1"/>
          </p:cNvSpPr>
          <p:nvPr>
            <p:ph sz="quarter" idx="1"/>
          </p:nvPr>
        </p:nvSpPr>
        <p:spPr>
          <a:xfrm>
            <a:off x="471488" y="1865313"/>
            <a:ext cx="8229600" cy="3238500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Demonstrate knowledge and proficiency in administering SFSTs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Complete written examination with passing grade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Provide comments and suggestions for improving course</a:t>
            </a:r>
          </a:p>
        </p:txBody>
      </p:sp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6" name="Graphic 5" descr="Bullseye">
            <a:extLst>
              <a:ext uri="{FF2B5EF4-FFF2-40B4-BE49-F238E27FC236}">
                <a16:creationId xmlns:a16="http://schemas.microsoft.com/office/drawing/2014/main" id="{21C36847-C400-4E57-96CB-6499253874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06998" y="3392424"/>
            <a:ext cx="3062377" cy="306237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AEFC3E20-0F0E-4414-813F-607A260F8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1964409"/>
            <a:ext cx="7349068" cy="2611129"/>
          </a:xfrm>
        </p:spPr>
        <p:txBody>
          <a:bodyPr/>
          <a:lstStyle/>
          <a:p>
            <a:r>
              <a:rPr lang="en-US" altLang="en-US" sz="4400" dirty="0"/>
              <a:t>Proficiency Examination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24A3EE13-0F50-4F3D-9901-6D5D26D8D24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sz="quarter" idx="1"/>
          </p:nvPr>
        </p:nvSpPr>
        <p:spPr>
          <a:xfrm>
            <a:off x="485775" y="1857375"/>
            <a:ext cx="8201026" cy="4195082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are the three phases of detection?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definition of “DWI detection"?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police officer's principal decision during Detection Phase One?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During Phase Two?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During Phase Three?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n-US" u="sng" dirty="0"/>
            </a:br>
            <a:r>
              <a:rPr lang="en-US" altLang="en-US" dirty="0"/>
              <a:t>Detection Phases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71488" y="1828800"/>
            <a:ext cx="8202702" cy="3916362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does "nystagmus" mean?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WAT is an example of a ______________ attention test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eight distinct clues of WAT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four distinct clues of OLS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three distinct clues of HGN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304800" y="478992"/>
            <a:ext cx="8534400" cy="762000"/>
          </a:xfrm>
        </p:spPr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Field Sobriety Testing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57199" y="1843088"/>
            <a:ext cx="8258175" cy="3902074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critical angle for determining whether the third clue of HGN is present?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How many steps in each direction must the subject take in the WAT test?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How long must the subject stand on one foot in the OLS test?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304800" y="506701"/>
            <a:ext cx="8534400" cy="762000"/>
          </a:xfrm>
        </p:spPr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Field Sobriety Testing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08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sz="quarter" idx="1"/>
          </p:nvPr>
        </p:nvSpPr>
        <p:spPr>
          <a:xfrm>
            <a:off x="485774" y="1871662"/>
            <a:ext cx="8215314" cy="4224337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In the WAT test, a subject who steps off the line during the first 9 steps and once again during the second 9 steps and who uses arm(s) to balance twice during the second 9 steps has produced ____ distinct clue(s).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How reliable is each test using the San Diego study? 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4339" name="Title 2"/>
          <p:cNvSpPr>
            <a:spLocks noGrp="1"/>
          </p:cNvSpPr>
          <p:nvPr>
            <p:ph type="title"/>
          </p:nvPr>
        </p:nvSpPr>
        <p:spPr>
          <a:xfrm>
            <a:off x="304800" y="414338"/>
            <a:ext cx="8534400" cy="762000"/>
          </a:xfrm>
        </p:spPr>
        <p:txBody>
          <a:bodyPr/>
          <a:lstStyle/>
          <a:p>
            <a:br>
              <a:rPr lang="en-US" altLang="en-US"/>
            </a:br>
            <a:r>
              <a:rPr lang="en-US" altLang="en-US"/>
              <a:t>Field Sobriety Testing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828799"/>
            <a:ext cx="8243888" cy="331624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“Closed book”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Passing score is 80%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Approximately 15-20 minutes to complete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536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 Test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304800" y="3048000"/>
            <a:ext cx="8534400" cy="762000"/>
          </a:xfrm>
        </p:spPr>
        <p:txBody>
          <a:bodyPr/>
          <a:lstStyle/>
          <a:p>
            <a:r>
              <a:rPr lang="en-US" altLang="en-US" dirty="0"/>
              <a:t>Course Critique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5  &amp;quot;&quot;/&gt;&lt;property id=&quot;20307&quot; value=&quot;587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38&quot;/&gt;&lt;/object&gt;&lt;object type=&quot;3&quot; unique_id=&quot;178552&quot;&gt;&lt;property id=&quot;20148&quot; value=&quot;5&quot;/&gt;&lt;property id=&quot;20300&quot; value=&quot;Slide 3 - &amp;quot;Deterrence and DWI &amp;quot;&quot;/&gt;&lt;property id=&quot;20307&quot; value=&quot;565&quot;/&gt;&lt;/object&gt;&lt;object type=&quot;3&quot; unique_id=&quot;178553&quot;&gt;&lt;property id=&quot;20148&quot; value=&quot;5&quot;/&gt;&lt;property id=&quot;20300&quot; value=&quot;Slide 4 - &amp;quot;Deterrence and DWI&amp;quot;&quot;/&gt;&lt;property id=&quot;20307&quot; value=&quot;578&quot;/&gt;&lt;/object&gt;&lt;object type=&quot;3&quot; unique_id=&quot;178554&quot;&gt;&lt;property id=&quot;20148&quot; value=&quot;5&quot;/&gt;&lt;property id=&quot;20300&quot; value=&quot;Slide 5 - &amp;quot; Detection Phases &amp;quot;&quot;/&gt;&lt;property id=&quot;20307&quot; value=&quot;577&quot;/&gt;&lt;/object&gt;&lt;object type=&quot;3&quot; unique_id=&quot;178555&quot;&gt;&lt;property id=&quot;20148&quot; value=&quot;5&quot;/&gt;&lt;property id=&quot;20300&quot; value=&quot;Slide 6 - &amp;quot;Laws&amp;quot;&quot;/&gt;&lt;property id=&quot;20307&quot; value=&quot;576&quot;/&gt;&lt;/object&gt;&lt;object type=&quot;3&quot; unique_id=&quot;178556&quot;&gt;&lt;property id=&quot;20148&quot; value=&quot;5&quot;/&gt;&lt;property id=&quot;20300&quot; value=&quot;Slide 7 - &amp;quot; Alcohol Physiology &amp;quot;&quot;/&gt;&lt;property id=&quot;20307&quot; value=&quot;575&quot;/&gt;&lt;/object&gt;&lt;object type=&quot;3&quot; unique_id=&quot;178557&quot;&gt;&lt;property id=&quot;20148&quot; value=&quot;5&quot;/&gt;&lt;property id=&quot;20300&quot; value=&quot;Slide 8 - &amp;quot; Field Sobriety Testing &amp;quot;&quot;/&gt;&lt;property id=&quot;20307&quot; value=&quot;581&quot;/&gt;&lt;/object&gt;&lt;object type=&quot;3&quot; unique_id=&quot;178558&quot;&gt;&lt;property id=&quot;20148&quot; value=&quot;5&quot;/&gt;&lt;property id=&quot;20300&quot; value=&quot;Slide 9 - &amp;quot; Field Sobriety Testing &amp;quot;&quot;/&gt;&lt;property id=&quot;20307&quot; value=&quot;586&quot;/&gt;&lt;/object&gt;&lt;object type=&quot;3&quot; unique_id=&quot;178559&quot;&gt;&lt;property id=&quot;20148&quot; value=&quot;5&quot;/&gt;&lt;property id=&quot;20300&quot; value=&quot;Slide 10 - &amp;quot; Field Sobriety Testing &amp;quot;&quot;/&gt;&lt;property id=&quot;20307&quot; value=&quot;580&quot;/&gt;&lt;/object&gt;&lt;object type=&quot;3&quot; unique_id=&quot;178560&quot;&gt;&lt;property id=&quot;20148&quot; value=&quot;5&quot;/&gt;&lt;property id=&quot;20300&quot; value=&quot;Slide 11 - &amp;quot;Post Test &amp;quot;&quot;/&gt;&lt;property id=&quot;20307&quot; value=&quot;573&quot;/&gt;&lt;/object&gt;&lt;object type=&quot;3&quot; unique_id=&quot;178561&quot;&gt;&lt;property id=&quot;20148&quot; value=&quot;5&quot;/&gt;&lt;property id=&quot;20300&quot; value=&quot;Slide 12 - &amp;quot;Course Critique&amp;quot;&quot;/&gt;&lt;property id=&quot;20307&quot; value=&quot;582&quot;/&gt;&lt;/object&gt;&lt;object type=&quot;3&quot; unique_id=&quot;178562&quot;&gt;&lt;property id=&quot;20148&quot; value=&quot;5&quot;/&gt;&lt;property id=&quot;20300&quot; value=&quot;Slide 13 - &amp;quot;Review of Post Test&amp;quot;&quot;/&gt;&lt;property id=&quot;20307&quot; value=&quot;584&quot;/&gt;&lt;/object&gt;&lt;object type=&quot;3&quot; unique_id=&quot;178563&quot;&gt;&lt;property id=&quot;20148&quot; value=&quot;5&quot;/&gt;&lt;property id=&quot;20300&quot; value=&quot;Slide 14 - &amp;quot;Ultimate Goal&amp;quot;&quot;/&gt;&lt;property id=&quot;20307&quot; value=&quot;563&quot;/&gt;&lt;/object&gt;&lt;object type=&quot;3&quot; unique_id=&quot;178564&quot;&gt;&lt;property id=&quot;20148&quot; value=&quot;5&quot;/&gt;&lt;property id=&quot;20300&quot; value=&quot;Slide 15 - &amp;quot;Job Performance Objectives&amp;quot;&quot;/&gt;&lt;property id=&quot;20307&quot; value=&quot;564&quot;/&gt;&lt;/object&gt;&lt;object type=&quot;3&quot; unique_id=&quot;178565&quot;&gt;&lt;property id=&quot;20148&quot; value=&quot;5&quot;/&gt;&lt;property id=&quot;20300&quot; value=&quot;Slide 16 - &amp;quot;QUESTIONS?&amp;quot;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16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5FS8v0bh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2" ma:contentTypeDescription="Create a new document." ma:contentTypeScope="" ma:versionID="1812e64fc0fefabb183cc4016e0a3814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deb102e004a0df5c29e2b3d49c6fd434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BACEEA-89BC-4A35-9A67-BF1EDFA80BF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d1f51b4b-47f1-4e3b-a064-a1e52dfcf961"/>
    <ds:schemaRef ds:uri="bb67591a-a4e0-4be5-8606-6b03c887204c"/>
  </ds:schemaRefs>
</ds:datastoreItem>
</file>

<file path=customXml/itemProps2.xml><?xml version="1.0" encoding="utf-8"?>
<ds:datastoreItem xmlns:ds="http://schemas.openxmlformats.org/officeDocument/2006/customXml" ds:itemID="{2A9D865F-47E6-4F15-A91D-94EA16C728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E9CFB5-627D-468A-A082-07A4D7A342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1f51b4b-47f1-4e3b-a064-a1e52dfcf961"/>
    <ds:schemaRef ds:uri="bb67591a-a4e0-4be5-8606-6b03c88720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49058</TotalTime>
  <Words>567</Words>
  <Application>Microsoft Office PowerPoint</Application>
  <PresentationFormat>On-screen Show (4:3)</PresentationFormat>
  <Paragraphs>131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4_Default Design</vt:lpstr>
      <vt:lpstr>Session 4  </vt:lpstr>
      <vt:lpstr>Learning Objectives</vt:lpstr>
      <vt:lpstr>Proficiency Examination</vt:lpstr>
      <vt:lpstr> Detection Phases </vt:lpstr>
      <vt:lpstr> Field Sobriety Testing </vt:lpstr>
      <vt:lpstr> Field Sobriety Testing </vt:lpstr>
      <vt:lpstr> Field Sobriety Testing </vt:lpstr>
      <vt:lpstr>Post Test </vt:lpstr>
      <vt:lpstr>Course Critique</vt:lpstr>
      <vt:lpstr>Review of Post Test</vt:lpstr>
      <vt:lpstr>Ultimate Goal</vt:lpstr>
      <vt:lpstr>Job Performance Objectives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Kyle Clark</cp:lastModifiedBy>
  <cp:revision>840</cp:revision>
  <cp:lastPrinted>2017-10-26T16:28:20Z</cp:lastPrinted>
  <dcterms:created xsi:type="dcterms:W3CDTF">2005-12-09T17:41:03Z</dcterms:created>
  <dcterms:modified xsi:type="dcterms:W3CDTF">2025-08-22T17:02:53Z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33CA3309-BC0C-4C05-B7F1-A56131947A33</vt:lpwstr>
  </property>
  <property fmtid="{D5CDD505-2E9C-101B-9397-08002B2CF9AE}" pid="3" name="ArticulatePath">
    <vt:lpwstr>SFST_PPT_15 April 2021</vt:lpwstr>
  </property>
  <property fmtid="{D5CDD505-2E9C-101B-9397-08002B2CF9AE}" pid="4" name="ContentTypeId">
    <vt:lpwstr>0x010100A31DCCF0BBFCB640886DBD6AA5C4DF7C</vt:lpwstr>
  </property>
</Properties>
</file>