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091" autoAdjust="0"/>
    <p:restoredTop sz="57143" autoAdjust="0"/>
  </p:normalViewPr>
  <p:slideViewPr>
    <p:cSldViewPr>
      <p:cViewPr>
        <p:scale>
          <a:sx n="60" d="100"/>
          <a:sy n="60" d="100"/>
        </p:scale>
        <p:origin x="-133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3" d="100"/>
          <a:sy n="63" d="100"/>
        </p:scale>
        <p:origin x="3120" y="4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DA837387-7410-4D4C-810F-4324124C90BC}" type="datetimeFigureOut">
              <a:rPr lang="en-US" smtClean="0"/>
              <a:t>2/14/2024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2CBDE253-70A8-47B3-9681-7CEAD177A349}" type="slidenum">
              <a:rPr lang="en-US" smtClean="0"/>
              <a:t>‹#›</a:t>
            </a:fld>
            <a:endParaRPr lang="en-US"/>
          </a:p>
        </p:txBody>
      </p:sp>
    </p:spTree>
    <p:extLst>
      <p:ext uri="{BB962C8B-B14F-4D97-AF65-F5344CB8AC3E}">
        <p14:creationId xmlns:p14="http://schemas.microsoft.com/office/powerpoint/2010/main" val="208190125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100"/>
            </a:lvl1pPr>
          </a:lstStyle>
          <a:p>
            <a:r>
              <a:rPr lang="en-US" dirty="0"/>
              <a:t>DWI Detection and Standardized Field Sobriety Testing Instructor Development Course</a:t>
            </a:r>
          </a:p>
        </p:txBody>
      </p:sp>
      <p:sp>
        <p:nvSpPr>
          <p:cNvPr id="4" name="Slide Image Placeholder 3"/>
          <p:cNvSpPr>
            <a:spLocks noGrp="1" noRot="1" noChangeAspect="1"/>
          </p:cNvSpPr>
          <p:nvPr>
            <p:ph type="sldImg" idx="2"/>
          </p:nvPr>
        </p:nvSpPr>
        <p:spPr>
          <a:xfrm>
            <a:off x="1738313" y="720725"/>
            <a:ext cx="3838575" cy="2879725"/>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3936492"/>
            <a:ext cx="5852160" cy="5088636"/>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100"/>
            </a:lvl1pPr>
          </a:lstStyle>
          <a:p>
            <a:r>
              <a:rPr lang="en-US" dirty="0"/>
              <a:t>Session 1 – Introduction</a:t>
            </a:r>
          </a:p>
          <a:p>
            <a:r>
              <a:rPr lang="en-US" dirty="0"/>
              <a:t>February, 2017</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100"/>
            </a:lvl1pPr>
          </a:lstStyle>
          <a:p>
            <a:r>
              <a:rPr lang="en-US"/>
              <a:t>Page </a:t>
            </a:r>
            <a:fld id="{AED10D12-2569-4B27-B139-281FE96BCF92}" type="slidenum">
              <a:rPr lang="en-US" smtClean="0"/>
              <a:pPr/>
              <a:t>‹#›</a:t>
            </a:fld>
            <a:endParaRPr lang="en-US" dirty="0"/>
          </a:p>
        </p:txBody>
      </p:sp>
    </p:spTree>
    <p:extLst>
      <p:ext uri="{BB962C8B-B14F-4D97-AF65-F5344CB8AC3E}">
        <p14:creationId xmlns:p14="http://schemas.microsoft.com/office/powerpoint/2010/main" val="30041505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Page </a:t>
            </a:r>
            <a:fld id="{AED10D12-2569-4B27-B139-281FE96BCF92}" type="slidenum">
              <a:rPr lang="en-US" smtClean="0"/>
              <a:pPr/>
              <a:t>1</a:t>
            </a:fld>
            <a:endParaRPr lang="en-US" dirty="0"/>
          </a:p>
        </p:txBody>
      </p:sp>
      <p:sp>
        <p:nvSpPr>
          <p:cNvPr id="6" name="Header Placeholder 5"/>
          <p:cNvSpPr>
            <a:spLocks noGrp="1"/>
          </p:cNvSpPr>
          <p:nvPr>
            <p:ph type="hdr" sz="quarter" idx="12"/>
          </p:nvPr>
        </p:nvSpPr>
        <p:spPr/>
        <p:txBody>
          <a:bodyPr/>
          <a:lstStyle/>
          <a:p>
            <a:r>
              <a:rPr lang="en-US"/>
              <a:t>DWI Detection and Standardized Field Sobriety Testing Instructor Development Course</a:t>
            </a:r>
            <a:endParaRPr lang="en-US" dirty="0"/>
          </a:p>
        </p:txBody>
      </p:sp>
      <p:sp>
        <p:nvSpPr>
          <p:cNvPr id="7" name="Footer Placeholder 6"/>
          <p:cNvSpPr>
            <a:spLocks noGrp="1"/>
          </p:cNvSpPr>
          <p:nvPr>
            <p:ph type="ftr" sz="quarter" idx="13"/>
          </p:nvPr>
        </p:nvSpPr>
        <p:spPr/>
        <p:txBody>
          <a:bodyPr/>
          <a:lstStyle/>
          <a:p>
            <a:r>
              <a:rPr lang="en-US"/>
              <a:t>Session 1 – Introduction</a:t>
            </a:r>
          </a:p>
          <a:p>
            <a:r>
              <a:rPr lang="en-US"/>
              <a:t>February, 2017</a:t>
            </a:r>
            <a:endParaRPr lang="en-US" dirty="0"/>
          </a:p>
        </p:txBody>
      </p:sp>
    </p:spTree>
    <p:extLst>
      <p:ext uri="{BB962C8B-B14F-4D97-AF65-F5344CB8AC3E}">
        <p14:creationId xmlns:p14="http://schemas.microsoft.com/office/powerpoint/2010/main" val="1332195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656012" cy="2743200"/>
          </a:xfrm>
        </p:spPr>
      </p:sp>
      <p:sp>
        <p:nvSpPr>
          <p:cNvPr id="3" name="Notes Placeholder 2"/>
          <p:cNvSpPr>
            <a:spLocks noGrp="1"/>
          </p:cNvSpPr>
          <p:nvPr>
            <p:ph type="body" idx="1"/>
          </p:nvPr>
        </p:nvSpPr>
        <p:spPr>
          <a:xfrm>
            <a:off x="457200" y="3810000"/>
            <a:ext cx="6400800" cy="5088636"/>
          </a:xfrm>
        </p:spPr>
        <p:txBody>
          <a:bodyPr/>
          <a:lstStyle/>
          <a:p>
            <a:r>
              <a:rPr lang="en-US" sz="1200" b="1" cap="all" dirty="0"/>
              <a:t>D. </a:t>
            </a:r>
            <a:r>
              <a:rPr lang="en-US" sz="1200" b="1" u="sng" cap="all" dirty="0"/>
              <a:t>Introduction </a:t>
            </a:r>
            <a:endParaRPr lang="en-US" sz="1200" cap="all" dirty="0"/>
          </a:p>
          <a:p>
            <a:endParaRPr lang="en-US" sz="1200" b="1" i="1" dirty="0"/>
          </a:p>
          <a:p>
            <a:r>
              <a:rPr lang="en-US" sz="1200" b="1" i="1" dirty="0"/>
              <a:t>The following activity includes an introduction of all instructors and participants. Be enthusiastic and use humor appropriately. Humor conveys a relaxed, comfortable environment. </a:t>
            </a:r>
            <a:endParaRPr lang="en-US" sz="1200" dirty="0"/>
          </a:p>
          <a:p>
            <a:endParaRPr lang="en-US" sz="1200" b="1" dirty="0"/>
          </a:p>
          <a:p>
            <a:r>
              <a:rPr lang="en-US" sz="1200" b="1" dirty="0"/>
              <a:t>ACTIVITY: </a:t>
            </a:r>
            <a:r>
              <a:rPr lang="en-US" sz="1200" dirty="0"/>
              <a:t>Windowpane</a:t>
            </a:r>
          </a:p>
          <a:p>
            <a:endParaRPr lang="en-US" sz="1200" b="1" dirty="0"/>
          </a:p>
          <a:p>
            <a:r>
              <a:rPr lang="en-US" sz="1200" b="1" i="1" dirty="0"/>
              <a:t>Objectives: Participants will create a windowpane using an easel/easel pad. Each participant will stand before the group, give a presentation, state their expectations of the course, and provide the faculty with insight into their experience. </a:t>
            </a:r>
          </a:p>
          <a:p>
            <a:r>
              <a:rPr lang="en-US" sz="1200" b="1" i="1" dirty="0"/>
              <a:t>Supplies Needed: Multiple self-adhesive easels/easel pads and multiple packages of colored markers.</a:t>
            </a:r>
          </a:p>
          <a:p>
            <a:endParaRPr lang="en-US" sz="1200" dirty="0"/>
          </a:p>
          <a:p>
            <a:r>
              <a:rPr lang="en-US" sz="1200" b="1" i="1" dirty="0"/>
              <a:t>Instructors should put an example of their windowpanes up in the classroom as an example. One of the instructors may construct a windowpane in only 1</a:t>
            </a:r>
            <a:r>
              <a:rPr lang="en-US" sz="1200" b="1" i="1" baseline="0" dirty="0"/>
              <a:t> color that is not easily readable, such as yellow or orange. The instructor who teaches Session 3 will later use this pane for a teaching moment when he or she covers the use of color and impact. After the panes are completed, the lead instructor will present his/her windowpane to the group, taking no more than two minutes. Next, the participants and instructors will present their panes. Whenever they finish their presentations, participants should take/stick the windowpanes to the wall in the main room. </a:t>
            </a:r>
          </a:p>
          <a:p>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a:t>Instructions: Give each participant a self-adhesive sheet of paper. The instructors should put examples of the windowpane at the front of the class for participants to see and copy. Have them respond to the questions presented. Advise them they will be presenting their windowpane to the group as a whole. Also let them know their windowpanes will remain posted in the classroom for the remainder of the course. * Additional</a:t>
            </a:r>
            <a:r>
              <a:rPr lang="en-US" sz="1200" b="1" i="1" baseline="0" dirty="0"/>
              <a:t> instruction for the windowpane activity is provided on the next page. </a:t>
            </a:r>
            <a:endParaRPr lang="en-US" sz="1200" dirty="0"/>
          </a:p>
        </p:txBody>
      </p:sp>
      <p:sp>
        <p:nvSpPr>
          <p:cNvPr id="4" name="Header Placeholder 3"/>
          <p:cNvSpPr>
            <a:spLocks noGrp="1"/>
          </p:cNvSpPr>
          <p:nvPr>
            <p:ph type="hdr" sz="quarter" idx="10"/>
          </p:nvPr>
        </p:nvSpPr>
        <p:spPr/>
        <p:txBody>
          <a:bodyPr/>
          <a:lstStyle/>
          <a:p>
            <a:r>
              <a:rPr lang="en-US"/>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10</a:t>
            </a:fld>
            <a:endParaRPr lang="en-US" dirty="0"/>
          </a:p>
        </p:txBody>
      </p:sp>
      <p:sp>
        <p:nvSpPr>
          <p:cNvPr id="7" name="Footer Placeholder 6"/>
          <p:cNvSpPr>
            <a:spLocks noGrp="1"/>
          </p:cNvSpPr>
          <p:nvPr>
            <p:ph type="ftr" sz="quarter" idx="13"/>
          </p:nvPr>
        </p:nvSpPr>
        <p:spPr/>
        <p:txBody>
          <a:bodyPr/>
          <a:lstStyle/>
          <a:p>
            <a:r>
              <a:rPr lang="en-US"/>
              <a:t>Session 1 – Introduction</a:t>
            </a:r>
          </a:p>
          <a:p>
            <a:r>
              <a:rPr lang="en-US"/>
              <a:t>February, 2017</a:t>
            </a:r>
            <a:endParaRPr lang="en-US" dirty="0"/>
          </a:p>
        </p:txBody>
      </p:sp>
    </p:spTree>
    <p:extLst>
      <p:ext uri="{BB962C8B-B14F-4D97-AF65-F5344CB8AC3E}">
        <p14:creationId xmlns:p14="http://schemas.microsoft.com/office/powerpoint/2010/main" val="3065811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0388" y="609600"/>
            <a:ext cx="3656012" cy="2743200"/>
          </a:xfrm>
        </p:spPr>
      </p:sp>
      <p:sp>
        <p:nvSpPr>
          <p:cNvPr id="3" name="Notes Placeholder 2"/>
          <p:cNvSpPr>
            <a:spLocks noGrp="1"/>
          </p:cNvSpPr>
          <p:nvPr>
            <p:ph type="body" idx="1"/>
          </p:nvPr>
        </p:nvSpPr>
        <p:spPr>
          <a:xfrm>
            <a:off x="457200" y="3733800"/>
            <a:ext cx="6477000" cy="5410200"/>
          </a:xfrm>
        </p:spPr>
        <p:txBody>
          <a:bodyPr/>
          <a:lstStyle/>
          <a:p>
            <a:r>
              <a:rPr lang="en-US" sz="1200" dirty="0"/>
              <a:t>Introductions</a:t>
            </a:r>
          </a:p>
          <a:p>
            <a:pPr lvl="0"/>
            <a:endParaRPr lang="en-US" sz="1200" dirty="0"/>
          </a:p>
          <a:p>
            <a:pPr marL="181240" indent="-181240">
              <a:buFont typeface="Arial" panose="020B0604020202020204" pitchFamily="34" charset="0"/>
              <a:buChar char="•"/>
            </a:pPr>
            <a:r>
              <a:rPr lang="en-US" sz="1200" dirty="0"/>
              <a:t>Name and agency</a:t>
            </a:r>
          </a:p>
          <a:p>
            <a:pPr marL="181240" indent="-181240">
              <a:buFont typeface="Arial" panose="020B0604020202020204" pitchFamily="34" charset="0"/>
              <a:buChar char="•"/>
            </a:pPr>
            <a:r>
              <a:rPr lang="en-US" sz="1200" dirty="0"/>
              <a:t>Experience teaching (years)</a:t>
            </a:r>
          </a:p>
          <a:p>
            <a:pPr marL="181240" indent="-181240">
              <a:buFont typeface="Arial" panose="020B0604020202020204" pitchFamily="34" charset="0"/>
              <a:buChar char="•"/>
            </a:pPr>
            <a:r>
              <a:rPr lang="en-US" sz="1200" dirty="0"/>
              <a:t>Experience as a law enforcement officer (years)</a:t>
            </a:r>
          </a:p>
          <a:p>
            <a:pPr marL="181240" indent="-181240">
              <a:buFont typeface="Arial" panose="020B0604020202020204" pitchFamily="34" charset="0"/>
              <a:buChar char="•"/>
            </a:pPr>
            <a:r>
              <a:rPr lang="en-US" sz="1200" dirty="0"/>
              <a:t>Goal for the course</a:t>
            </a:r>
          </a:p>
          <a:p>
            <a:pPr marL="181240" indent="-181240">
              <a:buFont typeface="Arial" panose="020B0604020202020204" pitchFamily="34" charset="0"/>
              <a:buChar char="•"/>
            </a:pPr>
            <a:r>
              <a:rPr lang="en-US" sz="1200" dirty="0"/>
              <a:t>Your ideal job (pictures can be used)</a:t>
            </a:r>
          </a:p>
          <a:p>
            <a:pPr marL="181240" indent="-181240">
              <a:buFont typeface="Arial" panose="020B0604020202020204" pitchFamily="34" charset="0"/>
              <a:buChar char="•"/>
            </a:pPr>
            <a:endParaRPr lang="en-US" sz="1200" dirty="0"/>
          </a:p>
          <a:p>
            <a:pPr marL="0" indent="0">
              <a:buFont typeface="Arial" panose="020B0604020202020204" pitchFamily="34" charset="0"/>
              <a:buNone/>
            </a:pPr>
            <a:r>
              <a:rPr lang="en-US" sz="1200" b="1" i="1" dirty="0"/>
              <a:t>Whenever</a:t>
            </a:r>
            <a:r>
              <a:rPr lang="en-US" sz="1200" b="1" i="1" baseline="0" dirty="0"/>
              <a:t> the instructors finish their presentations, allow 10 minutes for participants to create their own windowpanes. Participants should tape/stick the windowpanes to the wall in the main room. Allow each participant 2-3 minutes to present their windowpanes.</a:t>
            </a:r>
            <a:endParaRPr lang="en-US" sz="1200" b="1" i="1" dirty="0"/>
          </a:p>
          <a:p>
            <a:pPr defTabSz="966612">
              <a:defRPr/>
            </a:pPr>
            <a:endParaRPr lang="en-US" sz="1200" b="1" i="1" dirty="0"/>
          </a:p>
          <a:p>
            <a:r>
              <a:rPr lang="en-US" sz="1200" i="1" dirty="0"/>
              <a:t>Name: </a:t>
            </a:r>
            <a:r>
              <a:rPr lang="en-US" sz="1200" b="1" i="1" dirty="0"/>
              <a:t>For identification purposes</a:t>
            </a:r>
            <a:endParaRPr lang="en-US" sz="1200" b="1" dirty="0"/>
          </a:p>
          <a:p>
            <a:r>
              <a:rPr lang="en-US" sz="1200" i="1" dirty="0"/>
              <a:t>Experience: </a:t>
            </a:r>
            <a:r>
              <a:rPr lang="en-US" sz="1200" b="1" i="1" dirty="0"/>
              <a:t>The purpose of this particular windowpane is to open up the discussion of prior work and presentation experience.</a:t>
            </a:r>
            <a:endParaRPr lang="en-US" sz="1200" b="1" dirty="0"/>
          </a:p>
          <a:p>
            <a:r>
              <a:rPr lang="en-US" sz="1200" i="1" dirty="0"/>
              <a:t>Goal for the course: </a:t>
            </a:r>
            <a:r>
              <a:rPr lang="en-US" sz="1200" b="1" i="1" dirty="0"/>
              <a:t>Have the participant verbalize at the beginning of the training what they hope to gain by the completion of the course.</a:t>
            </a:r>
            <a:endParaRPr lang="en-US" sz="1200" b="1" dirty="0"/>
          </a:p>
          <a:p>
            <a:r>
              <a:rPr lang="en-US" sz="1200" i="1" dirty="0"/>
              <a:t>Your ideal job: </a:t>
            </a:r>
            <a:r>
              <a:rPr lang="en-US" sz="1200" b="1" i="1" dirty="0"/>
              <a:t>A picture or drawing can be used to help describe the participant’s ideal job (helps emphasize the importance of visual aids in trainings.)</a:t>
            </a:r>
          </a:p>
          <a:p>
            <a:endParaRPr lang="en-US" sz="1200" b="1" i="1" dirty="0"/>
          </a:p>
          <a:p>
            <a:r>
              <a:rPr lang="en-US" sz="1200" b="1" i="1" dirty="0"/>
              <a:t>__________________________________________________________________________________</a:t>
            </a:r>
          </a:p>
          <a:p>
            <a:endParaRPr lang="en-US" sz="1200" b="1" i="1" dirty="0"/>
          </a:p>
          <a:p>
            <a:r>
              <a:rPr lang="en-US" sz="1200" b="1" i="1" dirty="0"/>
              <a:t>__________________________________________________________________________________</a:t>
            </a:r>
          </a:p>
          <a:p>
            <a:endParaRPr lang="en-US" sz="1200" b="1" i="1" dirty="0"/>
          </a:p>
          <a:p>
            <a:r>
              <a:rPr lang="en-US" sz="1200" b="1" i="1" dirty="0"/>
              <a:t>__________________________________________________________________________________</a:t>
            </a:r>
          </a:p>
          <a:p>
            <a:endParaRPr lang="en-US" sz="1200" b="1" i="1" dirty="0"/>
          </a:p>
          <a:p>
            <a:r>
              <a:rPr lang="en-US" sz="1200" b="1" i="1" dirty="0"/>
              <a:t>__________________________________________________________________________________</a:t>
            </a:r>
            <a:endParaRPr lang="en-US" sz="1200" b="1" dirty="0"/>
          </a:p>
          <a:p>
            <a:endParaRPr lang="en-US" sz="1200" b="0" dirty="0"/>
          </a:p>
        </p:txBody>
      </p:sp>
      <p:sp>
        <p:nvSpPr>
          <p:cNvPr id="4" name="Header Placeholder 3"/>
          <p:cNvSpPr>
            <a:spLocks noGrp="1"/>
          </p:cNvSpPr>
          <p:nvPr>
            <p:ph type="hdr" sz="quarter" idx="10"/>
          </p:nvPr>
        </p:nvSpPr>
        <p:spPr/>
        <p:txBody>
          <a:bodyPr/>
          <a:lstStyle/>
          <a:p>
            <a:r>
              <a:rPr lang="en-US"/>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11</a:t>
            </a:fld>
            <a:endParaRPr lang="en-US" dirty="0"/>
          </a:p>
        </p:txBody>
      </p:sp>
      <p:sp>
        <p:nvSpPr>
          <p:cNvPr id="7" name="Footer Placeholder 6"/>
          <p:cNvSpPr>
            <a:spLocks noGrp="1"/>
          </p:cNvSpPr>
          <p:nvPr>
            <p:ph type="ftr" sz="quarter" idx="13"/>
          </p:nvPr>
        </p:nvSpPr>
        <p:spPr/>
        <p:txBody>
          <a:bodyPr/>
          <a:lstStyle/>
          <a:p>
            <a:r>
              <a:rPr lang="en-US"/>
              <a:t>Session 1 – Introduction</a:t>
            </a:r>
          </a:p>
          <a:p>
            <a:r>
              <a:rPr lang="en-US"/>
              <a:t>February, 2017</a:t>
            </a:r>
            <a:endParaRPr lang="en-US" dirty="0"/>
          </a:p>
        </p:txBody>
      </p:sp>
    </p:spTree>
    <p:extLst>
      <p:ext uri="{BB962C8B-B14F-4D97-AF65-F5344CB8AC3E}">
        <p14:creationId xmlns:p14="http://schemas.microsoft.com/office/powerpoint/2010/main" val="2246885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0388" y="720725"/>
            <a:ext cx="3656012" cy="2743200"/>
          </a:xfrm>
        </p:spPr>
      </p:sp>
      <p:sp>
        <p:nvSpPr>
          <p:cNvPr id="3" name="Notes Placeholder 2"/>
          <p:cNvSpPr>
            <a:spLocks noGrp="1"/>
          </p:cNvSpPr>
          <p:nvPr>
            <p:ph type="body" idx="1"/>
          </p:nvPr>
        </p:nvSpPr>
        <p:spPr>
          <a:xfrm>
            <a:off x="533400" y="3962400"/>
            <a:ext cx="6019800" cy="5088636"/>
          </a:xfrm>
        </p:spPr>
        <p:txBody>
          <a:bodyPr/>
          <a:lstStyle/>
          <a:p>
            <a:r>
              <a:rPr lang="en-US" sz="1200" b="1" i="1" dirty="0"/>
              <a:t>The lead instructor will review the listed expectations identified by the participants on their windowpanes. Instructors will do their best to meet as many of the listed expectations as possible by the course’s conclusion. </a:t>
            </a:r>
            <a:endParaRPr lang="en-US" sz="1200" dirty="0"/>
          </a:p>
          <a:p>
            <a:endParaRPr lang="en-US" sz="1200" b="1" i="1" dirty="0"/>
          </a:p>
          <a:p>
            <a:r>
              <a:rPr lang="en-US" sz="1200" b="1" i="1" dirty="0"/>
              <a:t>Thank the participants for their windowpane examples.</a:t>
            </a:r>
            <a:endParaRPr lang="en-US" sz="1200" dirty="0"/>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p:txBody>
      </p:sp>
      <p:sp>
        <p:nvSpPr>
          <p:cNvPr id="4" name="Header Placeholder 3"/>
          <p:cNvSpPr>
            <a:spLocks noGrp="1"/>
          </p:cNvSpPr>
          <p:nvPr>
            <p:ph type="hdr" sz="quarter" idx="10"/>
          </p:nvPr>
        </p:nvSpPr>
        <p:spPr/>
        <p:txBody>
          <a:bodyPr/>
          <a:lstStyle/>
          <a:p>
            <a:r>
              <a:rPr lang="en-US"/>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12</a:t>
            </a:fld>
            <a:endParaRPr lang="en-US" dirty="0"/>
          </a:p>
        </p:txBody>
      </p:sp>
      <p:sp>
        <p:nvSpPr>
          <p:cNvPr id="7" name="Footer Placeholder 6"/>
          <p:cNvSpPr>
            <a:spLocks noGrp="1"/>
          </p:cNvSpPr>
          <p:nvPr>
            <p:ph type="ftr" sz="quarter" idx="13"/>
          </p:nvPr>
        </p:nvSpPr>
        <p:spPr/>
        <p:txBody>
          <a:bodyPr/>
          <a:lstStyle/>
          <a:p>
            <a:r>
              <a:rPr lang="en-US"/>
              <a:t>Session 1 – Introduction</a:t>
            </a:r>
          </a:p>
          <a:p>
            <a:r>
              <a:rPr lang="en-US"/>
              <a:t>February, 2017</a:t>
            </a:r>
            <a:endParaRPr lang="en-US" dirty="0"/>
          </a:p>
        </p:txBody>
      </p:sp>
    </p:spTree>
    <p:extLst>
      <p:ext uri="{BB962C8B-B14F-4D97-AF65-F5344CB8AC3E}">
        <p14:creationId xmlns:p14="http://schemas.microsoft.com/office/powerpoint/2010/main" val="3415281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0388" y="685800"/>
            <a:ext cx="3656012" cy="2743200"/>
          </a:xfrm>
        </p:spPr>
      </p:sp>
      <p:sp>
        <p:nvSpPr>
          <p:cNvPr id="3" name="Notes Placeholder 2"/>
          <p:cNvSpPr>
            <a:spLocks noGrp="1"/>
          </p:cNvSpPr>
          <p:nvPr>
            <p:ph type="body" idx="1"/>
          </p:nvPr>
        </p:nvSpPr>
        <p:spPr>
          <a:xfrm>
            <a:off x="579120" y="3886200"/>
            <a:ext cx="6126480" cy="5184648"/>
          </a:xfrm>
        </p:spPr>
        <p:txBody>
          <a:bodyPr/>
          <a:lstStyle/>
          <a:p>
            <a:r>
              <a:rPr lang="en-US" sz="1200" b="1" cap="all" dirty="0"/>
              <a:t>E. </a:t>
            </a:r>
            <a:r>
              <a:rPr lang="en-US" sz="1200" b="1" u="sng" cap="all" dirty="0"/>
              <a:t>Final Participation Demonstration</a:t>
            </a:r>
            <a:endParaRPr lang="en-US" sz="1200" cap="all" dirty="0"/>
          </a:p>
          <a:p>
            <a:endParaRPr lang="en-US" sz="1200" b="1" i="1" dirty="0"/>
          </a:p>
          <a:p>
            <a:r>
              <a:rPr lang="en-US" sz="1200" b="1" i="1" dirty="0"/>
              <a:t>Explain to participants they will be required to present a portion of the SFST curriculum as assigned. Participants will also be required to provide effective feedback to other participants’ presentations.  </a:t>
            </a:r>
            <a:endParaRPr lang="en-US" sz="1200" dirty="0"/>
          </a:p>
          <a:p>
            <a:endParaRPr lang="en-US" sz="1200" b="1" i="1" dirty="0"/>
          </a:p>
          <a:p>
            <a:r>
              <a:rPr lang="en-US" sz="1200" b="1" i="1" dirty="0"/>
              <a:t>Advise participants they will be provided sufficient time and resources to prepare their demonstration. In addition, participants will be required to successfully complete a final DWI Detection and SFST written examination (scoring an 80% or better) and demonstrate coaching proficiency in the SFST battery. </a:t>
            </a:r>
            <a:endParaRPr lang="en-US" sz="1200" dirty="0"/>
          </a:p>
          <a:p>
            <a:endParaRPr lang="en-US" sz="1200" dirty="0"/>
          </a:p>
          <a:p>
            <a:r>
              <a:rPr lang="en-US" sz="1200" dirty="0"/>
              <a:t>To successfully complete the course, participants must accomplish the following: </a:t>
            </a:r>
          </a:p>
          <a:p>
            <a:pPr lvl="0"/>
            <a:endParaRPr lang="en-US" sz="1200" dirty="0"/>
          </a:p>
          <a:p>
            <a:pPr marL="181240" indent="-181240">
              <a:buFont typeface="Arial" panose="020B0604020202020204" pitchFamily="34" charset="0"/>
              <a:buChar char="•"/>
            </a:pPr>
            <a:r>
              <a:rPr lang="en-US" sz="1200" dirty="0"/>
              <a:t>Classroom presentations</a:t>
            </a:r>
          </a:p>
          <a:p>
            <a:pPr marL="181240" indent="-181240">
              <a:buFont typeface="Arial" panose="020B0604020202020204" pitchFamily="34" charset="0"/>
              <a:buChar char="•"/>
            </a:pPr>
            <a:r>
              <a:rPr lang="en-US" sz="1200" dirty="0"/>
              <a:t>Provide</a:t>
            </a:r>
            <a:r>
              <a:rPr lang="en-US" sz="1200" baseline="0" dirty="0"/>
              <a:t> p</a:t>
            </a:r>
            <a:r>
              <a:rPr lang="en-US" sz="1200" dirty="0"/>
              <a:t>resentation feedback to other participants</a:t>
            </a:r>
          </a:p>
          <a:p>
            <a:pPr marL="181240" indent="-181240">
              <a:buFont typeface="Arial" panose="020B0604020202020204" pitchFamily="34" charset="0"/>
              <a:buChar char="•"/>
            </a:pPr>
            <a:r>
              <a:rPr lang="en-US" sz="1200" dirty="0"/>
              <a:t>Written examination (minimum of 80%)</a:t>
            </a:r>
          </a:p>
          <a:p>
            <a:pPr marL="181240" indent="-181240">
              <a:buFont typeface="Arial" panose="020B0604020202020204" pitchFamily="34" charset="0"/>
              <a:buChar char="•"/>
            </a:pPr>
            <a:r>
              <a:rPr lang="en-US" sz="1200" dirty="0"/>
              <a:t>Conduct coaching proficiency </a:t>
            </a:r>
          </a:p>
          <a:p>
            <a:pPr marL="181240" indent="-181240">
              <a:buFont typeface="Arial" panose="020B0604020202020204" pitchFamily="34" charset="0"/>
              <a:buChar char="•"/>
            </a:pPr>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p:txBody>
      </p:sp>
      <p:sp>
        <p:nvSpPr>
          <p:cNvPr id="4" name="Header Placeholder 3"/>
          <p:cNvSpPr>
            <a:spLocks noGrp="1"/>
          </p:cNvSpPr>
          <p:nvPr>
            <p:ph type="hdr" sz="quarter" idx="10"/>
          </p:nvPr>
        </p:nvSpPr>
        <p:spPr/>
        <p:txBody>
          <a:bodyPr/>
          <a:lstStyle/>
          <a:p>
            <a:r>
              <a:rPr lang="en-US"/>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13</a:t>
            </a:fld>
            <a:endParaRPr lang="en-US" dirty="0"/>
          </a:p>
        </p:txBody>
      </p:sp>
      <p:sp>
        <p:nvSpPr>
          <p:cNvPr id="7" name="Footer Placeholder 6"/>
          <p:cNvSpPr>
            <a:spLocks noGrp="1"/>
          </p:cNvSpPr>
          <p:nvPr>
            <p:ph type="ftr" sz="quarter" idx="13"/>
          </p:nvPr>
        </p:nvSpPr>
        <p:spPr/>
        <p:txBody>
          <a:bodyPr/>
          <a:lstStyle/>
          <a:p>
            <a:r>
              <a:rPr lang="en-US"/>
              <a:t>Session 1 – Introduction</a:t>
            </a:r>
          </a:p>
          <a:p>
            <a:r>
              <a:rPr lang="en-US"/>
              <a:t>February, 2017</a:t>
            </a:r>
            <a:endParaRPr lang="en-US" dirty="0"/>
          </a:p>
        </p:txBody>
      </p:sp>
    </p:spTree>
    <p:extLst>
      <p:ext uri="{BB962C8B-B14F-4D97-AF65-F5344CB8AC3E}">
        <p14:creationId xmlns:p14="http://schemas.microsoft.com/office/powerpoint/2010/main" val="365624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656012" cy="2743200"/>
          </a:xfrm>
        </p:spPr>
      </p:sp>
      <p:sp>
        <p:nvSpPr>
          <p:cNvPr id="3" name="Notes Placeholder 2"/>
          <p:cNvSpPr>
            <a:spLocks noGrp="1"/>
          </p:cNvSpPr>
          <p:nvPr>
            <p:ph type="body" idx="1"/>
          </p:nvPr>
        </p:nvSpPr>
        <p:spPr>
          <a:xfrm>
            <a:off x="579120" y="3886200"/>
            <a:ext cx="6126480" cy="5088636"/>
          </a:xfrm>
        </p:spPr>
        <p:txBody>
          <a:bodyPr/>
          <a:lstStyle/>
          <a:p>
            <a:r>
              <a:rPr lang="en-US" sz="1200" b="1" cap="all" dirty="0"/>
              <a:t>F. </a:t>
            </a:r>
            <a:r>
              <a:rPr lang="en-US" sz="1200" b="1" u="sng" cap="all" dirty="0" err="1"/>
              <a:t>QuestionS</a:t>
            </a:r>
            <a:r>
              <a:rPr lang="en-US" sz="1200" b="1" u="sng" cap="all" dirty="0"/>
              <a:t> AND/OR CONCERNS</a:t>
            </a:r>
          </a:p>
          <a:p>
            <a:endParaRPr lang="en-US" sz="1200" cap="all" dirty="0"/>
          </a:p>
          <a:p>
            <a:r>
              <a:rPr lang="en-US" sz="1200" b="1" i="1" dirty="0"/>
              <a:t>Inquire if any participants have any questions or concerns.</a:t>
            </a:r>
            <a:endParaRPr lang="en-US" sz="1200" dirty="0"/>
          </a:p>
          <a:p>
            <a:endParaRPr lang="en-US" sz="1200" b="1" i="1" dirty="0"/>
          </a:p>
          <a:p>
            <a:r>
              <a:rPr lang="en-US" sz="1200" b="1" i="1" dirty="0"/>
              <a:t>Address as many of the questions and/or concerns as time allows. </a:t>
            </a:r>
            <a:endParaRPr lang="en-US" sz="1200" dirty="0"/>
          </a:p>
          <a:p>
            <a:endParaRPr lang="en-US" sz="1200" b="1" i="1" dirty="0"/>
          </a:p>
          <a:p>
            <a:r>
              <a:rPr lang="en-US" sz="1200" b="1" i="1" dirty="0"/>
              <a:t>Disseminate the Pre-test and allow 10 - 15 minutes to complete. </a:t>
            </a:r>
            <a:endParaRPr lang="en-US" sz="1200" dirty="0"/>
          </a:p>
          <a:p>
            <a:endParaRPr lang="en-US" sz="1200" b="1" i="1" dirty="0"/>
          </a:p>
          <a:p>
            <a:r>
              <a:rPr lang="en-US" sz="1200" b="1" i="1" dirty="0"/>
              <a:t>If time allows, review the exam and the acceptable answers.</a:t>
            </a:r>
          </a:p>
          <a:p>
            <a:endParaRPr lang="en-US" sz="1200" b="1" i="1"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p:txBody>
      </p:sp>
      <p:sp>
        <p:nvSpPr>
          <p:cNvPr id="4" name="Header Placeholder 3"/>
          <p:cNvSpPr>
            <a:spLocks noGrp="1"/>
          </p:cNvSpPr>
          <p:nvPr>
            <p:ph type="hdr" sz="quarter" idx="10"/>
          </p:nvPr>
        </p:nvSpPr>
        <p:spPr/>
        <p:txBody>
          <a:bodyPr/>
          <a:lstStyle/>
          <a:p>
            <a:r>
              <a:rPr lang="en-US"/>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14</a:t>
            </a:fld>
            <a:endParaRPr lang="en-US" dirty="0"/>
          </a:p>
        </p:txBody>
      </p:sp>
      <p:sp>
        <p:nvSpPr>
          <p:cNvPr id="7" name="Footer Placeholder 6"/>
          <p:cNvSpPr>
            <a:spLocks noGrp="1"/>
          </p:cNvSpPr>
          <p:nvPr>
            <p:ph type="ftr" sz="quarter" idx="13"/>
          </p:nvPr>
        </p:nvSpPr>
        <p:spPr/>
        <p:txBody>
          <a:bodyPr/>
          <a:lstStyle/>
          <a:p>
            <a:r>
              <a:rPr lang="en-US"/>
              <a:t>Session 1 – Introduction</a:t>
            </a:r>
          </a:p>
          <a:p>
            <a:r>
              <a:rPr lang="en-US"/>
              <a:t>February, 2017</a:t>
            </a:r>
            <a:endParaRPr lang="en-US" dirty="0"/>
          </a:p>
        </p:txBody>
      </p:sp>
    </p:spTree>
    <p:extLst>
      <p:ext uri="{BB962C8B-B14F-4D97-AF65-F5344CB8AC3E}">
        <p14:creationId xmlns:p14="http://schemas.microsoft.com/office/powerpoint/2010/main" val="3238949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0388" y="720725"/>
            <a:ext cx="3656012" cy="2743200"/>
          </a:xfrm>
        </p:spPr>
      </p:sp>
      <p:sp>
        <p:nvSpPr>
          <p:cNvPr id="3" name="Notes Placeholder 2"/>
          <p:cNvSpPr>
            <a:spLocks noGrp="1"/>
          </p:cNvSpPr>
          <p:nvPr>
            <p:ph type="body" idx="1"/>
          </p:nvPr>
        </p:nvSpPr>
        <p:spPr>
          <a:xfrm>
            <a:off x="731520" y="3733800"/>
            <a:ext cx="5852160" cy="5334000"/>
          </a:xfrm>
        </p:spPr>
        <p:txBody>
          <a:bodyPr/>
          <a:lstStyle/>
          <a:p>
            <a:r>
              <a:rPr lang="en-US" sz="1200" b="1" dirty="0"/>
              <a:t>Session 1: Introduction to the DWI Detection and SFST Instructor Development Course (IDC)</a:t>
            </a:r>
            <a:endParaRPr lang="en-US" sz="1200" dirty="0"/>
          </a:p>
          <a:p>
            <a:r>
              <a:rPr lang="en-US" sz="1200" dirty="0"/>
              <a:t>Estimated time for Session 1: 2 Hours (depending on class size)</a:t>
            </a:r>
          </a:p>
          <a:p>
            <a:endParaRPr lang="en-US" sz="1200" dirty="0"/>
          </a:p>
          <a:p>
            <a:r>
              <a:rPr lang="en-US" sz="1200" b="1" dirty="0"/>
              <a:t>Session Objectives </a:t>
            </a:r>
            <a:endParaRPr lang="en-US" sz="1200" dirty="0"/>
          </a:p>
          <a:p>
            <a:pPr marL="181240" indent="-181240">
              <a:buFont typeface="Arial" panose="020B0604020202020204" pitchFamily="34" charset="0"/>
              <a:buChar char="•"/>
            </a:pPr>
            <a:r>
              <a:rPr lang="en-US" sz="1200" dirty="0"/>
              <a:t>Using the provided agenda, review course objective and other administrative matters </a:t>
            </a:r>
          </a:p>
          <a:p>
            <a:pPr marL="181240" indent="-181240">
              <a:buFont typeface="Arial" panose="020B0604020202020204" pitchFamily="34" charset="0"/>
              <a:buChar char="•"/>
            </a:pPr>
            <a:r>
              <a:rPr lang="en-US" sz="1200" dirty="0"/>
              <a:t>Using the windowpane exercise, demonstrate the Cycle of Instruction with the participants to be discussed in Session 2</a:t>
            </a:r>
          </a:p>
          <a:p>
            <a:pPr marL="181240" indent="-181240">
              <a:buFont typeface="Arial" panose="020B0604020202020204" pitchFamily="34" charset="0"/>
              <a:buChar char="•"/>
            </a:pPr>
            <a:r>
              <a:rPr lang="en-US" sz="1200" dirty="0"/>
              <a:t>Using the windowpane exercise, participants will express expectations of the course </a:t>
            </a:r>
          </a:p>
          <a:p>
            <a:pPr marL="181240" indent="-181240">
              <a:buFont typeface="Arial" panose="020B0604020202020204" pitchFamily="34" charset="0"/>
              <a:buChar char="•"/>
            </a:pPr>
            <a:r>
              <a:rPr lang="en-US" sz="1200" dirty="0"/>
              <a:t>Participants are expected to actively engage in course activities</a:t>
            </a:r>
          </a:p>
          <a:p>
            <a:pPr lvl="0"/>
            <a:endParaRPr lang="en-US" sz="1200" dirty="0"/>
          </a:p>
          <a:p>
            <a:r>
              <a:rPr lang="en-US" sz="1200" b="1" dirty="0"/>
              <a:t>Contents</a:t>
            </a:r>
            <a:endParaRPr lang="en-US" sz="1200" dirty="0"/>
          </a:p>
          <a:p>
            <a:r>
              <a:rPr lang="en-US" sz="1200" cap="all" dirty="0"/>
              <a:t>A. </a:t>
            </a:r>
            <a:r>
              <a:rPr lang="en-US" sz="1200" dirty="0"/>
              <a:t>Welcome</a:t>
            </a:r>
          </a:p>
          <a:p>
            <a:r>
              <a:rPr lang="en-US" sz="1200" cap="all" dirty="0"/>
              <a:t>B. </a:t>
            </a:r>
            <a:r>
              <a:rPr lang="en-US" sz="1200" dirty="0"/>
              <a:t>Facilities, Logistics And Classroom Conduct</a:t>
            </a:r>
            <a:endParaRPr lang="en-US" sz="1200" cap="all" dirty="0"/>
          </a:p>
          <a:p>
            <a:r>
              <a:rPr lang="en-US" sz="1200" cap="all" dirty="0"/>
              <a:t>C. </a:t>
            </a:r>
            <a:r>
              <a:rPr lang="en-US" sz="1200" dirty="0"/>
              <a:t>Course Format</a:t>
            </a:r>
            <a:r>
              <a:rPr lang="en-US" sz="1200" cap="all" dirty="0"/>
              <a:t>	</a:t>
            </a:r>
          </a:p>
          <a:p>
            <a:r>
              <a:rPr lang="en-US" sz="1200" cap="all" dirty="0"/>
              <a:t>D. </a:t>
            </a:r>
            <a:r>
              <a:rPr lang="en-US" sz="1200" dirty="0"/>
              <a:t>Introduction</a:t>
            </a:r>
            <a:r>
              <a:rPr lang="en-US" sz="1200" cap="all" dirty="0"/>
              <a:t>	</a:t>
            </a:r>
          </a:p>
          <a:p>
            <a:r>
              <a:rPr lang="en-US" sz="1200" cap="all" dirty="0"/>
              <a:t>E. </a:t>
            </a:r>
            <a:r>
              <a:rPr lang="en-US" sz="1200" dirty="0"/>
              <a:t>Final Participation Demonstration</a:t>
            </a:r>
            <a:endParaRPr lang="en-US" sz="1200" cap="all" dirty="0"/>
          </a:p>
          <a:p>
            <a:r>
              <a:rPr lang="en-US" sz="1200" cap="all" dirty="0"/>
              <a:t>F. </a:t>
            </a:r>
            <a:r>
              <a:rPr lang="en-US" sz="1200" dirty="0"/>
              <a:t>Questions and/or Concerns</a:t>
            </a:r>
            <a:endParaRPr lang="en-US" sz="1200" cap="all" dirty="0"/>
          </a:p>
          <a:p>
            <a:r>
              <a:rPr lang="en-US" sz="1200" cap="all" dirty="0"/>
              <a:t> </a:t>
            </a:r>
          </a:p>
          <a:p>
            <a:r>
              <a:rPr lang="en-US" sz="1200" b="1" dirty="0"/>
              <a:t>Materials</a:t>
            </a:r>
          </a:p>
          <a:p>
            <a:r>
              <a:rPr lang="en-US" sz="1200" dirty="0"/>
              <a:t>Presentation slides		Self-Adhesive Easel/Easel Pad</a:t>
            </a:r>
          </a:p>
          <a:p>
            <a:r>
              <a:rPr lang="en-US" sz="1200" dirty="0"/>
              <a:t>Colored Dry-Erase Markers		Tape		</a:t>
            </a:r>
          </a:p>
          <a:p>
            <a:r>
              <a:rPr lang="en-US" sz="1200" dirty="0"/>
              <a:t>Copy of agenda/schedule		Participant list</a:t>
            </a:r>
          </a:p>
          <a:p>
            <a:r>
              <a:rPr lang="en-US" sz="1200" dirty="0"/>
              <a:t>Tent cards and/or name tags</a:t>
            </a:r>
          </a:p>
          <a:p>
            <a:r>
              <a:rPr lang="en-US" sz="1200" dirty="0"/>
              <a:t>Pre-test		</a:t>
            </a:r>
          </a:p>
          <a:p>
            <a:r>
              <a:rPr lang="en-US" sz="1200" dirty="0"/>
              <a:t>Computer speakers (for embedded videos)</a:t>
            </a:r>
          </a:p>
          <a:p>
            <a:endParaRPr lang="en-US" sz="1200" b="1" i="1" dirty="0"/>
          </a:p>
          <a:p>
            <a:r>
              <a:rPr lang="en-US" sz="1200" b="1" i="1" dirty="0"/>
              <a:t>Instructional Notes are presented in bold italic throughout the sessions. </a:t>
            </a:r>
            <a:endParaRPr lang="en-US" sz="1200" dirty="0"/>
          </a:p>
          <a:p>
            <a:endParaRPr lang="en-US" sz="1200" dirty="0"/>
          </a:p>
        </p:txBody>
      </p:sp>
      <p:sp>
        <p:nvSpPr>
          <p:cNvPr id="4" name="Slide Number Placeholder 3"/>
          <p:cNvSpPr>
            <a:spLocks noGrp="1"/>
          </p:cNvSpPr>
          <p:nvPr>
            <p:ph type="sldNum" sz="quarter" idx="10"/>
          </p:nvPr>
        </p:nvSpPr>
        <p:spPr/>
        <p:txBody>
          <a:bodyPr/>
          <a:lstStyle/>
          <a:p>
            <a:r>
              <a:rPr lang="en-US"/>
              <a:t>Page </a:t>
            </a:r>
            <a:fld id="{AED10D12-2569-4B27-B139-281FE96BCF92}" type="slidenum">
              <a:rPr lang="en-US" smtClean="0"/>
              <a:pPr/>
              <a:t>2</a:t>
            </a:fld>
            <a:endParaRPr lang="en-US" dirty="0"/>
          </a:p>
        </p:txBody>
      </p:sp>
      <p:sp>
        <p:nvSpPr>
          <p:cNvPr id="6" name="Header Placeholder 5"/>
          <p:cNvSpPr>
            <a:spLocks noGrp="1"/>
          </p:cNvSpPr>
          <p:nvPr>
            <p:ph type="hdr" sz="quarter" idx="12"/>
          </p:nvPr>
        </p:nvSpPr>
        <p:spPr/>
        <p:txBody>
          <a:bodyPr/>
          <a:lstStyle/>
          <a:p>
            <a:r>
              <a:rPr lang="en-US"/>
              <a:t>DWI Detection and Standardized Field Sobriety Testing Instructor Development Course</a:t>
            </a:r>
            <a:endParaRPr lang="en-US" dirty="0"/>
          </a:p>
        </p:txBody>
      </p:sp>
      <p:sp>
        <p:nvSpPr>
          <p:cNvPr id="7" name="Footer Placeholder 6"/>
          <p:cNvSpPr>
            <a:spLocks noGrp="1"/>
          </p:cNvSpPr>
          <p:nvPr>
            <p:ph type="ftr" sz="quarter" idx="13"/>
          </p:nvPr>
        </p:nvSpPr>
        <p:spPr/>
        <p:txBody>
          <a:bodyPr/>
          <a:lstStyle/>
          <a:p>
            <a:r>
              <a:rPr lang="en-US"/>
              <a:t>Session 1 – Introduction</a:t>
            </a:r>
          </a:p>
          <a:p>
            <a:r>
              <a:rPr lang="en-US"/>
              <a:t>February, 2017</a:t>
            </a:r>
            <a:endParaRPr lang="en-US" dirty="0"/>
          </a:p>
        </p:txBody>
      </p:sp>
    </p:spTree>
    <p:extLst>
      <p:ext uri="{BB962C8B-B14F-4D97-AF65-F5344CB8AC3E}">
        <p14:creationId xmlns:p14="http://schemas.microsoft.com/office/powerpoint/2010/main" val="1488764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0388" y="720725"/>
            <a:ext cx="3656012" cy="2743200"/>
          </a:xfrm>
        </p:spPr>
      </p:sp>
      <p:sp>
        <p:nvSpPr>
          <p:cNvPr id="3" name="Notes Placeholder 2"/>
          <p:cNvSpPr>
            <a:spLocks noGrp="1"/>
          </p:cNvSpPr>
          <p:nvPr>
            <p:ph type="body" idx="1"/>
          </p:nvPr>
        </p:nvSpPr>
        <p:spPr/>
        <p:txBody>
          <a:bodyPr/>
          <a:lstStyle/>
          <a:p>
            <a:pPr marL="241653" indent="-241653">
              <a:buAutoNum type="alphaUcPeriod"/>
            </a:pPr>
            <a:r>
              <a:rPr lang="en-US" sz="1200" b="1" u="sng" cap="all" dirty="0"/>
              <a:t>Welcome </a:t>
            </a:r>
          </a:p>
          <a:p>
            <a:endParaRPr lang="en-US" sz="1200" cap="all" dirty="0"/>
          </a:p>
          <a:p>
            <a:r>
              <a:rPr lang="en-US" sz="1200" b="1" i="1" dirty="0"/>
              <a:t>Optional Exercise:</a:t>
            </a:r>
            <a:r>
              <a:rPr lang="en-US" sz="1200" dirty="0"/>
              <a:t> </a:t>
            </a:r>
            <a:r>
              <a:rPr lang="en-US" sz="1200" b="1" i="1" dirty="0"/>
              <a:t>Instructors may want to utilize the optional exercise contained within the Administrator Guide for this session. </a:t>
            </a:r>
            <a:endParaRPr lang="en-US" sz="1200" dirty="0"/>
          </a:p>
          <a:p>
            <a:endParaRPr lang="en-US" sz="1200" b="1" dirty="0"/>
          </a:p>
          <a:p>
            <a:r>
              <a:rPr lang="en-US" sz="1200" b="1" dirty="0"/>
              <a:t>Welcome to the DWI Detection and Sobriety Field Standardized Training (SFST) Instructor Development Course</a:t>
            </a:r>
            <a:endParaRPr lang="en-US" sz="1200" dirty="0"/>
          </a:p>
          <a:p>
            <a:r>
              <a:rPr lang="en-US" sz="1200" b="1" i="1" dirty="0"/>
              <a:t>Stress the importance of open communication, effective feedback and participation.</a:t>
            </a:r>
            <a:endParaRPr lang="en-US" sz="1200" dirty="0"/>
          </a:p>
          <a:p>
            <a:endParaRPr lang="en-US" sz="1200" dirty="0"/>
          </a:p>
          <a:p>
            <a:r>
              <a:rPr lang="en-US" sz="1200" dirty="0"/>
              <a:t>Session 1: Introduction</a:t>
            </a:r>
          </a:p>
          <a:p>
            <a:endParaRPr lang="en-US" sz="1200" b="1" i="1" dirty="0"/>
          </a:p>
          <a:p>
            <a:r>
              <a:rPr lang="en-US" sz="1200" b="1" i="1" dirty="0"/>
              <a:t>Estimated time for Session 1: 2 Hours</a:t>
            </a:r>
            <a:endParaRPr lang="en-US" sz="1200" dirty="0"/>
          </a:p>
          <a:p>
            <a:endParaRPr lang="en-US" sz="1200" b="1" i="1" dirty="0"/>
          </a:p>
          <a:p>
            <a:r>
              <a:rPr lang="en-US" sz="1200" b="1" i="1" dirty="0"/>
              <a:t>Materials:</a:t>
            </a:r>
            <a:endParaRPr lang="en-US" sz="1200" dirty="0"/>
          </a:p>
          <a:p>
            <a:pPr marL="181240" indent="-181240">
              <a:buFont typeface="Arial" panose="020B0604020202020204" pitchFamily="34" charset="0"/>
              <a:buChar char="•"/>
            </a:pPr>
            <a:r>
              <a:rPr lang="en-US" sz="1200" b="1" i="1" dirty="0"/>
              <a:t>Presentation slides</a:t>
            </a:r>
            <a:endParaRPr lang="en-US" sz="1200" dirty="0"/>
          </a:p>
          <a:p>
            <a:pPr marL="181240" indent="-181240">
              <a:buFont typeface="Arial" panose="020B0604020202020204" pitchFamily="34" charset="0"/>
              <a:buChar char="•"/>
            </a:pPr>
            <a:r>
              <a:rPr lang="en-US" sz="1200" b="1" i="1" dirty="0"/>
              <a:t>Self-Adhesive Easel/Easel Pad</a:t>
            </a:r>
            <a:endParaRPr lang="en-US" sz="1200" dirty="0"/>
          </a:p>
          <a:p>
            <a:pPr marL="181240" indent="-181240">
              <a:buFont typeface="Arial" panose="020B0604020202020204" pitchFamily="34" charset="0"/>
              <a:buChar char="•"/>
            </a:pPr>
            <a:r>
              <a:rPr lang="en-US" sz="1200" b="1" i="1" dirty="0"/>
              <a:t>Colored Dry Erase Markers</a:t>
            </a:r>
            <a:endParaRPr lang="en-US" sz="1200" dirty="0"/>
          </a:p>
          <a:p>
            <a:pPr marL="181240" indent="-181240">
              <a:buFont typeface="Arial" panose="020B0604020202020204" pitchFamily="34" charset="0"/>
              <a:buChar char="•"/>
            </a:pPr>
            <a:r>
              <a:rPr lang="en-US" sz="1200" b="1" i="1" dirty="0"/>
              <a:t>Tape</a:t>
            </a:r>
            <a:endParaRPr lang="en-US" sz="1200" dirty="0"/>
          </a:p>
          <a:p>
            <a:pPr marL="181240" indent="-181240">
              <a:buFont typeface="Arial" panose="020B0604020202020204" pitchFamily="34" charset="0"/>
              <a:buChar char="•"/>
            </a:pPr>
            <a:r>
              <a:rPr lang="en-US" sz="1200" b="1" i="1" dirty="0"/>
              <a:t>Copy of agenda/schedule</a:t>
            </a:r>
            <a:endParaRPr lang="en-US" sz="1200" dirty="0"/>
          </a:p>
          <a:p>
            <a:pPr marL="181240" indent="-181240">
              <a:buFont typeface="Arial" panose="020B0604020202020204" pitchFamily="34" charset="0"/>
              <a:buChar char="•"/>
            </a:pPr>
            <a:r>
              <a:rPr lang="en-US" sz="1200" b="1" i="1" dirty="0"/>
              <a:t>Participant list</a:t>
            </a:r>
            <a:endParaRPr lang="en-US" sz="1200" dirty="0"/>
          </a:p>
          <a:p>
            <a:pPr marL="181240" indent="-181240">
              <a:buFont typeface="Arial" panose="020B0604020202020204" pitchFamily="34" charset="0"/>
              <a:buChar char="•"/>
            </a:pPr>
            <a:r>
              <a:rPr lang="en-US" sz="1200" b="1" i="1" dirty="0"/>
              <a:t>Tent cards and/or name tags</a:t>
            </a:r>
            <a:endParaRPr lang="en-US" sz="1200" dirty="0"/>
          </a:p>
          <a:p>
            <a:pPr marL="181240" indent="-181240">
              <a:buFont typeface="Arial" panose="020B0604020202020204" pitchFamily="34" charset="0"/>
              <a:buChar char="•"/>
            </a:pPr>
            <a:r>
              <a:rPr lang="en-US" sz="1200" b="1" i="1" dirty="0"/>
              <a:t>Pre-test</a:t>
            </a:r>
            <a:endParaRPr lang="en-US" sz="1200" dirty="0"/>
          </a:p>
          <a:p>
            <a:pPr marL="181240" indent="-181240">
              <a:buFont typeface="Arial" panose="020B0604020202020204" pitchFamily="34" charset="0"/>
              <a:buChar char="•"/>
            </a:pPr>
            <a:r>
              <a:rPr lang="en-US" sz="1200" b="1" i="1" dirty="0"/>
              <a:t>Computer speakers (for embedded videos)</a:t>
            </a:r>
            <a:endParaRPr lang="en-US" sz="1200" dirty="0"/>
          </a:p>
          <a:p>
            <a:endParaRPr lang="en-US" sz="1200" dirty="0"/>
          </a:p>
        </p:txBody>
      </p:sp>
      <p:sp>
        <p:nvSpPr>
          <p:cNvPr id="4" name="Header Placeholder 3"/>
          <p:cNvSpPr>
            <a:spLocks noGrp="1"/>
          </p:cNvSpPr>
          <p:nvPr>
            <p:ph type="hdr" sz="quarter" idx="10"/>
          </p:nvPr>
        </p:nvSpPr>
        <p:spPr/>
        <p:txBody>
          <a:bodyPr/>
          <a:lstStyle/>
          <a:p>
            <a:r>
              <a:rPr lang="en-US"/>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3</a:t>
            </a:fld>
            <a:endParaRPr lang="en-US" dirty="0"/>
          </a:p>
        </p:txBody>
      </p:sp>
      <p:sp>
        <p:nvSpPr>
          <p:cNvPr id="7" name="Footer Placeholder 6"/>
          <p:cNvSpPr>
            <a:spLocks noGrp="1"/>
          </p:cNvSpPr>
          <p:nvPr>
            <p:ph type="ftr" sz="quarter" idx="13"/>
          </p:nvPr>
        </p:nvSpPr>
        <p:spPr/>
        <p:txBody>
          <a:bodyPr/>
          <a:lstStyle/>
          <a:p>
            <a:r>
              <a:rPr lang="en-US"/>
              <a:t>Session 1 – Introduction</a:t>
            </a:r>
          </a:p>
          <a:p>
            <a:r>
              <a:rPr lang="en-US"/>
              <a:t>February, 2017</a:t>
            </a:r>
            <a:endParaRPr lang="en-US" dirty="0"/>
          </a:p>
        </p:txBody>
      </p:sp>
    </p:spTree>
    <p:extLst>
      <p:ext uri="{BB962C8B-B14F-4D97-AF65-F5344CB8AC3E}">
        <p14:creationId xmlns:p14="http://schemas.microsoft.com/office/powerpoint/2010/main" val="2658160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0388" y="720725"/>
            <a:ext cx="3656012" cy="2743200"/>
          </a:xfrm>
        </p:spPr>
      </p:sp>
      <p:sp>
        <p:nvSpPr>
          <p:cNvPr id="3" name="Notes Placeholder 2"/>
          <p:cNvSpPr>
            <a:spLocks noGrp="1"/>
          </p:cNvSpPr>
          <p:nvPr>
            <p:ph type="body" idx="1"/>
          </p:nvPr>
        </p:nvSpPr>
        <p:spPr>
          <a:xfrm>
            <a:off x="533400" y="3936492"/>
            <a:ext cx="6126480" cy="5088636"/>
          </a:xfrm>
        </p:spPr>
        <p:txBody>
          <a:bodyPr/>
          <a:lstStyle/>
          <a:p>
            <a:r>
              <a:rPr lang="en-US" sz="1200" b="1" u="sng" dirty="0"/>
              <a:t>Session Objectives </a:t>
            </a:r>
            <a:endParaRPr lang="en-US" sz="1200" dirty="0"/>
          </a:p>
          <a:p>
            <a:endParaRPr lang="en-US" sz="1200" dirty="0"/>
          </a:p>
          <a:p>
            <a:r>
              <a:rPr lang="en-US" sz="1200" dirty="0"/>
              <a:t>At the conclusion of this session, participants should be able to:</a:t>
            </a:r>
          </a:p>
          <a:p>
            <a:pPr lvl="0"/>
            <a:endParaRPr lang="en-US" sz="1200" dirty="0"/>
          </a:p>
          <a:p>
            <a:pPr marL="181240" indent="-181240">
              <a:buFont typeface="Arial" panose="020B0604020202020204" pitchFamily="34" charset="0"/>
              <a:buChar char="•"/>
            </a:pPr>
            <a:r>
              <a:rPr lang="en-US" sz="1200" dirty="0"/>
              <a:t>Review course objectives and other administrative matters </a:t>
            </a:r>
          </a:p>
          <a:p>
            <a:pPr marL="181240" indent="-181240">
              <a:buFont typeface="Arial" panose="020B0604020202020204" pitchFamily="34" charset="0"/>
              <a:buChar char="•"/>
            </a:pPr>
            <a:r>
              <a:rPr lang="en-US" sz="1200" dirty="0"/>
              <a:t>Discuss expectations of the course </a:t>
            </a:r>
          </a:p>
          <a:p>
            <a:pPr marL="181240" indent="-181240">
              <a:buFont typeface="Arial" panose="020B0604020202020204" pitchFamily="34" charset="0"/>
              <a:buChar char="•"/>
            </a:pPr>
            <a:r>
              <a:rPr lang="en-US" sz="1200" dirty="0"/>
              <a:t>Discuss participant expectations in the course</a:t>
            </a:r>
          </a:p>
          <a:p>
            <a:endParaRPr lang="en-US" sz="1200" b="1" i="1" dirty="0"/>
          </a:p>
          <a:p>
            <a:r>
              <a:rPr lang="en-US" sz="1200" b="1" i="1" dirty="0"/>
              <a:t>Demonstrate the Cycle of Instruction (Optional)</a:t>
            </a:r>
            <a:endParaRPr lang="en-US" sz="1200" dirty="0"/>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p:txBody>
      </p:sp>
      <p:sp>
        <p:nvSpPr>
          <p:cNvPr id="4" name="Header Placeholder 3"/>
          <p:cNvSpPr>
            <a:spLocks noGrp="1"/>
          </p:cNvSpPr>
          <p:nvPr>
            <p:ph type="hdr" sz="quarter" idx="10"/>
          </p:nvPr>
        </p:nvSpPr>
        <p:spPr/>
        <p:txBody>
          <a:bodyPr/>
          <a:lstStyle/>
          <a:p>
            <a:r>
              <a:rPr lang="en-US"/>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4</a:t>
            </a:fld>
            <a:endParaRPr lang="en-US" dirty="0"/>
          </a:p>
        </p:txBody>
      </p:sp>
      <p:sp>
        <p:nvSpPr>
          <p:cNvPr id="7" name="Footer Placeholder 6"/>
          <p:cNvSpPr>
            <a:spLocks noGrp="1"/>
          </p:cNvSpPr>
          <p:nvPr>
            <p:ph type="ftr" sz="quarter" idx="13"/>
          </p:nvPr>
        </p:nvSpPr>
        <p:spPr/>
        <p:txBody>
          <a:bodyPr/>
          <a:lstStyle/>
          <a:p>
            <a:r>
              <a:rPr lang="en-US"/>
              <a:t>Session 1 – Introduction</a:t>
            </a:r>
          </a:p>
          <a:p>
            <a:r>
              <a:rPr lang="en-US"/>
              <a:t>February, 2017</a:t>
            </a:r>
            <a:endParaRPr lang="en-US" dirty="0"/>
          </a:p>
        </p:txBody>
      </p:sp>
    </p:spTree>
    <p:extLst>
      <p:ext uri="{BB962C8B-B14F-4D97-AF65-F5344CB8AC3E}">
        <p14:creationId xmlns:p14="http://schemas.microsoft.com/office/powerpoint/2010/main" val="687323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0388" y="720725"/>
            <a:ext cx="3656012" cy="2743200"/>
          </a:xfrm>
        </p:spPr>
      </p:sp>
      <p:sp>
        <p:nvSpPr>
          <p:cNvPr id="3" name="Notes Placeholder 2"/>
          <p:cNvSpPr>
            <a:spLocks noGrp="1"/>
          </p:cNvSpPr>
          <p:nvPr>
            <p:ph type="body" idx="1"/>
          </p:nvPr>
        </p:nvSpPr>
        <p:spPr>
          <a:xfrm>
            <a:off x="579120" y="3936492"/>
            <a:ext cx="6126480" cy="5088636"/>
          </a:xfrm>
        </p:spPr>
        <p:txBody>
          <a:bodyPr/>
          <a:lstStyle/>
          <a:p>
            <a:r>
              <a:rPr lang="en-US" sz="1200" b="1" u="sng" dirty="0"/>
              <a:t>Course Goals and Objectives</a:t>
            </a:r>
          </a:p>
          <a:p>
            <a:endParaRPr lang="en-US" sz="1200" dirty="0"/>
          </a:p>
          <a:p>
            <a:r>
              <a:rPr lang="en-US" sz="1200" dirty="0"/>
              <a:t>This course will provide you with specific information on how to effectively train and motivate SFST practitioners. </a:t>
            </a:r>
          </a:p>
          <a:p>
            <a:endParaRPr lang="en-US" sz="1200" dirty="0"/>
          </a:p>
          <a:p>
            <a:r>
              <a:rPr lang="en-US" sz="1200" dirty="0"/>
              <a:t>You will be able to:</a:t>
            </a:r>
          </a:p>
          <a:p>
            <a:pPr lvl="0"/>
            <a:endParaRPr lang="en-US" sz="1200" dirty="0"/>
          </a:p>
          <a:p>
            <a:pPr marL="181240" indent="-181240">
              <a:buFont typeface="Arial" panose="020B0604020202020204" pitchFamily="34" charset="0"/>
              <a:buChar char="•"/>
            </a:pPr>
            <a:r>
              <a:rPr lang="en-US" sz="1200" dirty="0"/>
              <a:t>Describe how learning strategies contribute to training effectiveness</a:t>
            </a:r>
          </a:p>
          <a:p>
            <a:pPr marL="181240" indent="-181240">
              <a:buFont typeface="Arial" panose="020B0604020202020204" pitchFamily="34" charset="0"/>
              <a:buChar char="•"/>
            </a:pPr>
            <a:r>
              <a:rPr lang="en-US" sz="1200" dirty="0"/>
              <a:t>Apply facilitation skills</a:t>
            </a:r>
          </a:p>
          <a:p>
            <a:pPr marL="181240" indent="-181240">
              <a:buFont typeface="Arial" panose="020B0604020202020204" pitchFamily="34" charset="0"/>
              <a:buChar char="•"/>
            </a:pPr>
            <a:r>
              <a:rPr lang="en-US" sz="1200" dirty="0"/>
              <a:t>Apply effective questioning skills</a:t>
            </a:r>
          </a:p>
          <a:p>
            <a:pPr marL="181240" indent="-181240">
              <a:buFont typeface="Arial" panose="020B0604020202020204" pitchFamily="34" charset="0"/>
              <a:buChar char="•"/>
            </a:pPr>
            <a:r>
              <a:rPr lang="en-US" sz="1200" dirty="0"/>
              <a:t>Apply effective strategies for handling common problem situations</a:t>
            </a:r>
          </a:p>
          <a:p>
            <a:pPr marL="181240" indent="-181240">
              <a:buFont typeface="Arial" panose="020B0604020202020204" pitchFamily="34" charset="0"/>
              <a:buChar char="•"/>
            </a:pPr>
            <a:r>
              <a:rPr lang="en-US" sz="1200" dirty="0"/>
              <a:t>Use the standard NHTSA/IACP SFST lessons plans</a:t>
            </a:r>
          </a:p>
          <a:p>
            <a:pPr marL="181240" indent="-181240">
              <a:buFont typeface="Arial" panose="020B0604020202020204" pitchFamily="34" charset="0"/>
              <a:buChar char="•"/>
            </a:pPr>
            <a:r>
              <a:rPr lang="en-US" sz="1200" dirty="0"/>
              <a:t>Develop and use training aids</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p:txBody>
      </p:sp>
      <p:sp>
        <p:nvSpPr>
          <p:cNvPr id="4" name="Header Placeholder 3"/>
          <p:cNvSpPr>
            <a:spLocks noGrp="1"/>
          </p:cNvSpPr>
          <p:nvPr>
            <p:ph type="hdr" sz="quarter" idx="10"/>
          </p:nvPr>
        </p:nvSpPr>
        <p:spPr/>
        <p:txBody>
          <a:bodyPr/>
          <a:lstStyle/>
          <a:p>
            <a:r>
              <a:rPr lang="en-US"/>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5</a:t>
            </a:fld>
            <a:endParaRPr lang="en-US" dirty="0"/>
          </a:p>
        </p:txBody>
      </p:sp>
      <p:sp>
        <p:nvSpPr>
          <p:cNvPr id="7" name="Footer Placeholder 6"/>
          <p:cNvSpPr>
            <a:spLocks noGrp="1"/>
          </p:cNvSpPr>
          <p:nvPr>
            <p:ph type="ftr" sz="quarter" idx="13"/>
          </p:nvPr>
        </p:nvSpPr>
        <p:spPr/>
        <p:txBody>
          <a:bodyPr/>
          <a:lstStyle/>
          <a:p>
            <a:r>
              <a:rPr lang="en-US"/>
              <a:t>Session 1 – Introduction</a:t>
            </a:r>
          </a:p>
          <a:p>
            <a:r>
              <a:rPr lang="en-US"/>
              <a:t>February, 2017</a:t>
            </a:r>
            <a:endParaRPr lang="en-US" dirty="0"/>
          </a:p>
        </p:txBody>
      </p:sp>
    </p:spTree>
    <p:extLst>
      <p:ext uri="{BB962C8B-B14F-4D97-AF65-F5344CB8AC3E}">
        <p14:creationId xmlns:p14="http://schemas.microsoft.com/office/powerpoint/2010/main" val="3856604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0388" y="720725"/>
            <a:ext cx="3656012" cy="2743200"/>
          </a:xfrm>
        </p:spPr>
      </p:sp>
      <p:sp>
        <p:nvSpPr>
          <p:cNvPr id="3" name="Notes Placeholder 2"/>
          <p:cNvSpPr>
            <a:spLocks noGrp="1"/>
          </p:cNvSpPr>
          <p:nvPr>
            <p:ph type="body" idx="1"/>
          </p:nvPr>
        </p:nvSpPr>
        <p:spPr>
          <a:xfrm>
            <a:off x="655320" y="3936492"/>
            <a:ext cx="6126480" cy="5088636"/>
          </a:xfrm>
        </p:spPr>
        <p:txBody>
          <a:bodyPr/>
          <a:lstStyle/>
          <a:p>
            <a:r>
              <a:rPr lang="en-US" sz="1200" b="1" cap="all" dirty="0"/>
              <a:t>B. </a:t>
            </a:r>
            <a:r>
              <a:rPr lang="en-US" sz="1200" b="1" u="sng" cap="all" dirty="0"/>
              <a:t>Facilities, Logistics and Classroom Conduct </a:t>
            </a:r>
            <a:endParaRPr lang="en-US" sz="1200" cap="all" dirty="0"/>
          </a:p>
          <a:p>
            <a:endParaRPr lang="en-US" sz="1200" b="1" i="1" dirty="0"/>
          </a:p>
          <a:p>
            <a:r>
              <a:rPr lang="en-US" sz="1200" b="1" i="1" dirty="0"/>
              <a:t>Circulate a copy of the roster for participants to verify if information is correct or if changes need to be made. Inform participants a copy of the completed roster will be given to each participant at the completion of the course. </a:t>
            </a:r>
            <a:endParaRPr lang="en-US" sz="1200" dirty="0"/>
          </a:p>
          <a:p>
            <a:endParaRPr lang="en-US" sz="1200" b="1" i="1" dirty="0"/>
          </a:p>
          <a:p>
            <a:r>
              <a:rPr lang="en-US" sz="1200" b="1" i="1" dirty="0"/>
              <a:t>Take a few minutes to describe the facilities and logistics of the particular location. Include directions to restrooms, vending machines, and/or location of refreshments. </a:t>
            </a:r>
            <a:endParaRPr lang="en-US" sz="1200" dirty="0"/>
          </a:p>
          <a:p>
            <a:endParaRPr lang="en-US" sz="1200" b="1" i="1" dirty="0"/>
          </a:p>
          <a:p>
            <a:r>
              <a:rPr lang="en-US" sz="1200" b="1" i="1" dirty="0"/>
              <a:t>Discuss building layout, including: emergency exits, fire extinguishers, fire alarm pull stations, and meeting area in case of a building evacuation.</a:t>
            </a:r>
          </a:p>
          <a:p>
            <a:endParaRPr lang="en-US" sz="1200" b="1" i="1"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endParaRPr lang="en-US" sz="1200" dirty="0"/>
          </a:p>
        </p:txBody>
      </p:sp>
      <p:sp>
        <p:nvSpPr>
          <p:cNvPr id="4" name="Header Placeholder 3"/>
          <p:cNvSpPr>
            <a:spLocks noGrp="1"/>
          </p:cNvSpPr>
          <p:nvPr>
            <p:ph type="hdr" sz="quarter" idx="10"/>
          </p:nvPr>
        </p:nvSpPr>
        <p:spPr/>
        <p:txBody>
          <a:bodyPr/>
          <a:lstStyle/>
          <a:p>
            <a:r>
              <a:rPr lang="en-US"/>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6</a:t>
            </a:fld>
            <a:endParaRPr lang="en-US" dirty="0"/>
          </a:p>
        </p:txBody>
      </p:sp>
      <p:sp>
        <p:nvSpPr>
          <p:cNvPr id="7" name="Footer Placeholder 6"/>
          <p:cNvSpPr>
            <a:spLocks noGrp="1"/>
          </p:cNvSpPr>
          <p:nvPr>
            <p:ph type="ftr" sz="quarter" idx="13"/>
          </p:nvPr>
        </p:nvSpPr>
        <p:spPr/>
        <p:txBody>
          <a:bodyPr/>
          <a:lstStyle/>
          <a:p>
            <a:r>
              <a:rPr lang="en-US"/>
              <a:t>Session 1 – Introduction</a:t>
            </a:r>
          </a:p>
          <a:p>
            <a:r>
              <a:rPr lang="en-US"/>
              <a:t>February, 2017</a:t>
            </a:r>
            <a:endParaRPr lang="en-US" dirty="0"/>
          </a:p>
        </p:txBody>
      </p:sp>
    </p:spTree>
    <p:extLst>
      <p:ext uri="{BB962C8B-B14F-4D97-AF65-F5344CB8AC3E}">
        <p14:creationId xmlns:p14="http://schemas.microsoft.com/office/powerpoint/2010/main" val="836146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0388" y="720725"/>
            <a:ext cx="3656012" cy="2743200"/>
          </a:xfrm>
        </p:spPr>
      </p:sp>
      <p:sp>
        <p:nvSpPr>
          <p:cNvPr id="3" name="Notes Placeholder 2"/>
          <p:cNvSpPr>
            <a:spLocks noGrp="1"/>
          </p:cNvSpPr>
          <p:nvPr>
            <p:ph type="body" idx="1"/>
          </p:nvPr>
        </p:nvSpPr>
        <p:spPr>
          <a:xfrm>
            <a:off x="579120" y="3936492"/>
            <a:ext cx="6126480" cy="5088636"/>
          </a:xfrm>
        </p:spPr>
        <p:txBody>
          <a:bodyPr/>
          <a:lstStyle/>
          <a:p>
            <a:r>
              <a:rPr lang="en-US" sz="1200" b="1" i="1" dirty="0"/>
              <a:t>Explain participants need to be respectful to other participants as well as the host property. </a:t>
            </a:r>
            <a:endParaRPr lang="en-US" sz="1200" dirty="0"/>
          </a:p>
          <a:p>
            <a:endParaRPr lang="en-US" sz="1200" b="1" i="1" dirty="0"/>
          </a:p>
          <a:p>
            <a:r>
              <a:rPr lang="en-US" sz="1200" b="1" i="1" dirty="0"/>
              <a:t>Remind participants we want to hear about successes, lessons learned, and challenging situations.</a:t>
            </a:r>
            <a:endParaRPr lang="en-US" sz="1200" dirty="0"/>
          </a:p>
          <a:p>
            <a:endParaRPr lang="en-US" sz="1200" b="1" i="1" dirty="0"/>
          </a:p>
          <a:p>
            <a:r>
              <a:rPr lang="en-US" sz="1200" b="1" i="1" dirty="0"/>
              <a:t>Remind participants to turn cell phones off or put them in vibrate mode and do the same to yours.</a:t>
            </a:r>
            <a:endParaRPr lang="en-US" sz="1200" dirty="0"/>
          </a:p>
          <a:p>
            <a:endParaRPr lang="en-US" sz="1200" b="1" i="1" dirty="0"/>
          </a:p>
          <a:p>
            <a:r>
              <a:rPr lang="en-US" sz="1200" b="1" i="1" dirty="0"/>
              <a:t>Tell participants participation in class discussion is encouraged.</a:t>
            </a:r>
            <a:endParaRPr lang="en-US" sz="1200" dirty="0"/>
          </a:p>
          <a:p>
            <a:endParaRPr lang="en-US" sz="1200" b="1" u="sng" dirty="0"/>
          </a:p>
          <a:p>
            <a:r>
              <a:rPr lang="en-US" sz="1200" b="1" u="sng" dirty="0"/>
              <a:t>Course Etiquette</a:t>
            </a:r>
            <a:endParaRPr lang="en-US" sz="1200" dirty="0"/>
          </a:p>
          <a:p>
            <a:pPr lvl="0"/>
            <a:endParaRPr lang="en-US" sz="1200" dirty="0"/>
          </a:p>
          <a:p>
            <a:pPr marL="181240" indent="-181240">
              <a:buFont typeface="Arial" panose="020B0604020202020204" pitchFamily="34" charset="0"/>
              <a:buChar char="•"/>
            </a:pPr>
            <a:r>
              <a:rPr lang="en-US" sz="1200" dirty="0"/>
              <a:t>Be respectful</a:t>
            </a:r>
          </a:p>
          <a:p>
            <a:pPr marL="181240" indent="-181240">
              <a:buFont typeface="Arial" panose="020B0604020202020204" pitchFamily="34" charset="0"/>
              <a:buChar char="•"/>
            </a:pPr>
            <a:r>
              <a:rPr lang="en-US" sz="1200" dirty="0"/>
              <a:t>No disparaging remarks</a:t>
            </a:r>
          </a:p>
          <a:p>
            <a:pPr marL="181240" indent="-181240">
              <a:buFont typeface="Arial" panose="020B0604020202020204" pitchFamily="34" charset="0"/>
              <a:buChar char="•"/>
            </a:pPr>
            <a:r>
              <a:rPr lang="en-US" sz="1200" dirty="0"/>
              <a:t>Be on time</a:t>
            </a:r>
          </a:p>
          <a:p>
            <a:pPr marL="181240" indent="-181240">
              <a:buFont typeface="Arial" panose="020B0604020202020204" pitchFamily="34" charset="0"/>
              <a:buChar char="•"/>
            </a:pPr>
            <a:r>
              <a:rPr lang="en-US" sz="1200" dirty="0"/>
              <a:t>Do not surf the internet or conduct business while the course is in session </a:t>
            </a:r>
          </a:p>
          <a:p>
            <a:pPr marL="181240" indent="-181240">
              <a:buFont typeface="Arial" panose="020B0604020202020204" pitchFamily="34" charset="0"/>
              <a:buChar char="•"/>
            </a:pPr>
            <a:r>
              <a:rPr lang="en-US" sz="1200" dirty="0"/>
              <a:t>Cell phone off or in vibrate mode</a:t>
            </a:r>
          </a:p>
          <a:p>
            <a:pPr marL="181240" indent="-181240">
              <a:buFont typeface="Arial" panose="020B0604020202020204" pitchFamily="34" charset="0"/>
              <a:buChar char="•"/>
            </a:pPr>
            <a:r>
              <a:rPr lang="en-US" sz="1200" dirty="0"/>
              <a:t>Active participation </a:t>
            </a:r>
          </a:p>
          <a:p>
            <a:pPr lvl="0"/>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pPr lvl="0"/>
            <a:endParaRPr lang="en-US" sz="1200" dirty="0"/>
          </a:p>
          <a:p>
            <a:pPr lvl="0"/>
            <a:endParaRPr lang="en-US" sz="1200" dirty="0"/>
          </a:p>
          <a:p>
            <a:endParaRPr lang="en-US" sz="1200" dirty="0"/>
          </a:p>
        </p:txBody>
      </p:sp>
      <p:sp>
        <p:nvSpPr>
          <p:cNvPr id="4" name="Header Placeholder 3"/>
          <p:cNvSpPr>
            <a:spLocks noGrp="1"/>
          </p:cNvSpPr>
          <p:nvPr>
            <p:ph type="hdr" sz="quarter" idx="10"/>
          </p:nvPr>
        </p:nvSpPr>
        <p:spPr/>
        <p:txBody>
          <a:bodyPr/>
          <a:lstStyle/>
          <a:p>
            <a:r>
              <a:rPr lang="en-US"/>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7</a:t>
            </a:fld>
            <a:endParaRPr lang="en-US" dirty="0"/>
          </a:p>
        </p:txBody>
      </p:sp>
      <p:sp>
        <p:nvSpPr>
          <p:cNvPr id="7" name="Footer Placeholder 6"/>
          <p:cNvSpPr>
            <a:spLocks noGrp="1"/>
          </p:cNvSpPr>
          <p:nvPr>
            <p:ph type="ftr" sz="quarter" idx="13"/>
          </p:nvPr>
        </p:nvSpPr>
        <p:spPr/>
        <p:txBody>
          <a:bodyPr/>
          <a:lstStyle/>
          <a:p>
            <a:r>
              <a:rPr lang="en-US"/>
              <a:t>Session 1 – Introduction</a:t>
            </a:r>
          </a:p>
          <a:p>
            <a:r>
              <a:rPr lang="en-US"/>
              <a:t>February, 2017</a:t>
            </a:r>
            <a:endParaRPr lang="en-US" dirty="0"/>
          </a:p>
        </p:txBody>
      </p:sp>
    </p:spTree>
    <p:extLst>
      <p:ext uri="{BB962C8B-B14F-4D97-AF65-F5344CB8AC3E}">
        <p14:creationId xmlns:p14="http://schemas.microsoft.com/office/powerpoint/2010/main" val="4103648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0388" y="473075"/>
            <a:ext cx="3656012" cy="2743200"/>
          </a:xfrm>
        </p:spPr>
      </p:sp>
      <p:sp>
        <p:nvSpPr>
          <p:cNvPr id="3" name="Notes Placeholder 2"/>
          <p:cNvSpPr>
            <a:spLocks noGrp="1"/>
          </p:cNvSpPr>
          <p:nvPr>
            <p:ph type="body" idx="1"/>
          </p:nvPr>
        </p:nvSpPr>
        <p:spPr>
          <a:xfrm>
            <a:off x="457200" y="3581400"/>
            <a:ext cx="6477000" cy="5257800"/>
          </a:xfrm>
        </p:spPr>
        <p:txBody>
          <a:bodyPr/>
          <a:lstStyle/>
          <a:p>
            <a:r>
              <a:rPr lang="en-US" sz="1200" b="1" cap="all" dirty="0"/>
              <a:t>C. </a:t>
            </a:r>
            <a:r>
              <a:rPr lang="en-US" sz="1200" b="1" u="sng" cap="all" dirty="0"/>
              <a:t>Course Format</a:t>
            </a:r>
            <a:endParaRPr lang="en-US" sz="1200" cap="all" dirty="0"/>
          </a:p>
          <a:p>
            <a:endParaRPr lang="en-US" sz="1200" b="1" i="1" dirty="0"/>
          </a:p>
          <a:p>
            <a:r>
              <a:rPr lang="en-US" sz="1200" b="1" i="1" dirty="0"/>
              <a:t>Ask participants if they have a copy of the agenda. Review daily agenda for course. Briefly review the week’s schedule and procedures to be followed. This is very important as you will be discussing why you did this during Session 2. </a:t>
            </a:r>
            <a:endParaRPr lang="en-US" sz="1200" dirty="0"/>
          </a:p>
          <a:p>
            <a:endParaRPr lang="en-US" sz="1200" b="1" i="1" dirty="0"/>
          </a:p>
          <a:p>
            <a:r>
              <a:rPr lang="en-US" sz="1200" b="1" i="1" dirty="0"/>
              <a:t>Emphasize: This course is intended to make you an effective SFST instructor.</a:t>
            </a:r>
            <a:endParaRPr lang="en-US" sz="1200" dirty="0"/>
          </a:p>
          <a:p>
            <a:pPr marL="181240" indent="-181240">
              <a:buFont typeface="Arial" panose="020B0604020202020204" pitchFamily="34" charset="0"/>
              <a:buChar char="•"/>
            </a:pPr>
            <a:r>
              <a:rPr lang="en-US" sz="1200" b="1" i="1" dirty="0"/>
              <a:t>This course is participant-dependent, which means active participation is required. Give the participants a sense of responsibility for the process. </a:t>
            </a:r>
            <a:endParaRPr lang="en-US" sz="1200" dirty="0"/>
          </a:p>
          <a:p>
            <a:pPr marL="181240" indent="-181240">
              <a:buFont typeface="Arial" panose="020B0604020202020204" pitchFamily="34" charset="0"/>
              <a:buChar char="•"/>
            </a:pPr>
            <a:r>
              <a:rPr lang="en-US" sz="1200" b="1" i="1" dirty="0"/>
              <a:t>Interactive teaching methods will be used, including facilitated group discussions, games, and activities. </a:t>
            </a:r>
            <a:endParaRPr lang="en-US" sz="1200" dirty="0"/>
          </a:p>
          <a:p>
            <a:endParaRPr lang="en-US" sz="1200" b="1" i="1" dirty="0"/>
          </a:p>
          <a:p>
            <a:r>
              <a:rPr lang="en-US" sz="1200" b="1" i="1" dirty="0"/>
              <a:t>Participant manual: Explain the participant manual contains the training visuals and curriculum used throughout the course. Space is provided for note taking throughout the manual. Encourage participants to use the manual as a learning aid for reviewing the information presented. </a:t>
            </a:r>
            <a:endParaRPr lang="en-US" sz="1200" dirty="0"/>
          </a:p>
          <a:p>
            <a:endParaRPr lang="en-US" sz="1200" b="1" i="1" dirty="0"/>
          </a:p>
          <a:p>
            <a:r>
              <a:rPr lang="en-US" sz="1200" b="1" i="1" dirty="0"/>
              <a:t>Tour Your Manual: Make sure to direct participants to sections and let them look through the manual to see the tabs, resources, etc. Be certain to point out centrally-located resources used repeatedly throughout the course, if applicable.  Additional activities may include Live Alcohol Workshop, Introduction to Drugged Driving, Legal Update and Case Law. </a:t>
            </a:r>
            <a:endParaRPr lang="en-US" sz="1200" dirty="0"/>
          </a:p>
          <a:p>
            <a:endParaRPr lang="en-US" sz="1200" b="1" u="sng" dirty="0"/>
          </a:p>
          <a:p>
            <a:r>
              <a:rPr lang="en-US" sz="1200" b="1" u="sng" dirty="0"/>
              <a:t>Course Format</a:t>
            </a:r>
            <a:endParaRPr lang="en-US" sz="1200" dirty="0"/>
          </a:p>
          <a:p>
            <a:pPr marL="181240" indent="-181240">
              <a:buFont typeface="Arial" panose="020B0604020202020204" pitchFamily="34" charset="0"/>
              <a:buChar char="•"/>
            </a:pPr>
            <a:r>
              <a:rPr lang="en-US" sz="1200" dirty="0"/>
              <a:t>Schedule and agenda</a:t>
            </a:r>
          </a:p>
          <a:p>
            <a:pPr marL="181240" indent="-181240">
              <a:buFont typeface="Arial" panose="020B0604020202020204" pitchFamily="34" charset="0"/>
              <a:buChar char="•"/>
            </a:pPr>
            <a:r>
              <a:rPr lang="en-US" sz="1200" dirty="0"/>
              <a:t>Breaks</a:t>
            </a:r>
          </a:p>
          <a:p>
            <a:pPr marL="181240" indent="-181240">
              <a:buFont typeface="Arial" panose="020B0604020202020204" pitchFamily="34" charset="0"/>
              <a:buChar char="•"/>
            </a:pPr>
            <a:r>
              <a:rPr lang="en-US" sz="1200" dirty="0"/>
              <a:t>Lunch</a:t>
            </a:r>
          </a:p>
          <a:p>
            <a:pPr marL="181240" indent="-181240">
              <a:buFont typeface="Arial" panose="020B0604020202020204" pitchFamily="34" charset="0"/>
              <a:buChar char="•"/>
            </a:pPr>
            <a:r>
              <a:rPr lang="en-US" sz="1200" dirty="0"/>
              <a:t>Evaluations</a:t>
            </a:r>
          </a:p>
          <a:p>
            <a:pPr marL="181240" indent="-181240">
              <a:buFont typeface="Arial" panose="020B0604020202020204" pitchFamily="34" charset="0"/>
              <a:buChar char="•"/>
            </a:pPr>
            <a:r>
              <a:rPr lang="en-US" sz="1200" dirty="0"/>
              <a:t>SFST IDC and Proficiency Exam</a:t>
            </a:r>
          </a:p>
        </p:txBody>
      </p:sp>
      <p:sp>
        <p:nvSpPr>
          <p:cNvPr id="4" name="Header Placeholder 3"/>
          <p:cNvSpPr>
            <a:spLocks noGrp="1"/>
          </p:cNvSpPr>
          <p:nvPr>
            <p:ph type="hdr" sz="quarter" idx="10"/>
          </p:nvPr>
        </p:nvSpPr>
        <p:spPr/>
        <p:txBody>
          <a:bodyPr/>
          <a:lstStyle/>
          <a:p>
            <a:r>
              <a:rPr lang="en-US"/>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8</a:t>
            </a:fld>
            <a:endParaRPr lang="en-US" dirty="0"/>
          </a:p>
        </p:txBody>
      </p:sp>
      <p:sp>
        <p:nvSpPr>
          <p:cNvPr id="7" name="Footer Placeholder 6"/>
          <p:cNvSpPr>
            <a:spLocks noGrp="1"/>
          </p:cNvSpPr>
          <p:nvPr>
            <p:ph type="ftr" sz="quarter" idx="13"/>
          </p:nvPr>
        </p:nvSpPr>
        <p:spPr/>
        <p:txBody>
          <a:bodyPr/>
          <a:lstStyle/>
          <a:p>
            <a:r>
              <a:rPr lang="en-US"/>
              <a:t>Session 1 – Introduction</a:t>
            </a:r>
          </a:p>
          <a:p>
            <a:r>
              <a:rPr lang="en-US"/>
              <a:t>February, 2017</a:t>
            </a:r>
            <a:endParaRPr lang="en-US" dirty="0"/>
          </a:p>
        </p:txBody>
      </p:sp>
    </p:spTree>
    <p:extLst>
      <p:ext uri="{BB962C8B-B14F-4D97-AF65-F5344CB8AC3E}">
        <p14:creationId xmlns:p14="http://schemas.microsoft.com/office/powerpoint/2010/main" val="562704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0388" y="720725"/>
            <a:ext cx="3656012" cy="2743200"/>
          </a:xfrm>
        </p:spPr>
      </p:sp>
      <p:sp>
        <p:nvSpPr>
          <p:cNvPr id="3" name="Notes Placeholder 2"/>
          <p:cNvSpPr>
            <a:spLocks noGrp="1"/>
          </p:cNvSpPr>
          <p:nvPr>
            <p:ph type="body" idx="1"/>
          </p:nvPr>
        </p:nvSpPr>
        <p:spPr>
          <a:xfrm>
            <a:off x="579120" y="3936492"/>
            <a:ext cx="6126480" cy="5088636"/>
          </a:xfrm>
        </p:spPr>
        <p:txBody>
          <a:bodyPr/>
          <a:lstStyle/>
          <a:p>
            <a:r>
              <a:rPr lang="en-US" sz="1200" b="1" i="1" dirty="0"/>
              <a:t>Inform participants how the course will be evaluated. Review evaluation instructions (i.e., paper evaluations, online evaluations and/or post course evaluations).</a:t>
            </a:r>
            <a:endParaRPr lang="en-US" sz="1200" dirty="0"/>
          </a:p>
          <a:p>
            <a:endParaRPr lang="en-US" sz="1200" b="1" i="1" dirty="0"/>
          </a:p>
          <a:p>
            <a:r>
              <a:rPr lang="en-US" sz="1200" b="1" i="1" dirty="0"/>
              <a:t>Optional Exercise (Only discuss this if the optional exercise on page 1 was used.)</a:t>
            </a:r>
            <a:endParaRPr lang="en-US" sz="1200" dirty="0"/>
          </a:p>
          <a:p>
            <a:pPr lvl="0"/>
            <a:endParaRPr lang="en-US" sz="1200" b="1" i="1" dirty="0"/>
          </a:p>
          <a:p>
            <a:pPr marL="181240" indent="-181240">
              <a:buFont typeface="Arial" panose="020B0604020202020204" pitchFamily="34" charset="0"/>
              <a:buChar char="•"/>
            </a:pPr>
            <a:r>
              <a:rPr lang="en-US" sz="1200" b="1" i="1" dirty="0"/>
              <a:t>Break participants into small groups (4 or 5). Ask each group to critique what was good about opening the class and what needed improvement.  Each group will select a spokesperson to report back to the class. </a:t>
            </a:r>
            <a:endParaRPr lang="en-US" sz="1200" dirty="0"/>
          </a:p>
          <a:p>
            <a:pPr marL="181240" indent="-181240">
              <a:buFont typeface="Arial" panose="020B0604020202020204" pitchFamily="34" charset="0"/>
              <a:buChar char="•"/>
            </a:pPr>
            <a:r>
              <a:rPr lang="en-US" sz="1200" b="1" i="1" dirty="0"/>
              <a:t>Objective: Initiate discussion with participants regarding what was accomplished through this exercise. Elicit these points: </a:t>
            </a:r>
            <a:endParaRPr lang="en-US" sz="1200" dirty="0"/>
          </a:p>
          <a:p>
            <a:pPr marL="664546" lvl="1" indent="-181240">
              <a:buFont typeface="Courier New" panose="02070309020205020404" pitchFamily="49" charset="0"/>
              <a:buChar char="o"/>
            </a:pPr>
            <a:r>
              <a:rPr lang="en-US" sz="1200" b="1" i="1" dirty="0"/>
              <a:t>All participants should have been involved in the learning process by being asked to critically assess instructors and classroom conditions</a:t>
            </a:r>
            <a:endParaRPr lang="en-US" sz="1200" dirty="0"/>
          </a:p>
          <a:p>
            <a:pPr marL="664546" lvl="1" indent="-181240">
              <a:buFont typeface="Courier New" panose="02070309020205020404" pitchFamily="49" charset="0"/>
              <a:buChar char="o"/>
            </a:pPr>
            <a:r>
              <a:rPr lang="en-US" sz="1200" b="1" i="1" dirty="0"/>
              <a:t>Some participants should have been involved in making presentations to the class regarding their group’s observations of the exercise</a:t>
            </a:r>
            <a:endParaRPr lang="en-US" sz="1200" dirty="0"/>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p:txBody>
      </p:sp>
      <p:sp>
        <p:nvSpPr>
          <p:cNvPr id="4" name="Header Placeholder 3"/>
          <p:cNvSpPr>
            <a:spLocks noGrp="1"/>
          </p:cNvSpPr>
          <p:nvPr>
            <p:ph type="hdr" sz="quarter" idx="10"/>
          </p:nvPr>
        </p:nvSpPr>
        <p:spPr/>
        <p:txBody>
          <a:bodyPr/>
          <a:lstStyle/>
          <a:p>
            <a:r>
              <a:rPr lang="en-US"/>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9</a:t>
            </a:fld>
            <a:endParaRPr lang="en-US" dirty="0"/>
          </a:p>
        </p:txBody>
      </p:sp>
      <p:sp>
        <p:nvSpPr>
          <p:cNvPr id="7" name="Footer Placeholder 6"/>
          <p:cNvSpPr>
            <a:spLocks noGrp="1"/>
          </p:cNvSpPr>
          <p:nvPr>
            <p:ph type="ftr" sz="quarter" idx="13"/>
          </p:nvPr>
        </p:nvSpPr>
        <p:spPr/>
        <p:txBody>
          <a:bodyPr/>
          <a:lstStyle/>
          <a:p>
            <a:r>
              <a:rPr lang="en-US"/>
              <a:t>Session 1 – Introduction</a:t>
            </a:r>
          </a:p>
          <a:p>
            <a:r>
              <a:rPr lang="en-US"/>
              <a:t>February, 2017</a:t>
            </a:r>
            <a:endParaRPr lang="en-US" dirty="0"/>
          </a:p>
        </p:txBody>
      </p:sp>
    </p:spTree>
    <p:extLst>
      <p:ext uri="{BB962C8B-B14F-4D97-AF65-F5344CB8AC3E}">
        <p14:creationId xmlns:p14="http://schemas.microsoft.com/office/powerpoint/2010/main" val="2462993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Footer Placeholder 4"/>
          <p:cNvSpPr>
            <a:spLocks noGrp="1"/>
          </p:cNvSpPr>
          <p:nvPr>
            <p:ph type="ftr" sz="quarter" idx="11"/>
          </p:nvPr>
        </p:nvSpPr>
        <p:spPr>
          <a:xfrm>
            <a:off x="152400" y="6356350"/>
            <a:ext cx="2895600" cy="365125"/>
          </a:xfrm>
        </p:spPr>
        <p:txBody>
          <a:bodyPr/>
          <a:lstStyle>
            <a:lvl1pPr algn="l">
              <a:defRPr sz="1000">
                <a:solidFill>
                  <a:schemeClr val="tx1"/>
                </a:solidFill>
              </a:defRPr>
            </a:lvl1pPr>
          </a:lstStyle>
          <a:p>
            <a:r>
              <a:rPr lang="en-US"/>
              <a:t>Session 1 - Introduction</a:t>
            </a:r>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a:t>1-</a:t>
            </a:r>
            <a:fld id="{C6F3177E-27ED-4792-9A52-D1409DFD05E3}" type="slidenum">
              <a:rPr lang="en-US" smtClean="0"/>
              <a:pPr/>
              <a:t>‹#›</a:t>
            </a:fld>
            <a:endParaRPr lang="en-US" dirty="0"/>
          </a:p>
        </p:txBody>
      </p:sp>
    </p:spTree>
    <p:extLst>
      <p:ext uri="{BB962C8B-B14F-4D97-AF65-F5344CB8AC3E}">
        <p14:creationId xmlns:p14="http://schemas.microsoft.com/office/powerpoint/2010/main" val="270825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1"/>
          </p:nvPr>
        </p:nvSpPr>
        <p:spPr>
          <a:xfrm>
            <a:off x="152400" y="6356350"/>
            <a:ext cx="2895600" cy="365125"/>
          </a:xfrm>
        </p:spPr>
        <p:txBody>
          <a:bodyPr/>
          <a:lstStyle>
            <a:lvl1pPr algn="l">
              <a:defRPr sz="1000">
                <a:solidFill>
                  <a:schemeClr val="tx1"/>
                </a:solidFill>
              </a:defRPr>
            </a:lvl1pPr>
          </a:lstStyle>
          <a:p>
            <a:r>
              <a:rPr lang="en-US"/>
              <a:t>Session 1 - Introduction</a:t>
            </a:r>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a:t>1-</a:t>
            </a:r>
            <a:fld id="{C6F3177E-27ED-4792-9A52-D1409DFD05E3}" type="slidenum">
              <a:rPr lang="en-US" smtClean="0"/>
              <a:pPr/>
              <a:t>‹#›</a:t>
            </a:fld>
            <a:endParaRPr lang="en-US" dirty="0"/>
          </a:p>
        </p:txBody>
      </p:sp>
    </p:spTree>
    <p:extLst>
      <p:ext uri="{BB962C8B-B14F-4D97-AF65-F5344CB8AC3E}">
        <p14:creationId xmlns:p14="http://schemas.microsoft.com/office/powerpoint/2010/main" val="243317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1"/>
          </p:nvPr>
        </p:nvSpPr>
        <p:spPr>
          <a:xfrm>
            <a:off x="152400" y="6356350"/>
            <a:ext cx="2895600" cy="365125"/>
          </a:xfrm>
        </p:spPr>
        <p:txBody>
          <a:bodyPr/>
          <a:lstStyle>
            <a:lvl1pPr algn="l">
              <a:defRPr sz="1000">
                <a:solidFill>
                  <a:schemeClr val="tx1"/>
                </a:solidFill>
              </a:defRPr>
            </a:lvl1pPr>
          </a:lstStyle>
          <a:p>
            <a:r>
              <a:rPr lang="en-US"/>
              <a:t>Session 1 - Introduction</a:t>
            </a:r>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a:t>1-</a:t>
            </a:r>
            <a:fld id="{C6F3177E-27ED-4792-9A52-D1409DFD05E3}" type="slidenum">
              <a:rPr lang="en-US" smtClean="0"/>
              <a:pPr/>
              <a:t>‹#›</a:t>
            </a:fld>
            <a:endParaRPr lang="en-US" dirty="0"/>
          </a:p>
        </p:txBody>
      </p:sp>
    </p:spTree>
    <p:extLst>
      <p:ext uri="{BB962C8B-B14F-4D97-AF65-F5344CB8AC3E}">
        <p14:creationId xmlns:p14="http://schemas.microsoft.com/office/powerpoint/2010/main" val="251720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1"/>
          </p:nvPr>
        </p:nvSpPr>
        <p:spPr>
          <a:xfrm>
            <a:off x="152400" y="6356350"/>
            <a:ext cx="2895600" cy="365125"/>
          </a:xfrm>
        </p:spPr>
        <p:txBody>
          <a:bodyPr/>
          <a:lstStyle>
            <a:lvl1pPr algn="l">
              <a:defRPr sz="1000">
                <a:solidFill>
                  <a:schemeClr val="tx1"/>
                </a:solidFill>
              </a:defRPr>
            </a:lvl1pPr>
          </a:lstStyle>
          <a:p>
            <a:r>
              <a:rPr lang="en-US"/>
              <a:t>Session 1 - Introduction</a:t>
            </a:r>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a:t>1-</a:t>
            </a:r>
            <a:fld id="{C6F3177E-27ED-4792-9A52-D1409DFD05E3}" type="slidenum">
              <a:rPr lang="en-US" smtClean="0"/>
              <a:pPr/>
              <a:t>‹#›</a:t>
            </a:fld>
            <a:endParaRPr lang="en-US" dirty="0"/>
          </a:p>
        </p:txBody>
      </p:sp>
    </p:spTree>
    <p:extLst>
      <p:ext uri="{BB962C8B-B14F-4D97-AF65-F5344CB8AC3E}">
        <p14:creationId xmlns:p14="http://schemas.microsoft.com/office/powerpoint/2010/main" val="163924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Footer Placeholder 4"/>
          <p:cNvSpPr>
            <a:spLocks noGrp="1"/>
          </p:cNvSpPr>
          <p:nvPr>
            <p:ph type="ftr" sz="quarter" idx="11"/>
          </p:nvPr>
        </p:nvSpPr>
        <p:spPr>
          <a:xfrm>
            <a:off x="152400" y="6356350"/>
            <a:ext cx="2895600" cy="365125"/>
          </a:xfrm>
        </p:spPr>
        <p:txBody>
          <a:bodyPr/>
          <a:lstStyle>
            <a:lvl1pPr algn="l">
              <a:defRPr sz="1000">
                <a:solidFill>
                  <a:schemeClr val="tx1"/>
                </a:solidFill>
              </a:defRPr>
            </a:lvl1pPr>
          </a:lstStyle>
          <a:p>
            <a:r>
              <a:rPr lang="en-US"/>
              <a:t>Session 1 - Introduction</a:t>
            </a:r>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a:t>1-</a:t>
            </a:r>
            <a:fld id="{C6F3177E-27ED-4792-9A52-D1409DFD05E3}" type="slidenum">
              <a:rPr lang="en-US" smtClean="0"/>
              <a:pPr/>
              <a:t>‹#›</a:t>
            </a:fld>
            <a:endParaRPr lang="en-US" dirty="0"/>
          </a:p>
        </p:txBody>
      </p:sp>
    </p:spTree>
    <p:extLst>
      <p:ext uri="{BB962C8B-B14F-4D97-AF65-F5344CB8AC3E}">
        <p14:creationId xmlns:p14="http://schemas.microsoft.com/office/powerpoint/2010/main" val="3326702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1"/>
          </p:nvPr>
        </p:nvSpPr>
        <p:spPr>
          <a:xfrm>
            <a:off x="152400" y="6356350"/>
            <a:ext cx="2895600" cy="365125"/>
          </a:xfrm>
        </p:spPr>
        <p:txBody>
          <a:bodyPr/>
          <a:lstStyle>
            <a:lvl1pPr algn="l">
              <a:defRPr sz="1000">
                <a:solidFill>
                  <a:schemeClr val="tx1"/>
                </a:solidFill>
              </a:defRPr>
            </a:lvl1pPr>
          </a:lstStyle>
          <a:p>
            <a:r>
              <a:rPr lang="en-US"/>
              <a:t>Session 1 - Introduction</a:t>
            </a:r>
            <a:endParaRPr lang="en-US" dirty="0"/>
          </a:p>
        </p:txBody>
      </p:sp>
      <p:sp>
        <p:nvSpPr>
          <p:cNvPr id="9"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a:t>1-</a:t>
            </a:r>
            <a:fld id="{C6F3177E-27ED-4792-9A52-D1409DFD05E3}" type="slidenum">
              <a:rPr lang="en-US" smtClean="0"/>
              <a:pPr/>
              <a:t>‹#›</a:t>
            </a:fld>
            <a:endParaRPr lang="en-US" dirty="0"/>
          </a:p>
        </p:txBody>
      </p:sp>
    </p:spTree>
    <p:extLst>
      <p:ext uri="{BB962C8B-B14F-4D97-AF65-F5344CB8AC3E}">
        <p14:creationId xmlns:p14="http://schemas.microsoft.com/office/powerpoint/2010/main" val="1323286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a:spLocks noGrp="1"/>
          </p:cNvSpPr>
          <p:nvPr>
            <p:ph type="ftr" sz="quarter" idx="11"/>
          </p:nvPr>
        </p:nvSpPr>
        <p:spPr>
          <a:xfrm>
            <a:off x="152400" y="6356350"/>
            <a:ext cx="2895600" cy="365125"/>
          </a:xfrm>
        </p:spPr>
        <p:txBody>
          <a:bodyPr/>
          <a:lstStyle>
            <a:lvl1pPr algn="l">
              <a:defRPr sz="1000">
                <a:solidFill>
                  <a:schemeClr val="tx1"/>
                </a:solidFill>
              </a:defRPr>
            </a:lvl1pPr>
          </a:lstStyle>
          <a:p>
            <a:r>
              <a:rPr lang="en-US"/>
              <a:t>Session 1 - Introduction</a:t>
            </a:r>
            <a:endParaRPr lang="en-US" dirty="0"/>
          </a:p>
        </p:txBody>
      </p:sp>
      <p:sp>
        <p:nvSpPr>
          <p:cNvPr id="11"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a:t>1-</a:t>
            </a:r>
            <a:fld id="{C6F3177E-27ED-4792-9A52-D1409DFD05E3}" type="slidenum">
              <a:rPr lang="en-US" smtClean="0"/>
              <a:pPr/>
              <a:t>‹#›</a:t>
            </a:fld>
            <a:endParaRPr lang="en-US" dirty="0"/>
          </a:p>
        </p:txBody>
      </p:sp>
    </p:spTree>
    <p:extLst>
      <p:ext uri="{BB962C8B-B14F-4D97-AF65-F5344CB8AC3E}">
        <p14:creationId xmlns:p14="http://schemas.microsoft.com/office/powerpoint/2010/main" val="106703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11"/>
          </p:nvPr>
        </p:nvSpPr>
        <p:spPr>
          <a:xfrm>
            <a:off x="152400" y="6356350"/>
            <a:ext cx="2895600" cy="365125"/>
          </a:xfrm>
        </p:spPr>
        <p:txBody>
          <a:bodyPr/>
          <a:lstStyle>
            <a:lvl1pPr algn="l">
              <a:defRPr sz="1000">
                <a:solidFill>
                  <a:schemeClr val="tx1"/>
                </a:solidFill>
              </a:defRPr>
            </a:lvl1pPr>
          </a:lstStyle>
          <a:p>
            <a:r>
              <a:rPr lang="en-US"/>
              <a:t>Session 1 - Introduction</a:t>
            </a:r>
            <a:endParaRPr lang="en-US" dirty="0"/>
          </a:p>
        </p:txBody>
      </p:sp>
      <p:sp>
        <p:nvSpPr>
          <p:cNvPr id="7"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a:t>1-</a:t>
            </a:r>
            <a:fld id="{C6F3177E-27ED-4792-9A52-D1409DFD05E3}" type="slidenum">
              <a:rPr lang="en-US" smtClean="0"/>
              <a:pPr/>
              <a:t>‹#›</a:t>
            </a:fld>
            <a:endParaRPr lang="en-US" dirty="0"/>
          </a:p>
        </p:txBody>
      </p:sp>
    </p:spTree>
    <p:extLst>
      <p:ext uri="{BB962C8B-B14F-4D97-AF65-F5344CB8AC3E}">
        <p14:creationId xmlns:p14="http://schemas.microsoft.com/office/powerpoint/2010/main" val="3215274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52400" y="6356350"/>
            <a:ext cx="2895600" cy="365125"/>
          </a:xfrm>
        </p:spPr>
        <p:txBody>
          <a:bodyPr/>
          <a:lstStyle>
            <a:lvl1pPr algn="l">
              <a:defRPr sz="1000">
                <a:solidFill>
                  <a:schemeClr val="tx1"/>
                </a:solidFill>
              </a:defRPr>
            </a:lvl1pPr>
          </a:lstStyle>
          <a:p>
            <a:r>
              <a:rPr lang="en-US"/>
              <a:t>Session 1 - Introduction</a:t>
            </a:r>
            <a:endParaRPr lang="en-US" dirty="0"/>
          </a:p>
        </p:txBody>
      </p:sp>
      <p:sp>
        <p:nvSpPr>
          <p:cNvPr id="6"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a:t>1-</a:t>
            </a:r>
            <a:fld id="{C6F3177E-27ED-4792-9A52-D1409DFD05E3}" type="slidenum">
              <a:rPr lang="en-US" smtClean="0"/>
              <a:pPr/>
              <a:t>‹#›</a:t>
            </a:fld>
            <a:endParaRPr lang="en-US" dirty="0"/>
          </a:p>
        </p:txBody>
      </p:sp>
    </p:spTree>
    <p:extLst>
      <p:ext uri="{BB962C8B-B14F-4D97-AF65-F5344CB8AC3E}">
        <p14:creationId xmlns:p14="http://schemas.microsoft.com/office/powerpoint/2010/main" val="316899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4"/>
          <p:cNvSpPr>
            <a:spLocks noGrp="1"/>
          </p:cNvSpPr>
          <p:nvPr>
            <p:ph type="ftr" sz="quarter" idx="11"/>
          </p:nvPr>
        </p:nvSpPr>
        <p:spPr>
          <a:xfrm>
            <a:off x="152400" y="6356350"/>
            <a:ext cx="2895600" cy="365125"/>
          </a:xfrm>
        </p:spPr>
        <p:txBody>
          <a:bodyPr/>
          <a:lstStyle>
            <a:lvl1pPr algn="l">
              <a:defRPr sz="1000">
                <a:solidFill>
                  <a:schemeClr val="tx1"/>
                </a:solidFill>
              </a:defRPr>
            </a:lvl1pPr>
          </a:lstStyle>
          <a:p>
            <a:r>
              <a:rPr lang="en-US"/>
              <a:t>Session 1 - Introduction</a:t>
            </a:r>
            <a:endParaRPr lang="en-US" dirty="0"/>
          </a:p>
        </p:txBody>
      </p:sp>
      <p:sp>
        <p:nvSpPr>
          <p:cNvPr id="9"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a:t>1-</a:t>
            </a:r>
            <a:fld id="{C6F3177E-27ED-4792-9A52-D1409DFD05E3}" type="slidenum">
              <a:rPr lang="en-US" smtClean="0"/>
              <a:pPr/>
              <a:t>‹#›</a:t>
            </a:fld>
            <a:endParaRPr lang="en-US" dirty="0"/>
          </a:p>
        </p:txBody>
      </p:sp>
    </p:spTree>
    <p:extLst>
      <p:ext uri="{BB962C8B-B14F-4D97-AF65-F5344CB8AC3E}">
        <p14:creationId xmlns:p14="http://schemas.microsoft.com/office/powerpoint/2010/main" val="3009736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4"/>
          <p:cNvSpPr>
            <a:spLocks noGrp="1"/>
          </p:cNvSpPr>
          <p:nvPr>
            <p:ph type="ftr" sz="quarter" idx="11"/>
          </p:nvPr>
        </p:nvSpPr>
        <p:spPr>
          <a:xfrm>
            <a:off x="152400" y="6356350"/>
            <a:ext cx="2895600" cy="365125"/>
          </a:xfrm>
        </p:spPr>
        <p:txBody>
          <a:bodyPr/>
          <a:lstStyle>
            <a:lvl1pPr algn="l">
              <a:defRPr sz="1000">
                <a:solidFill>
                  <a:schemeClr val="tx1"/>
                </a:solidFill>
              </a:defRPr>
            </a:lvl1pPr>
          </a:lstStyle>
          <a:p>
            <a:r>
              <a:rPr lang="en-US"/>
              <a:t>Session 1 - Introduction</a:t>
            </a:r>
            <a:endParaRPr lang="en-US" dirty="0"/>
          </a:p>
        </p:txBody>
      </p:sp>
      <p:sp>
        <p:nvSpPr>
          <p:cNvPr id="9"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a:t>1-</a:t>
            </a:r>
            <a:fld id="{C6F3177E-27ED-4792-9A52-D1409DFD05E3}" type="slidenum">
              <a:rPr lang="en-US" smtClean="0"/>
              <a:pPr/>
              <a:t>‹#›</a:t>
            </a:fld>
            <a:endParaRPr lang="en-US" dirty="0"/>
          </a:p>
        </p:txBody>
      </p:sp>
    </p:spTree>
    <p:extLst>
      <p:ext uri="{BB962C8B-B14F-4D97-AF65-F5344CB8AC3E}">
        <p14:creationId xmlns:p14="http://schemas.microsoft.com/office/powerpoint/2010/main" val="2852143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US"/>
              <a:t>Session 1 - Introduction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C6F3177E-27ED-4792-9A52-D1409DFD05E3}" type="slidenum">
              <a:rPr lang="en-US" smtClean="0"/>
              <a:pPr/>
              <a:t>‹#›</a:t>
            </a:fld>
            <a:endParaRPr lang="en-US"/>
          </a:p>
        </p:txBody>
      </p:sp>
    </p:spTree>
    <p:extLst>
      <p:ext uri="{BB962C8B-B14F-4D97-AF65-F5344CB8AC3E}">
        <p14:creationId xmlns:p14="http://schemas.microsoft.com/office/powerpoint/2010/main" val="2666980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943600" y="0"/>
            <a:ext cx="3200401" cy="6945947"/>
            <a:chOff x="31536" y="-78828"/>
            <a:chExt cx="3072683" cy="10231910"/>
          </a:xfrm>
          <a:gradFill flip="none" rotWithShape="1">
            <a:gsLst>
              <a:gs pos="0">
                <a:schemeClr val="tx2"/>
              </a:gs>
              <a:gs pos="24000">
                <a:srgbClr val="143154"/>
              </a:gs>
              <a:gs pos="60000">
                <a:srgbClr val="0C1A2E"/>
              </a:gs>
              <a:gs pos="99000">
                <a:srgbClr val="07101B"/>
              </a:gs>
            </a:gsLst>
            <a:lin ang="5400000" scaled="1"/>
            <a:tileRect/>
          </a:gradFill>
        </p:grpSpPr>
        <p:sp>
          <p:nvSpPr>
            <p:cNvPr id="5" name="Rectangle 4"/>
            <p:cNvSpPr>
              <a:spLocks noChangeArrowheads="1"/>
            </p:cNvSpPr>
            <p:nvPr/>
          </p:nvSpPr>
          <p:spPr bwMode="auto">
            <a:xfrm>
              <a:off x="133350" y="-78828"/>
              <a:ext cx="2970869" cy="10137229"/>
            </a:xfrm>
            <a:prstGeom prst="rect">
              <a:avLst/>
            </a:prstGeom>
            <a:grpFill/>
            <a:extLst/>
          </p:spPr>
          <p:txBody>
            <a:bodyPr rot="0" vert="horz" wrap="square" lIns="91440" tIns="45720" rIns="91440" bIns="45720" anchor="t" anchorCtr="0" upright="1">
              <a:noAutofit/>
            </a:bodyPr>
            <a:lstStyle/>
            <a:p>
              <a:endParaRPr lang="en-US"/>
            </a:p>
          </p:txBody>
        </p:sp>
        <p:sp>
          <p:nvSpPr>
            <p:cNvPr id="6" name="Rectangle 5" descr="Light vertical"/>
            <p:cNvSpPr>
              <a:spLocks noChangeArrowheads="1"/>
            </p:cNvSpPr>
            <p:nvPr/>
          </p:nvSpPr>
          <p:spPr bwMode="auto">
            <a:xfrm>
              <a:off x="31536" y="-78828"/>
              <a:ext cx="45724" cy="10231910"/>
            </a:xfrm>
            <a:prstGeom prst="rect">
              <a:avLst/>
            </a:prstGeom>
            <a:grpFill/>
            <a:ln w="12700">
              <a:solidFill>
                <a:srgbClr val="FFFFFF"/>
              </a:solidFill>
              <a:miter lim="800000"/>
              <a:headEnd/>
              <a:tailEnd/>
            </a:ln>
            <a:extLst/>
          </p:spPr>
          <p:txBody>
            <a:bodyPr rot="0" vert="horz" wrap="square" lIns="91440" tIns="45720" rIns="91440" bIns="45720" anchor="ctr" anchorCtr="0" upright="1">
              <a:noAutofit/>
            </a:bodyPr>
            <a:lstStyle/>
            <a:p>
              <a:endParaRPr lang="en-US"/>
            </a:p>
          </p:txBody>
        </p:sp>
      </p:grpSp>
      <p:sp>
        <p:nvSpPr>
          <p:cNvPr id="7" name="Rectangle 6"/>
          <p:cNvSpPr>
            <a:spLocks noChangeArrowheads="1"/>
          </p:cNvSpPr>
          <p:nvPr/>
        </p:nvSpPr>
        <p:spPr bwMode="auto">
          <a:xfrm>
            <a:off x="6019800" y="247015"/>
            <a:ext cx="3099435" cy="226758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alpha val="80000"/>
                  </a:srgbClr>
                </a:solidFill>
              </a14:hiddenFill>
            </a:ext>
            <a:ext uri="{91240B29-F687-4F45-9708-019B960494DF}">
              <a14:hiddenLine xmlns:a14="http://schemas.microsoft.com/office/drawing/2010/main" w="12700">
                <a:solidFill>
                  <a:srgbClr val="FFFFFF"/>
                </a:solidFill>
                <a:miter lim="800000"/>
                <a:headEnd/>
                <a:tailEnd/>
              </a14:hiddenLine>
            </a:ext>
          </a:extLst>
        </p:spPr>
        <p:txBody>
          <a:bodyPr rot="0" vert="horz" wrap="square" lIns="365760" tIns="182880" rIns="182880" bIns="182880" anchor="b" anchorCtr="0" upright="1">
            <a:noAutofit/>
          </a:bodyPr>
          <a:lstStyle/>
          <a:p>
            <a:pPr marL="0" marR="0" algn="ctr">
              <a:spcBef>
                <a:spcPts val="0"/>
              </a:spcBef>
              <a:spcAft>
                <a:spcPts val="0"/>
              </a:spcAft>
            </a:pPr>
            <a:r>
              <a:rPr lang="en-US" sz="2600" b="1" dirty="0">
                <a:ln w="3175" cap="rnd" cmpd="sng" algn="ctr">
                  <a:solidFill>
                    <a:srgbClr val="0D1F35"/>
                  </a:solidFill>
                  <a:prstDash val="solid"/>
                  <a:bevel/>
                </a:ln>
                <a:solidFill>
                  <a:srgbClr val="FFFFFF"/>
                </a:solidFill>
                <a:effectLst/>
                <a:latin typeface="Cambria"/>
                <a:ea typeface="Times New Roman"/>
                <a:cs typeface="Times New Roman"/>
              </a:rPr>
              <a:t>DWI Detection &amp; SFST </a:t>
            </a:r>
            <a:endParaRPr lang="en-US" sz="1100" dirty="0">
              <a:effectLst/>
              <a:latin typeface="Calibri"/>
              <a:ea typeface="Times New Roman"/>
              <a:cs typeface="Times New Roman"/>
            </a:endParaRPr>
          </a:p>
          <a:p>
            <a:pPr marL="0" marR="0" algn="ctr">
              <a:spcBef>
                <a:spcPts val="0"/>
              </a:spcBef>
              <a:spcAft>
                <a:spcPts val="0"/>
              </a:spcAft>
            </a:pPr>
            <a:r>
              <a:rPr lang="en-US" sz="2600" b="1" dirty="0">
                <a:ln w="3175" cap="rnd" cmpd="sng" algn="ctr">
                  <a:solidFill>
                    <a:srgbClr val="0D1F35"/>
                  </a:solidFill>
                  <a:prstDash val="solid"/>
                  <a:bevel/>
                </a:ln>
                <a:solidFill>
                  <a:srgbClr val="FFFFFF"/>
                </a:solidFill>
                <a:effectLst/>
                <a:latin typeface="Cambria"/>
                <a:ea typeface="Times New Roman"/>
                <a:cs typeface="Times New Roman"/>
              </a:rPr>
              <a:t>Instructor </a:t>
            </a:r>
            <a:endParaRPr lang="en-US" sz="1100" dirty="0">
              <a:effectLst/>
              <a:latin typeface="Calibri"/>
              <a:ea typeface="Times New Roman"/>
              <a:cs typeface="Times New Roman"/>
            </a:endParaRPr>
          </a:p>
          <a:p>
            <a:pPr marL="0" marR="0" algn="ctr">
              <a:spcBef>
                <a:spcPts val="0"/>
              </a:spcBef>
              <a:spcAft>
                <a:spcPts val="0"/>
              </a:spcAft>
            </a:pPr>
            <a:r>
              <a:rPr lang="en-US" sz="2600" b="1" dirty="0">
                <a:ln w="3175" cap="rnd" cmpd="sng" algn="ctr">
                  <a:solidFill>
                    <a:srgbClr val="0D1F35"/>
                  </a:solidFill>
                  <a:prstDash val="solid"/>
                  <a:bevel/>
                </a:ln>
                <a:solidFill>
                  <a:srgbClr val="FFFFFF"/>
                </a:solidFill>
                <a:effectLst/>
                <a:latin typeface="Cambria"/>
                <a:ea typeface="Times New Roman"/>
                <a:cs typeface="Times New Roman"/>
              </a:rPr>
              <a:t>Development</a:t>
            </a:r>
            <a:endParaRPr lang="en-US" sz="1100" dirty="0">
              <a:effectLst/>
              <a:latin typeface="Calibri"/>
              <a:ea typeface="Times New Roman"/>
              <a:cs typeface="Times New Roman"/>
            </a:endParaRPr>
          </a:p>
          <a:p>
            <a:pPr marL="0" marR="0" algn="ctr">
              <a:spcBef>
                <a:spcPts val="0"/>
              </a:spcBef>
              <a:spcAft>
                <a:spcPts val="0"/>
              </a:spcAft>
            </a:pPr>
            <a:r>
              <a:rPr lang="en-US" sz="2600" b="1" dirty="0">
                <a:ln w="3175" cap="rnd" cmpd="sng" algn="ctr">
                  <a:solidFill>
                    <a:srgbClr val="0D1F35"/>
                  </a:solidFill>
                  <a:prstDash val="solid"/>
                  <a:bevel/>
                </a:ln>
                <a:solidFill>
                  <a:srgbClr val="FFFFFF"/>
                </a:solidFill>
                <a:effectLst/>
                <a:latin typeface="Cambria"/>
                <a:ea typeface="Times New Roman"/>
                <a:cs typeface="Times New Roman"/>
              </a:rPr>
              <a:t>Course</a:t>
            </a:r>
            <a:r>
              <a:rPr lang="en-US" sz="3600" b="1" dirty="0">
                <a:ln w="3175" cap="rnd" cmpd="sng" algn="ctr">
                  <a:solidFill>
                    <a:srgbClr val="0D1F35"/>
                  </a:solidFill>
                  <a:prstDash val="solid"/>
                  <a:bevel/>
                </a:ln>
                <a:solidFill>
                  <a:srgbClr val="FFFFFF"/>
                </a:solidFill>
                <a:effectLst/>
                <a:latin typeface="Cambria"/>
                <a:ea typeface="Times New Roman"/>
                <a:cs typeface="Times New Roman"/>
              </a:rPr>
              <a:t> </a:t>
            </a:r>
          </a:p>
        </p:txBody>
      </p:sp>
      <p:sp>
        <p:nvSpPr>
          <p:cNvPr id="8" name="Rectangle 7"/>
          <p:cNvSpPr>
            <a:spLocks noChangeArrowheads="1"/>
          </p:cNvSpPr>
          <p:nvPr/>
        </p:nvSpPr>
        <p:spPr bwMode="auto">
          <a:xfrm>
            <a:off x="19050" y="2805896"/>
            <a:ext cx="8210550" cy="521335"/>
          </a:xfrm>
          <a:prstGeom prst="rect">
            <a:avLst/>
          </a:prstGeom>
          <a:solidFill>
            <a:schemeClr val="tx1"/>
          </a:solidFill>
          <a:ln w="12700">
            <a:solidFill>
              <a:schemeClr val="bg1"/>
            </a:solidFill>
            <a:miter lim="800000"/>
            <a:headEnd/>
            <a:tailEnd/>
          </a:ln>
          <a:extLst/>
        </p:spPr>
        <p:txBody>
          <a:bodyPr rot="0" vert="horz" wrap="square" lIns="182880" tIns="45720" rIns="182880" bIns="45720" anchor="ctr" anchorCtr="0" upright="1">
            <a:spAutoFit/>
          </a:bodyPr>
          <a:lstStyle/>
          <a:p>
            <a:pPr marL="0" marR="0" algn="r">
              <a:spcBef>
                <a:spcPts val="0"/>
              </a:spcBef>
              <a:spcAft>
                <a:spcPts val="0"/>
              </a:spcAft>
            </a:pPr>
            <a:r>
              <a:rPr lang="en-US" sz="2800">
                <a:solidFill>
                  <a:srgbClr val="FFFFFF"/>
                </a:solidFill>
                <a:effectLst/>
                <a:latin typeface="Cambria"/>
                <a:ea typeface="Times New Roman"/>
                <a:cs typeface="Times New Roman"/>
              </a:rPr>
              <a:t>     </a:t>
            </a:r>
            <a:endParaRPr lang="en-US" sz="1100">
              <a:effectLst/>
              <a:latin typeface="Calibri"/>
              <a:ea typeface="Times New Roman"/>
              <a:cs typeface="Times New Roman"/>
            </a:endParaRPr>
          </a:p>
        </p:txBody>
      </p:sp>
      <p:sp>
        <p:nvSpPr>
          <p:cNvPr id="9" name="Rectangle 1"/>
          <p:cNvSpPr>
            <a:spLocks noChangeArrowheads="1"/>
          </p:cNvSpPr>
          <p:nvPr/>
        </p:nvSpPr>
        <p:spPr bwMode="auto">
          <a:xfrm>
            <a:off x="3048000" y="2804011"/>
            <a:ext cx="518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FFFFFF"/>
                </a:solidFill>
                <a:effectLst/>
                <a:latin typeface="Cambria" pitchFamily="18" charset="0"/>
                <a:ea typeface="Times New Roman" pitchFamily="18" charset="0"/>
                <a:cs typeface="Times New Roman" pitchFamily="18" charset="0"/>
              </a:rPr>
              <a:t>Session 1 </a:t>
            </a:r>
            <a:r>
              <a:rPr kumimoji="0" lang="en-US" altLang="en-US" sz="2800" b="0" i="0" u="none" strike="noStrike" cap="none" normalizeH="0" baseline="0" dirty="0">
                <a:ln>
                  <a:noFill/>
                </a:ln>
                <a:solidFill>
                  <a:srgbClr val="FFFFFF"/>
                </a:solidFill>
                <a:effectLst/>
                <a:latin typeface="Calibri"/>
                <a:ea typeface="Times New Roman" pitchFamily="18" charset="0"/>
                <a:cs typeface="Times New Roman" pitchFamily="18" charset="0"/>
              </a:rPr>
              <a:t>–</a:t>
            </a:r>
            <a:r>
              <a:rPr kumimoji="0" lang="en-US" altLang="en-US" sz="2800" b="0" i="0" u="none" strike="noStrike" cap="none" normalizeH="0" baseline="0" dirty="0">
                <a:ln>
                  <a:noFill/>
                </a:ln>
                <a:solidFill>
                  <a:srgbClr val="FFFFFF"/>
                </a:solidFill>
                <a:effectLst/>
                <a:latin typeface="Cambria" pitchFamily="18" charset="0"/>
                <a:ea typeface="Times New Roman" pitchFamily="18" charset="0"/>
                <a:cs typeface="Times New Roman" pitchFamily="18" charset="0"/>
              </a:rPr>
              <a:t> Introduction</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10" name="Picture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933255" y="5532120"/>
            <a:ext cx="1095124" cy="731520"/>
          </a:xfrm>
          <a:prstGeom prst="rect">
            <a:avLst/>
          </a:prstGeom>
        </p:spPr>
      </p:pic>
      <p:pic>
        <p:nvPicPr>
          <p:cNvPr id="11"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741648" y="5486400"/>
            <a:ext cx="855446"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rotWithShape="1">
          <a:blip r:embed="rId5" cstate="screen">
            <a:extLst>
              <a:ext uri="{28A0092B-C50C-407E-A947-70E740481C1C}">
                <a14:useLocalDpi xmlns:a14="http://schemas.microsoft.com/office/drawing/2010/main" val="0"/>
              </a:ext>
            </a:extLst>
          </a:blip>
          <a:srcRect l="17450" t="33879" r="17684" b="39129"/>
          <a:stretch/>
        </p:blipFill>
        <p:spPr>
          <a:xfrm>
            <a:off x="38100" y="5531215"/>
            <a:ext cx="2181885" cy="733330"/>
          </a:xfrm>
          <a:prstGeom prst="rect">
            <a:avLst/>
          </a:prstGeom>
        </p:spPr>
      </p:pic>
      <p:sp>
        <p:nvSpPr>
          <p:cNvPr id="13" name="Rectangle 12"/>
          <p:cNvSpPr>
            <a:spLocks noChangeArrowheads="1"/>
          </p:cNvSpPr>
          <p:nvPr/>
        </p:nvSpPr>
        <p:spPr bwMode="auto">
          <a:xfrm>
            <a:off x="6044565" y="5486400"/>
            <a:ext cx="3099435" cy="7772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alpha val="80000"/>
                  </a:srgbClr>
                </a:solidFill>
              </a14:hiddenFill>
            </a:ext>
            <a:ext uri="{91240B29-F687-4F45-9708-019B960494DF}">
              <a14:hiddenLine xmlns:a14="http://schemas.microsoft.com/office/drawing/2010/main" w="12700">
                <a:solidFill>
                  <a:srgbClr val="FFFFFF"/>
                </a:solidFill>
                <a:miter lim="800000"/>
                <a:headEnd/>
                <a:tailEnd/>
              </a14:hiddenLine>
            </a:ext>
          </a:extLst>
        </p:spPr>
        <p:txBody>
          <a:bodyPr rot="0" vert="horz" wrap="square" lIns="365760" tIns="182880" rIns="182880" bIns="182880" anchor="b" anchorCtr="0" upright="1">
            <a:noAutofit/>
          </a:bodyPr>
          <a:lstStyle/>
          <a:p>
            <a:pPr marL="0" marR="0" algn="ctr">
              <a:spcBef>
                <a:spcPts val="0"/>
              </a:spcBef>
              <a:spcAft>
                <a:spcPts val="0"/>
              </a:spcAft>
            </a:pPr>
            <a:r>
              <a:rPr lang="en-US" sz="2600" b="1" dirty="0">
                <a:ln w="3175" cap="rnd" cmpd="sng" algn="ctr">
                  <a:solidFill>
                    <a:srgbClr val="0D1F35"/>
                  </a:solidFill>
                  <a:prstDash val="solid"/>
                  <a:bevel/>
                </a:ln>
                <a:solidFill>
                  <a:srgbClr val="FFFFFF"/>
                </a:solidFill>
                <a:effectLst/>
                <a:latin typeface="Cambria"/>
                <a:ea typeface="Times New Roman"/>
                <a:cs typeface="Times New Roman"/>
              </a:rPr>
              <a:t>February, 2017</a:t>
            </a:r>
            <a:r>
              <a:rPr lang="en-US" sz="3600" b="1" dirty="0">
                <a:ln w="3175" cap="rnd" cmpd="sng" algn="ctr">
                  <a:solidFill>
                    <a:srgbClr val="0D1F35"/>
                  </a:solidFill>
                  <a:prstDash val="solid"/>
                  <a:bevel/>
                </a:ln>
                <a:solidFill>
                  <a:srgbClr val="FFFFFF"/>
                </a:solidFill>
                <a:effectLst/>
                <a:latin typeface="Cambria"/>
                <a:ea typeface="Times New Roman"/>
                <a:cs typeface="Times New Roman"/>
              </a:rPr>
              <a:t> </a:t>
            </a:r>
          </a:p>
        </p:txBody>
      </p:sp>
    </p:spTree>
    <p:extLst>
      <p:ext uri="{BB962C8B-B14F-4D97-AF65-F5344CB8AC3E}">
        <p14:creationId xmlns:p14="http://schemas.microsoft.com/office/powerpoint/2010/main" val="1488615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Introductions</a:t>
            </a:r>
          </a:p>
        </p:txBody>
      </p:sp>
      <p:pic>
        <p:nvPicPr>
          <p:cNvPr id="4098" name="Picture 2" descr="C:\Users\Pam.Mccaskill\AppData\Local\Microsoft\Windows\Temporary Internet Files\Content.IE5\U41L2X2S\Repeat-their-name-and-introduce-yoursel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981200"/>
            <a:ext cx="4267200" cy="4036772"/>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a:t>Session 1 - Introduction</a:t>
            </a:r>
            <a:endParaRPr lang="en-US" dirty="0"/>
          </a:p>
        </p:txBody>
      </p:sp>
    </p:spTree>
    <p:extLst>
      <p:ext uri="{BB962C8B-B14F-4D97-AF65-F5344CB8AC3E}">
        <p14:creationId xmlns:p14="http://schemas.microsoft.com/office/powerpoint/2010/main" val="1393743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Introductions</a:t>
            </a:r>
          </a:p>
        </p:txBody>
      </p:sp>
      <p:pic>
        <p:nvPicPr>
          <p:cNvPr id="5124" name="Picture 4" descr="C:\Users\Pam.Mccaskill\AppData\Local\Microsoft\Windows\Temporary Internet Files\Content.IE5\8X70KAV4\112180190[1].jpg"/>
          <p:cNvPicPr>
            <a:picLocks noChangeAspect="1" noChangeArrowheads="1"/>
          </p:cNvPicPr>
          <p:nvPr/>
        </p:nvPicPr>
        <p:blipFill rotWithShape="1">
          <a:blip r:embed="rId3">
            <a:extLst>
              <a:ext uri="{28A0092B-C50C-407E-A947-70E740481C1C}">
                <a14:useLocalDpi xmlns:a14="http://schemas.microsoft.com/office/drawing/2010/main" val="0"/>
              </a:ext>
            </a:extLst>
          </a:blip>
          <a:srcRect l="9752" t="3300" r="24886" b="3700"/>
          <a:stretch/>
        </p:blipFill>
        <p:spPr bwMode="auto">
          <a:xfrm>
            <a:off x="1752600" y="1569719"/>
            <a:ext cx="5715000" cy="47244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54464" y="2373868"/>
            <a:ext cx="744114" cy="369332"/>
          </a:xfrm>
          <a:prstGeom prst="rect">
            <a:avLst/>
          </a:prstGeom>
          <a:noFill/>
        </p:spPr>
        <p:txBody>
          <a:bodyPr wrap="none" rtlCol="0">
            <a:spAutoFit/>
          </a:bodyPr>
          <a:lstStyle/>
          <a:p>
            <a:r>
              <a:rPr lang="en-US" dirty="0"/>
              <a:t>Name</a:t>
            </a:r>
          </a:p>
        </p:txBody>
      </p:sp>
      <p:sp>
        <p:nvSpPr>
          <p:cNvPr id="12" name="TextBox 11"/>
          <p:cNvSpPr txBox="1"/>
          <p:nvPr/>
        </p:nvSpPr>
        <p:spPr>
          <a:xfrm>
            <a:off x="5428996" y="2373868"/>
            <a:ext cx="864019" cy="369332"/>
          </a:xfrm>
          <a:prstGeom prst="rect">
            <a:avLst/>
          </a:prstGeom>
          <a:noFill/>
        </p:spPr>
        <p:txBody>
          <a:bodyPr wrap="none" rtlCol="0">
            <a:spAutoFit/>
          </a:bodyPr>
          <a:lstStyle/>
          <a:p>
            <a:r>
              <a:rPr lang="en-US" dirty="0"/>
              <a:t>Agency</a:t>
            </a:r>
          </a:p>
        </p:txBody>
      </p:sp>
      <p:sp>
        <p:nvSpPr>
          <p:cNvPr id="13" name="TextBox 12"/>
          <p:cNvSpPr txBox="1"/>
          <p:nvPr/>
        </p:nvSpPr>
        <p:spPr>
          <a:xfrm>
            <a:off x="2481043" y="3567500"/>
            <a:ext cx="2090957" cy="646331"/>
          </a:xfrm>
          <a:prstGeom prst="rect">
            <a:avLst/>
          </a:prstGeom>
          <a:noFill/>
        </p:spPr>
        <p:txBody>
          <a:bodyPr wrap="none" rtlCol="0">
            <a:spAutoFit/>
          </a:bodyPr>
          <a:lstStyle/>
          <a:p>
            <a:pPr algn="ctr"/>
            <a:r>
              <a:rPr lang="en-US" dirty="0"/>
              <a:t>Experience Teaching</a:t>
            </a:r>
          </a:p>
          <a:p>
            <a:pPr algn="ctr"/>
            <a:r>
              <a:rPr lang="en-US" dirty="0"/>
              <a:t>(Years)</a:t>
            </a:r>
          </a:p>
        </p:txBody>
      </p:sp>
      <p:sp>
        <p:nvSpPr>
          <p:cNvPr id="14" name="TextBox 13"/>
          <p:cNvSpPr txBox="1"/>
          <p:nvPr/>
        </p:nvSpPr>
        <p:spPr>
          <a:xfrm>
            <a:off x="4953000" y="3429000"/>
            <a:ext cx="1816010" cy="923330"/>
          </a:xfrm>
          <a:prstGeom prst="rect">
            <a:avLst/>
          </a:prstGeom>
          <a:noFill/>
        </p:spPr>
        <p:txBody>
          <a:bodyPr wrap="none" rtlCol="0">
            <a:spAutoFit/>
          </a:bodyPr>
          <a:lstStyle/>
          <a:p>
            <a:pPr algn="ctr"/>
            <a:r>
              <a:rPr lang="en-US" dirty="0"/>
              <a:t>Experience as</a:t>
            </a:r>
          </a:p>
          <a:p>
            <a:pPr algn="ctr"/>
            <a:r>
              <a:rPr lang="en-US" dirty="0"/>
              <a:t>Law Enforcement</a:t>
            </a:r>
          </a:p>
          <a:p>
            <a:pPr algn="ctr"/>
            <a:r>
              <a:rPr lang="en-US" dirty="0"/>
              <a:t>Officer (Years)</a:t>
            </a:r>
          </a:p>
        </p:txBody>
      </p:sp>
      <p:sp>
        <p:nvSpPr>
          <p:cNvPr id="15" name="TextBox 14"/>
          <p:cNvSpPr txBox="1"/>
          <p:nvPr/>
        </p:nvSpPr>
        <p:spPr>
          <a:xfrm>
            <a:off x="2874772" y="4862900"/>
            <a:ext cx="1303498" cy="646331"/>
          </a:xfrm>
          <a:prstGeom prst="rect">
            <a:avLst/>
          </a:prstGeom>
          <a:noFill/>
        </p:spPr>
        <p:txBody>
          <a:bodyPr wrap="none" rtlCol="0">
            <a:spAutoFit/>
          </a:bodyPr>
          <a:lstStyle/>
          <a:p>
            <a:pPr algn="ctr"/>
            <a:r>
              <a:rPr lang="en-US" dirty="0"/>
              <a:t>Goal for the</a:t>
            </a:r>
          </a:p>
          <a:p>
            <a:pPr algn="ctr"/>
            <a:r>
              <a:rPr lang="en-US" dirty="0"/>
              <a:t>Course</a:t>
            </a:r>
          </a:p>
        </p:txBody>
      </p:sp>
      <p:sp>
        <p:nvSpPr>
          <p:cNvPr id="16" name="TextBox 15"/>
          <p:cNvSpPr txBox="1"/>
          <p:nvPr/>
        </p:nvSpPr>
        <p:spPr>
          <a:xfrm>
            <a:off x="5118462" y="4724400"/>
            <a:ext cx="1485087" cy="923330"/>
          </a:xfrm>
          <a:prstGeom prst="rect">
            <a:avLst/>
          </a:prstGeom>
          <a:noFill/>
        </p:spPr>
        <p:txBody>
          <a:bodyPr wrap="none" rtlCol="0">
            <a:spAutoFit/>
          </a:bodyPr>
          <a:lstStyle/>
          <a:p>
            <a:pPr algn="ctr"/>
            <a:r>
              <a:rPr lang="en-US" dirty="0"/>
              <a:t>Your Ideal Job</a:t>
            </a:r>
          </a:p>
          <a:p>
            <a:pPr algn="ctr"/>
            <a:r>
              <a:rPr lang="en-US" dirty="0"/>
              <a:t>(Pictures Can</a:t>
            </a:r>
          </a:p>
          <a:p>
            <a:pPr algn="ctr"/>
            <a:r>
              <a:rPr lang="en-US" dirty="0"/>
              <a:t>Be Used)</a:t>
            </a:r>
          </a:p>
        </p:txBody>
      </p:sp>
      <p:sp>
        <p:nvSpPr>
          <p:cNvPr id="3" name="Footer Placeholder 2"/>
          <p:cNvSpPr>
            <a:spLocks noGrp="1"/>
          </p:cNvSpPr>
          <p:nvPr>
            <p:ph type="ftr" sz="quarter" idx="11"/>
          </p:nvPr>
        </p:nvSpPr>
        <p:spPr/>
        <p:txBody>
          <a:bodyPr/>
          <a:lstStyle/>
          <a:p>
            <a:r>
              <a:rPr lang="en-US"/>
              <a:t>Session 1 - Introduction</a:t>
            </a:r>
            <a:endParaRPr lang="en-US" dirty="0"/>
          </a:p>
        </p:txBody>
      </p:sp>
    </p:spTree>
    <p:extLst>
      <p:ext uri="{BB962C8B-B14F-4D97-AF65-F5344CB8AC3E}">
        <p14:creationId xmlns:p14="http://schemas.microsoft.com/office/powerpoint/2010/main" val="729330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5"/>
            <a:ext cx="9143245" cy="6323246"/>
          </a:xfrm>
          <a:prstGeom prst="rect">
            <a:avLst/>
          </a:prstGeom>
        </p:spPr>
      </p:pic>
      <p:sp>
        <p:nvSpPr>
          <p:cNvPr id="2" name="Footer Placeholder 1"/>
          <p:cNvSpPr>
            <a:spLocks noGrp="1"/>
          </p:cNvSpPr>
          <p:nvPr>
            <p:ph type="ftr" sz="quarter" idx="11"/>
          </p:nvPr>
        </p:nvSpPr>
        <p:spPr/>
        <p:txBody>
          <a:bodyPr/>
          <a:lstStyle/>
          <a:p>
            <a:r>
              <a:rPr lang="en-US"/>
              <a:t>Session 1 - Introduction</a:t>
            </a:r>
            <a:endParaRPr lang="en-US" dirty="0"/>
          </a:p>
        </p:txBody>
      </p:sp>
    </p:spTree>
    <p:extLst>
      <p:ext uri="{BB962C8B-B14F-4D97-AF65-F5344CB8AC3E}">
        <p14:creationId xmlns:p14="http://schemas.microsoft.com/office/powerpoint/2010/main" val="3303756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a:t>Presentations</a:t>
            </a:r>
          </a:p>
        </p:txBody>
      </p:sp>
      <p:pic>
        <p:nvPicPr>
          <p:cNvPr id="6" name="Picture 2" descr="X:\Courses 2015\Course Revision\Classroom\SFST TTT\Graphics\DSC09404.JPG"/>
          <p:cNvPicPr>
            <a:picLocks noChangeAspect="1" noChangeArrowheads="1"/>
          </p:cNvPicPr>
          <p:nvPr/>
        </p:nvPicPr>
        <p:blipFill rotWithShape="1">
          <a:blip r:embed="rId3">
            <a:extLst>
              <a:ext uri="{28A0092B-C50C-407E-A947-70E740481C1C}">
                <a14:useLocalDpi xmlns:a14="http://schemas.microsoft.com/office/drawing/2010/main" val="0"/>
              </a:ext>
            </a:extLst>
          </a:blip>
          <a:srcRect l="21719" r="3281" b="25000"/>
          <a:stretch/>
        </p:blipFill>
        <p:spPr bwMode="auto">
          <a:xfrm>
            <a:off x="1219200" y="1295400"/>
            <a:ext cx="6705600" cy="50292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a:t>Session 1 - Introduction</a:t>
            </a:r>
            <a:endParaRPr lang="en-US" dirty="0"/>
          </a:p>
        </p:txBody>
      </p:sp>
    </p:spTree>
    <p:extLst>
      <p:ext uri="{BB962C8B-B14F-4D97-AF65-F5344CB8AC3E}">
        <p14:creationId xmlns:p14="http://schemas.microsoft.com/office/powerpoint/2010/main" val="2572468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and/or Concerns</a:t>
            </a:r>
          </a:p>
        </p:txBody>
      </p:sp>
      <p:pic>
        <p:nvPicPr>
          <p:cNvPr id="6" name="Content Placeholder 3"/>
          <p:cNvPicPr>
            <a:picLocks noChangeAspect="1"/>
          </p:cNvPicPr>
          <p:nvPr/>
        </p:nvPicPr>
        <p:blipFill rotWithShape="1">
          <a:blip r:embed="rId3" cstate="screen">
            <a:extLst>
              <a:ext uri="{28A0092B-C50C-407E-A947-70E740481C1C}">
                <a14:useLocalDpi xmlns:a14="http://schemas.microsoft.com/office/drawing/2010/main" val="0"/>
              </a:ext>
            </a:extLst>
          </a:blip>
          <a:srcRect l="6291" t="4211" r="9812" b="1053"/>
          <a:stretch/>
        </p:blipFill>
        <p:spPr>
          <a:xfrm>
            <a:off x="1295400" y="1310640"/>
            <a:ext cx="6629400" cy="4972050"/>
          </a:xfrm>
          <a:prstGeom prst="rect">
            <a:avLst/>
          </a:prstGeom>
        </p:spPr>
      </p:pic>
      <p:sp>
        <p:nvSpPr>
          <p:cNvPr id="3" name="Footer Placeholder 2"/>
          <p:cNvSpPr>
            <a:spLocks noGrp="1"/>
          </p:cNvSpPr>
          <p:nvPr>
            <p:ph type="ftr" sz="quarter" idx="11"/>
          </p:nvPr>
        </p:nvSpPr>
        <p:spPr/>
        <p:txBody>
          <a:bodyPr/>
          <a:lstStyle/>
          <a:p>
            <a:r>
              <a:rPr lang="en-US"/>
              <a:t>Session 1 - Introduction</a:t>
            </a:r>
            <a:endParaRPr lang="en-US" dirty="0"/>
          </a:p>
        </p:txBody>
      </p:sp>
    </p:spTree>
    <p:extLst>
      <p:ext uri="{BB962C8B-B14F-4D97-AF65-F5344CB8AC3E}">
        <p14:creationId xmlns:p14="http://schemas.microsoft.com/office/powerpoint/2010/main" val="2723754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m.Mccaskill\AppData\Local\Microsoft\Windows\Temporary Internet Files\Content.IE5\MZV7RO0R\checklis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2869" y="3733800"/>
            <a:ext cx="2878731" cy="2565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a:t>Content Segments</a:t>
            </a:r>
          </a:p>
        </p:txBody>
      </p:sp>
      <p:sp>
        <p:nvSpPr>
          <p:cNvPr id="3" name="Content Placeholder 2"/>
          <p:cNvSpPr>
            <a:spLocks noGrp="1"/>
          </p:cNvSpPr>
          <p:nvPr>
            <p:ph idx="1"/>
          </p:nvPr>
        </p:nvSpPr>
        <p:spPr/>
        <p:txBody>
          <a:bodyPr/>
          <a:lstStyle/>
          <a:p>
            <a:pPr marL="514350" indent="-514350">
              <a:buFont typeface="+mj-lt"/>
              <a:buAutoNum type="alphaUcPeriod"/>
            </a:pPr>
            <a:r>
              <a:rPr lang="en-US" dirty="0"/>
              <a:t>Welcome</a:t>
            </a:r>
          </a:p>
          <a:p>
            <a:pPr marL="514350" indent="-514350">
              <a:buFont typeface="+mj-lt"/>
              <a:buAutoNum type="alphaUcPeriod"/>
            </a:pPr>
            <a:r>
              <a:rPr lang="en-US" dirty="0"/>
              <a:t>Facilities, Logistics, Classroom Conduct</a:t>
            </a:r>
          </a:p>
          <a:p>
            <a:pPr marL="514350" indent="-514350">
              <a:buFont typeface="+mj-lt"/>
              <a:buAutoNum type="alphaUcPeriod"/>
            </a:pPr>
            <a:r>
              <a:rPr lang="en-US" dirty="0"/>
              <a:t>Course Format</a:t>
            </a:r>
          </a:p>
          <a:p>
            <a:pPr marL="514350" indent="-514350">
              <a:buFont typeface="+mj-lt"/>
              <a:buAutoNum type="alphaUcPeriod"/>
            </a:pPr>
            <a:r>
              <a:rPr lang="en-US" dirty="0"/>
              <a:t>Introduction</a:t>
            </a:r>
          </a:p>
          <a:p>
            <a:pPr marL="514350" indent="-514350">
              <a:buFont typeface="+mj-lt"/>
              <a:buAutoNum type="alphaUcPeriod"/>
            </a:pPr>
            <a:r>
              <a:rPr lang="en-US" dirty="0"/>
              <a:t>Final Participation Demonstration</a:t>
            </a:r>
          </a:p>
          <a:p>
            <a:pPr marL="514350" indent="-514350">
              <a:buFont typeface="+mj-lt"/>
              <a:buAutoNum type="alphaUcPeriod"/>
            </a:pPr>
            <a:r>
              <a:rPr lang="en-US" dirty="0"/>
              <a:t>Questions and/or Concerns</a:t>
            </a:r>
          </a:p>
        </p:txBody>
      </p:sp>
      <p:sp>
        <p:nvSpPr>
          <p:cNvPr id="6" name="Footer Placeholder 5"/>
          <p:cNvSpPr>
            <a:spLocks noGrp="1"/>
          </p:cNvSpPr>
          <p:nvPr>
            <p:ph type="ftr" sz="quarter" idx="11"/>
          </p:nvPr>
        </p:nvSpPr>
        <p:spPr/>
        <p:txBody>
          <a:bodyPr/>
          <a:lstStyle/>
          <a:p>
            <a:r>
              <a:rPr lang="en-US"/>
              <a:t>Session 1 - Introduction</a:t>
            </a:r>
            <a:endParaRPr lang="en-US" dirty="0"/>
          </a:p>
        </p:txBody>
      </p:sp>
    </p:spTree>
    <p:extLst>
      <p:ext uri="{BB962C8B-B14F-4D97-AF65-F5344CB8AC3E}">
        <p14:creationId xmlns:p14="http://schemas.microsoft.com/office/powerpoint/2010/main" val="13088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Session 1 - Introduction</a:t>
            </a:r>
            <a:endParaRPr lang="en-US" dirty="0"/>
          </a:p>
        </p:txBody>
      </p:sp>
      <p:pic>
        <p:nvPicPr>
          <p:cNvPr id="1027" name="Picture 3" descr="C:\Users\Pam.Mccaskill\AppData\Local\Microsoft\Windows\Temporary Internet Files\Content.IE5\VKJI5LPX\Chalkboar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2082"/>
            <a:ext cx="10439400" cy="67552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43000" y="1676400"/>
            <a:ext cx="7086600" cy="2862322"/>
          </a:xfrm>
          <a:prstGeom prst="rect">
            <a:avLst/>
          </a:prstGeom>
          <a:noFill/>
        </p:spPr>
        <p:txBody>
          <a:bodyPr wrap="square" rtlCol="0">
            <a:spAutoFit/>
          </a:bodyPr>
          <a:lstStyle/>
          <a:p>
            <a:pPr algn="ctr"/>
            <a:r>
              <a:rPr lang="en-US" sz="3600" dirty="0">
                <a:solidFill>
                  <a:schemeClr val="bg1"/>
                </a:solidFill>
              </a:rPr>
              <a:t>DWI Detection and SFST</a:t>
            </a:r>
          </a:p>
          <a:p>
            <a:pPr algn="ctr"/>
            <a:r>
              <a:rPr lang="en-US" sz="3600" dirty="0">
                <a:solidFill>
                  <a:schemeClr val="bg1"/>
                </a:solidFill>
              </a:rPr>
              <a:t>Instructor Development Course</a:t>
            </a:r>
          </a:p>
          <a:p>
            <a:pPr algn="ctr"/>
            <a:endParaRPr lang="en-US" sz="3600" dirty="0">
              <a:solidFill>
                <a:schemeClr val="bg1"/>
              </a:solidFill>
            </a:endParaRPr>
          </a:p>
          <a:p>
            <a:pPr algn="ctr"/>
            <a:r>
              <a:rPr lang="en-US" sz="3600" dirty="0">
                <a:solidFill>
                  <a:schemeClr val="bg1"/>
                </a:solidFill>
              </a:rPr>
              <a:t>Session 1:</a:t>
            </a:r>
          </a:p>
          <a:p>
            <a:pPr algn="ctr"/>
            <a:r>
              <a:rPr lang="en-US" sz="3600" dirty="0">
                <a:solidFill>
                  <a:schemeClr val="bg1"/>
                </a:solidFill>
              </a:rPr>
              <a:t>Introduction</a:t>
            </a:r>
          </a:p>
        </p:txBody>
      </p:sp>
    </p:spTree>
    <p:extLst>
      <p:ext uri="{BB962C8B-B14F-4D97-AF65-F5344CB8AC3E}">
        <p14:creationId xmlns:p14="http://schemas.microsoft.com/office/powerpoint/2010/main" val="2293263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haida.morales.ctr\Documents\Projects\SFST TTT\Images\shutterstock_217905673.jpg"/>
          <p:cNvPicPr>
            <a:picLocks noChangeAspect="1" noChangeArrowheads="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81700" y="3200400"/>
            <a:ext cx="3124200" cy="3124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a:t>Session Objectives</a:t>
            </a:r>
          </a:p>
        </p:txBody>
      </p:sp>
      <p:sp>
        <p:nvSpPr>
          <p:cNvPr id="3" name="Content Placeholder 2"/>
          <p:cNvSpPr>
            <a:spLocks noGrp="1"/>
          </p:cNvSpPr>
          <p:nvPr>
            <p:ph idx="1"/>
          </p:nvPr>
        </p:nvSpPr>
        <p:spPr/>
        <p:txBody>
          <a:bodyPr/>
          <a:lstStyle/>
          <a:p>
            <a:pPr marL="181240" indent="-181240">
              <a:spcBef>
                <a:spcPts val="0"/>
              </a:spcBef>
              <a:spcAft>
                <a:spcPts val="1200"/>
              </a:spcAft>
            </a:pPr>
            <a:r>
              <a:rPr lang="en-US" dirty="0"/>
              <a:t>Review course objectives and other administrative matters </a:t>
            </a:r>
          </a:p>
          <a:p>
            <a:pPr marL="181240" indent="-181240">
              <a:spcBef>
                <a:spcPts val="0"/>
              </a:spcBef>
              <a:spcAft>
                <a:spcPts val="1200"/>
              </a:spcAft>
            </a:pPr>
            <a:r>
              <a:rPr lang="en-US" dirty="0"/>
              <a:t>Discuss expectations of course </a:t>
            </a:r>
          </a:p>
          <a:p>
            <a:pPr marL="181240" indent="-181240">
              <a:spcBef>
                <a:spcPts val="0"/>
              </a:spcBef>
              <a:spcAft>
                <a:spcPts val="1200"/>
              </a:spcAft>
            </a:pPr>
            <a:r>
              <a:rPr lang="en-US" dirty="0"/>
              <a:t>Discuss participant expectations in course</a:t>
            </a:r>
          </a:p>
        </p:txBody>
      </p:sp>
      <p:sp>
        <p:nvSpPr>
          <p:cNvPr id="7" name="Footer Placeholder 6"/>
          <p:cNvSpPr>
            <a:spLocks noGrp="1"/>
          </p:cNvSpPr>
          <p:nvPr>
            <p:ph type="ftr" sz="quarter" idx="11"/>
          </p:nvPr>
        </p:nvSpPr>
        <p:spPr/>
        <p:txBody>
          <a:bodyPr/>
          <a:lstStyle/>
          <a:p>
            <a:r>
              <a:rPr lang="en-US"/>
              <a:t>Session 1 - Introduction</a:t>
            </a:r>
            <a:endParaRPr lang="en-US" dirty="0"/>
          </a:p>
        </p:txBody>
      </p:sp>
    </p:spTree>
    <p:extLst>
      <p:ext uri="{BB962C8B-B14F-4D97-AF65-F5344CB8AC3E}">
        <p14:creationId xmlns:p14="http://schemas.microsoft.com/office/powerpoint/2010/main" val="361491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Course Goals and Objectives</a:t>
            </a:r>
          </a:p>
        </p:txBody>
      </p:sp>
      <p:sp>
        <p:nvSpPr>
          <p:cNvPr id="3" name="Content Placeholder 2"/>
          <p:cNvSpPr>
            <a:spLocks noGrp="1"/>
          </p:cNvSpPr>
          <p:nvPr>
            <p:ph idx="1"/>
          </p:nvPr>
        </p:nvSpPr>
        <p:spPr/>
        <p:txBody>
          <a:bodyPr>
            <a:normAutofit/>
          </a:bodyPr>
          <a:lstStyle/>
          <a:p>
            <a:pPr>
              <a:spcBef>
                <a:spcPts val="1200"/>
              </a:spcBef>
            </a:pPr>
            <a:r>
              <a:rPr lang="en-US" dirty="0"/>
              <a:t>Learning strategies and training effectiveness</a:t>
            </a:r>
          </a:p>
          <a:p>
            <a:pPr>
              <a:spcBef>
                <a:spcPts val="1200"/>
              </a:spcBef>
            </a:pPr>
            <a:r>
              <a:rPr lang="en-US" dirty="0"/>
              <a:t>Facilitation skills</a:t>
            </a:r>
          </a:p>
          <a:p>
            <a:pPr>
              <a:spcBef>
                <a:spcPts val="1200"/>
              </a:spcBef>
            </a:pPr>
            <a:r>
              <a:rPr lang="en-US" dirty="0"/>
              <a:t>Effective questioning skills</a:t>
            </a:r>
          </a:p>
          <a:p>
            <a:pPr>
              <a:spcBef>
                <a:spcPts val="1200"/>
              </a:spcBef>
            </a:pPr>
            <a:r>
              <a:rPr lang="en-US" dirty="0"/>
              <a:t>Handling common problem situations</a:t>
            </a:r>
          </a:p>
          <a:p>
            <a:pPr>
              <a:spcBef>
                <a:spcPts val="1200"/>
              </a:spcBef>
            </a:pPr>
            <a:r>
              <a:rPr lang="en-US" dirty="0"/>
              <a:t>Standard NHTSA/IACP SFST lesson plans</a:t>
            </a:r>
          </a:p>
          <a:p>
            <a:pPr>
              <a:spcBef>
                <a:spcPts val="1200"/>
              </a:spcBef>
            </a:pPr>
            <a:r>
              <a:rPr lang="en-US" dirty="0"/>
              <a:t>Training aids</a:t>
            </a:r>
          </a:p>
        </p:txBody>
      </p:sp>
      <p:sp>
        <p:nvSpPr>
          <p:cNvPr id="6" name="Footer Placeholder 5"/>
          <p:cNvSpPr>
            <a:spLocks noGrp="1"/>
          </p:cNvSpPr>
          <p:nvPr>
            <p:ph type="ftr" sz="quarter" idx="11"/>
          </p:nvPr>
        </p:nvSpPr>
        <p:spPr/>
        <p:txBody>
          <a:bodyPr/>
          <a:lstStyle/>
          <a:p>
            <a:r>
              <a:rPr lang="en-US"/>
              <a:t>Session 1 - Introduction</a:t>
            </a:r>
            <a:endParaRPr lang="en-US" dirty="0"/>
          </a:p>
        </p:txBody>
      </p:sp>
    </p:spTree>
    <p:extLst>
      <p:ext uri="{BB962C8B-B14F-4D97-AF65-F5344CB8AC3E}">
        <p14:creationId xmlns:p14="http://schemas.microsoft.com/office/powerpoint/2010/main" val="337142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719" r="5719"/>
          <a:stretch/>
        </p:blipFill>
        <p:spPr>
          <a:xfrm>
            <a:off x="0" y="0"/>
            <a:ext cx="9144000" cy="6400799"/>
          </a:xfrm>
          <a:prstGeom prst="rect">
            <a:avLst/>
          </a:prstGeom>
        </p:spPr>
      </p:pic>
      <p:sp>
        <p:nvSpPr>
          <p:cNvPr id="2" name="Footer Placeholder 1"/>
          <p:cNvSpPr>
            <a:spLocks noGrp="1"/>
          </p:cNvSpPr>
          <p:nvPr>
            <p:ph type="ftr" sz="quarter" idx="11"/>
          </p:nvPr>
        </p:nvSpPr>
        <p:spPr/>
        <p:txBody>
          <a:bodyPr/>
          <a:lstStyle/>
          <a:p>
            <a:r>
              <a:rPr lang="en-US"/>
              <a:t>Session 1 - Introduction</a:t>
            </a:r>
            <a:endParaRPr lang="en-US" dirty="0"/>
          </a:p>
        </p:txBody>
      </p:sp>
    </p:spTree>
    <p:extLst>
      <p:ext uri="{BB962C8B-B14F-4D97-AF65-F5344CB8AC3E}">
        <p14:creationId xmlns:p14="http://schemas.microsoft.com/office/powerpoint/2010/main" val="2082373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Course Etiquette</a:t>
            </a:r>
          </a:p>
        </p:txBody>
      </p:sp>
      <p:sp>
        <p:nvSpPr>
          <p:cNvPr id="3" name="Content Placeholder 2"/>
          <p:cNvSpPr>
            <a:spLocks noGrp="1"/>
          </p:cNvSpPr>
          <p:nvPr>
            <p:ph idx="1"/>
          </p:nvPr>
        </p:nvSpPr>
        <p:spPr/>
        <p:txBody>
          <a:bodyPr/>
          <a:lstStyle/>
          <a:p>
            <a:pPr>
              <a:spcBef>
                <a:spcPts val="1200"/>
              </a:spcBef>
            </a:pPr>
            <a:r>
              <a:rPr lang="en-US" dirty="0"/>
              <a:t>Be respectful</a:t>
            </a:r>
          </a:p>
          <a:p>
            <a:pPr>
              <a:spcBef>
                <a:spcPts val="1200"/>
              </a:spcBef>
            </a:pPr>
            <a:r>
              <a:rPr lang="en-US" dirty="0"/>
              <a:t>No disparaging remarks</a:t>
            </a:r>
          </a:p>
          <a:p>
            <a:pPr>
              <a:spcBef>
                <a:spcPts val="1200"/>
              </a:spcBef>
            </a:pPr>
            <a:r>
              <a:rPr lang="en-US" dirty="0"/>
              <a:t>Be on time</a:t>
            </a:r>
          </a:p>
          <a:p>
            <a:pPr>
              <a:spcBef>
                <a:spcPts val="1200"/>
              </a:spcBef>
            </a:pPr>
            <a:r>
              <a:rPr lang="en-US" dirty="0"/>
              <a:t>Do not surf the internet or conduct business while the course is in session</a:t>
            </a:r>
          </a:p>
          <a:p>
            <a:pPr>
              <a:spcBef>
                <a:spcPts val="1200"/>
              </a:spcBef>
            </a:pPr>
            <a:r>
              <a:rPr lang="en-US" dirty="0"/>
              <a:t>Cell phone off or in vibrate mode</a:t>
            </a:r>
          </a:p>
          <a:p>
            <a:pPr>
              <a:spcBef>
                <a:spcPts val="1200"/>
              </a:spcBef>
            </a:pPr>
            <a:r>
              <a:rPr lang="en-US" dirty="0"/>
              <a:t>Active participation</a:t>
            </a:r>
          </a:p>
        </p:txBody>
      </p:sp>
      <p:pic>
        <p:nvPicPr>
          <p:cNvPr id="2050" name="Picture 2" descr="C:\Users\Pam.Mccaskill\AppData\Local\Microsoft\Windows\Temporary Internet Files\Content.IE5\O9W0042Y\No-Apple-Iphone[1].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229030" y="1219200"/>
            <a:ext cx="2133600" cy="213360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r>
              <a:rPr lang="en-US"/>
              <a:t>Session 1 - Introduction</a:t>
            </a:r>
            <a:endParaRPr lang="en-US" dirty="0"/>
          </a:p>
        </p:txBody>
      </p:sp>
    </p:spTree>
    <p:extLst>
      <p:ext uri="{BB962C8B-B14F-4D97-AF65-F5344CB8AC3E}">
        <p14:creationId xmlns:p14="http://schemas.microsoft.com/office/powerpoint/2010/main" val="99804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Course Format</a:t>
            </a:r>
          </a:p>
        </p:txBody>
      </p:sp>
      <p:sp>
        <p:nvSpPr>
          <p:cNvPr id="3" name="Content Placeholder 2"/>
          <p:cNvSpPr>
            <a:spLocks noGrp="1"/>
          </p:cNvSpPr>
          <p:nvPr>
            <p:ph idx="1"/>
          </p:nvPr>
        </p:nvSpPr>
        <p:spPr/>
        <p:txBody>
          <a:bodyPr/>
          <a:lstStyle/>
          <a:p>
            <a:pPr>
              <a:spcBef>
                <a:spcPts val="1200"/>
              </a:spcBef>
            </a:pPr>
            <a:r>
              <a:rPr lang="en-US" dirty="0"/>
              <a:t>Active participation is required</a:t>
            </a:r>
          </a:p>
          <a:p>
            <a:pPr>
              <a:spcBef>
                <a:spcPts val="1200"/>
              </a:spcBef>
            </a:pPr>
            <a:r>
              <a:rPr lang="en-US" dirty="0"/>
              <a:t>Interactive</a:t>
            </a:r>
          </a:p>
          <a:p>
            <a:pPr>
              <a:spcBef>
                <a:spcPts val="1200"/>
              </a:spcBef>
            </a:pPr>
            <a:r>
              <a:rPr lang="en-US" dirty="0"/>
              <a:t>Participant Manual</a:t>
            </a:r>
          </a:p>
          <a:p>
            <a:pPr>
              <a:spcBef>
                <a:spcPts val="1200"/>
              </a:spcBef>
            </a:pPr>
            <a:r>
              <a:rPr lang="en-US" dirty="0"/>
              <a:t>Breaks and lunch</a:t>
            </a:r>
          </a:p>
          <a:p>
            <a:pPr>
              <a:spcBef>
                <a:spcPts val="1200"/>
              </a:spcBef>
            </a:pPr>
            <a:r>
              <a:rPr lang="en-US" dirty="0"/>
              <a:t>Additional activities</a:t>
            </a:r>
          </a:p>
        </p:txBody>
      </p:sp>
      <p:pic>
        <p:nvPicPr>
          <p:cNvPr id="3075" name="Picture 3" descr="C:\Users\Pam.Mccaskill\AppData\Local\Microsoft\Windows\Temporary Internet Files\Content.IE5\MZV7RO0R\open_book[1].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191000" y="3124200"/>
            <a:ext cx="4841938" cy="3241072"/>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r>
              <a:rPr lang="en-US"/>
              <a:t>Session 1 - Introduction</a:t>
            </a:r>
            <a:endParaRPr lang="en-US" dirty="0"/>
          </a:p>
        </p:txBody>
      </p:sp>
    </p:spTree>
    <p:extLst>
      <p:ext uri="{BB962C8B-B14F-4D97-AF65-F5344CB8AC3E}">
        <p14:creationId xmlns:p14="http://schemas.microsoft.com/office/powerpoint/2010/main" val="121251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Course Evaluation</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val="0"/>
              </a:ext>
            </a:extLst>
          </a:blip>
          <a:srcRect l="16761" r="15289"/>
          <a:stretch/>
        </p:blipFill>
        <p:spPr>
          <a:xfrm>
            <a:off x="1828800" y="1524000"/>
            <a:ext cx="5943600" cy="4457700"/>
          </a:xfrm>
          <a:prstGeom prst="rect">
            <a:avLst/>
          </a:prstGeom>
        </p:spPr>
      </p:pic>
      <p:sp>
        <p:nvSpPr>
          <p:cNvPr id="3" name="Footer Placeholder 2"/>
          <p:cNvSpPr>
            <a:spLocks noGrp="1"/>
          </p:cNvSpPr>
          <p:nvPr>
            <p:ph type="ftr" sz="quarter" idx="11"/>
          </p:nvPr>
        </p:nvSpPr>
        <p:spPr/>
        <p:txBody>
          <a:bodyPr/>
          <a:lstStyle/>
          <a:p>
            <a:r>
              <a:rPr lang="en-US"/>
              <a:t>Session 1 - Introduction</a:t>
            </a:r>
            <a:endParaRPr lang="en-US" dirty="0"/>
          </a:p>
        </p:txBody>
      </p:sp>
    </p:spTree>
    <p:extLst>
      <p:ext uri="{BB962C8B-B14F-4D97-AF65-F5344CB8AC3E}">
        <p14:creationId xmlns:p14="http://schemas.microsoft.com/office/powerpoint/2010/main" val="2766399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07B9F4C06FAA4BB9B99FAFC9C3632D" ma:contentTypeVersion="15" ma:contentTypeDescription="Create a new document." ma:contentTypeScope="" ma:versionID="35f7f719f5834d2bcbc5280fb43671bd">
  <xsd:schema xmlns:xsd="http://www.w3.org/2001/XMLSchema" xmlns:xs="http://www.w3.org/2001/XMLSchema" xmlns:p="http://schemas.microsoft.com/office/2006/metadata/properties" xmlns:ns2="515a0a8d-ae74-497c-a072-d5ebd52489d6" xmlns:ns3="84ae377a-bf1b-4e46-ae2d-b80ff488d84b" targetNamespace="http://schemas.microsoft.com/office/2006/metadata/properties" ma:root="true" ma:fieldsID="6de178d35e3a0fdac6f5bf143931a47d" ns2:_="" ns3:_="">
    <xsd:import namespace="515a0a8d-ae74-497c-a072-d5ebd52489d6"/>
    <xsd:import namespace="84ae377a-bf1b-4e46-ae2d-b80ff488d84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5a0a8d-ae74-497c-a072-d5ebd52489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ae377a-bf1b-4e46-ae2d-b80ff488d84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6253609-23e8-4b65-b638-3a0a666a847f}" ma:internalName="TaxCatchAll" ma:showField="CatchAllData" ma:web="84ae377a-bf1b-4e46-ae2d-b80ff488d8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4ae377a-bf1b-4e46-ae2d-b80ff488d84b" xsi:nil="true"/>
    <lcf76f155ced4ddcb4097134ff3c332f xmlns="515a0a8d-ae74-497c-a072-d5ebd52489d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D87EF72-8560-42A6-9D61-26568947DF7E}"/>
</file>

<file path=customXml/itemProps2.xml><?xml version="1.0" encoding="utf-8"?>
<ds:datastoreItem xmlns:ds="http://schemas.openxmlformats.org/officeDocument/2006/customXml" ds:itemID="{9D18DABD-DBEB-4B94-B6BF-106885690556}"/>
</file>

<file path=customXml/itemProps3.xml><?xml version="1.0" encoding="utf-8"?>
<ds:datastoreItem xmlns:ds="http://schemas.openxmlformats.org/officeDocument/2006/customXml" ds:itemID="{C65BE6B3-E408-4ABF-B7E1-336D555AE68B}"/>
</file>

<file path=docProps/app.xml><?xml version="1.0" encoding="utf-8"?>
<Properties xmlns="http://schemas.openxmlformats.org/officeDocument/2006/extended-properties" xmlns:vt="http://schemas.openxmlformats.org/officeDocument/2006/docPropsVTypes">
  <TotalTime>957</TotalTime>
  <Words>2179</Words>
  <Application>Microsoft Office PowerPoint</Application>
  <PresentationFormat>On-screen Show (4:3)</PresentationFormat>
  <Paragraphs>423</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Cambria</vt:lpstr>
      <vt:lpstr>Courier New</vt:lpstr>
      <vt:lpstr>Times New Roman</vt:lpstr>
      <vt:lpstr>Office Theme</vt:lpstr>
      <vt:lpstr>PowerPoint Presentation</vt:lpstr>
      <vt:lpstr>Content Segments</vt:lpstr>
      <vt:lpstr>PowerPoint Presentation</vt:lpstr>
      <vt:lpstr>Session Objectives</vt:lpstr>
      <vt:lpstr>Course Goals and Objectives</vt:lpstr>
      <vt:lpstr>PowerPoint Presentation</vt:lpstr>
      <vt:lpstr>Course Etiquette</vt:lpstr>
      <vt:lpstr>Course Format</vt:lpstr>
      <vt:lpstr>Course Evaluation</vt:lpstr>
      <vt:lpstr>Introductions</vt:lpstr>
      <vt:lpstr>Introductions</vt:lpstr>
      <vt:lpstr>PowerPoint Presentation</vt:lpstr>
      <vt:lpstr>Presentations</vt:lpstr>
      <vt:lpstr>Questions and/or Concerns</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USDOT_User</dc:creator>
  <cp:lastModifiedBy>Okes, Matthew (VSP)</cp:lastModifiedBy>
  <cp:revision>47</cp:revision>
  <cp:lastPrinted>2017-01-26T15:02:56Z</cp:lastPrinted>
  <dcterms:created xsi:type="dcterms:W3CDTF">2016-06-21T13:40:11Z</dcterms:created>
  <dcterms:modified xsi:type="dcterms:W3CDTF">2024-02-14T19:40:09Z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0x010100E207B9F4C06FAA4BB9B99FAFC9C3632D</vt:lpwstr>
  </property>
</Properties>
</file>