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90" r:id="rId6"/>
    <p:sldId id="291" r:id="rId7"/>
    <p:sldId id="292" r:id="rId8"/>
    <p:sldId id="289" r:id="rId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DOT_Kendall Smith"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8120" autoAdjust="0"/>
  </p:normalViewPr>
  <p:slideViewPr>
    <p:cSldViewPr>
      <p:cViewPr>
        <p:scale>
          <a:sx n="60" d="100"/>
          <a:sy n="60" d="100"/>
        </p:scale>
        <p:origin x="-13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1860" y="1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1/26/2017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smtClean="0"/>
              <a:t>DWI Detection and Standardized Field Sobriety Testing Instructor Development Course</a:t>
            </a:r>
            <a:endParaRPr lang="en-US" dirty="0"/>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5852160" cy="5088636"/>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4648200" cy="480060"/>
          </a:xfrm>
          <a:prstGeom prst="rect">
            <a:avLst/>
          </a:prstGeom>
        </p:spPr>
        <p:txBody>
          <a:bodyPr vert="horz" lIns="96661" tIns="48331" rIns="96661" bIns="48331" rtlCol="0" anchor="b"/>
          <a:lstStyle>
            <a:lvl1pPr algn="l">
              <a:defRPr sz="1100"/>
            </a:lvl1pPr>
          </a:lstStyle>
          <a:p>
            <a:r>
              <a:rPr lang="en-US" dirty="0" smtClean="0"/>
              <a:t>Session 10 – Guidelines for Conducting Video Workshops for SFST Training</a:t>
            </a:r>
          </a:p>
          <a:p>
            <a:r>
              <a:rPr lang="en-US" dirty="0" smtClean="0"/>
              <a:t>February, 2017</a:t>
            </a:r>
            <a:endParaRPr lang="en-US" dirty="0" smtClean="0"/>
          </a:p>
        </p:txBody>
      </p:sp>
      <p:sp>
        <p:nvSpPr>
          <p:cNvPr id="7" name="Slide Number Placeholder 6"/>
          <p:cNvSpPr>
            <a:spLocks noGrp="1"/>
          </p:cNvSpPr>
          <p:nvPr>
            <p:ph type="sldNum" sz="quarter" idx="5"/>
          </p:nvPr>
        </p:nvSpPr>
        <p:spPr>
          <a:xfrm>
            <a:off x="4571999" y="9119474"/>
            <a:ext cx="2741507" cy="480060"/>
          </a:xfrm>
          <a:prstGeom prst="rect">
            <a:avLst/>
          </a:prstGeom>
        </p:spPr>
        <p:txBody>
          <a:bodyPr vert="horz" lIns="96661" tIns="48331" rIns="96661" bIns="48331" rtlCol="0" anchor="b"/>
          <a:lstStyle>
            <a:lvl1pPr algn="r">
              <a:defRPr sz="1100"/>
            </a:lvl1pPr>
          </a:lstStyle>
          <a:p>
            <a:r>
              <a:rPr lang="en-US" smtClean="0"/>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1</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133219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a:t>
            </a:r>
            <a:r>
              <a:rPr lang="en-US" sz="1200" b="1" dirty="0" smtClean="0"/>
              <a:t>10: </a:t>
            </a:r>
            <a:r>
              <a:rPr lang="en-US" sz="1200" b="1" dirty="0"/>
              <a:t>Guidelines for Conducting Video Workshops for SFST Training</a:t>
            </a:r>
          </a:p>
          <a:p>
            <a:r>
              <a:rPr lang="en-US" sz="1200" dirty="0"/>
              <a:t>Estimated time for Session </a:t>
            </a:r>
            <a:r>
              <a:rPr lang="en-US" sz="1200" dirty="0" smtClean="0"/>
              <a:t>10: </a:t>
            </a:r>
            <a:r>
              <a:rPr lang="en-US" sz="1200" dirty="0"/>
              <a:t>1 Hour (depending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a:t>Discuss the use of NHTSA/IACP videos of drinking subjects in SFST Training</a:t>
            </a:r>
          </a:p>
          <a:p>
            <a:pPr marL="181240" indent="-181240">
              <a:buFont typeface="Arial" panose="020B0604020202020204" pitchFamily="34" charset="0"/>
              <a:buChar char="•"/>
            </a:pPr>
            <a:r>
              <a:rPr lang="en-US" sz="1200" dirty="0"/>
              <a:t>Coordinate the presentation of the NHTSA/IACP videos to provide for an efficient and effective learning experience</a:t>
            </a:r>
          </a:p>
          <a:p>
            <a:pPr marL="181240" indent="-181240">
              <a:buFont typeface="Arial" panose="020B0604020202020204" pitchFamily="34" charset="0"/>
              <a:buChar char="•"/>
            </a:pPr>
            <a:r>
              <a:rPr lang="en-US" sz="1200" dirty="0"/>
              <a:t>Describe the two options for SFST Training</a:t>
            </a:r>
          </a:p>
          <a:p>
            <a:pPr marL="181240" indent="-181240">
              <a:buFont typeface="Arial" panose="020B0604020202020204" pitchFamily="34" charset="0"/>
              <a:buChar char="•"/>
            </a:pPr>
            <a:r>
              <a:rPr lang="en-US" sz="1200" dirty="0"/>
              <a:t>Describe the maintenance and use of the SFST Log</a:t>
            </a:r>
          </a:p>
          <a:p>
            <a:endParaRPr lang="en-US" sz="1200" b="1" dirty="0"/>
          </a:p>
          <a:p>
            <a:r>
              <a:rPr lang="en-US" sz="1200" b="1" dirty="0"/>
              <a:t>Contents</a:t>
            </a:r>
            <a:endParaRPr lang="en-US" sz="1200" dirty="0"/>
          </a:p>
          <a:p>
            <a:pPr marL="543719" indent="-543719">
              <a:buFont typeface="+mj-lt"/>
              <a:buAutoNum type="alphaUcPeriod"/>
            </a:pPr>
            <a:r>
              <a:rPr lang="en-US" sz="1200" dirty="0" smtClean="0"/>
              <a:t>Overview</a:t>
            </a:r>
          </a:p>
          <a:p>
            <a:pPr marL="543719" indent="-543719">
              <a:buFont typeface="+mj-lt"/>
              <a:buAutoNum type="alphaUcPeriod"/>
            </a:pPr>
            <a:r>
              <a:rPr lang="en-US" sz="1200" dirty="0" smtClean="0"/>
              <a:t>Procedures for Using Videos</a:t>
            </a:r>
          </a:p>
          <a:p>
            <a:pPr marL="543719" indent="-543719">
              <a:buFont typeface="+mj-lt"/>
              <a:buAutoNum type="alphaUcPeriod"/>
            </a:pPr>
            <a:r>
              <a:rPr lang="en-US" sz="1200" dirty="0" smtClean="0"/>
              <a:t>Use and Maintenance of the SFST Log</a:t>
            </a:r>
          </a:p>
          <a:p>
            <a:pPr marL="543719" indent="-543719">
              <a:buFont typeface="+mj-lt"/>
              <a:buAutoNum type="alphaUcPeriod"/>
            </a:pPr>
            <a:r>
              <a:rPr lang="en-US" sz="1200" dirty="0" smtClean="0"/>
              <a:t>Questions and/or Concerns</a:t>
            </a:r>
          </a:p>
          <a:p>
            <a:r>
              <a:rPr lang="en-US" sz="1200" cap="all" dirty="0"/>
              <a:t> </a:t>
            </a:r>
          </a:p>
          <a:p>
            <a:r>
              <a:rPr lang="en-US" sz="1200" b="1" dirty="0"/>
              <a:t>Materials</a:t>
            </a:r>
          </a:p>
          <a:p>
            <a:r>
              <a:rPr lang="en-US" sz="1200" dirty="0"/>
              <a:t>Presentation slides</a:t>
            </a:r>
          </a:p>
          <a:p>
            <a:r>
              <a:rPr lang="en-US" sz="1200" dirty="0"/>
              <a:t>SFST Instructor Guide</a:t>
            </a:r>
          </a:p>
          <a:p>
            <a:r>
              <a:rPr lang="en-US" sz="1200" dirty="0"/>
              <a:t>Video worksheets</a:t>
            </a:r>
          </a:p>
          <a:p>
            <a:r>
              <a:rPr lang="en-US" sz="1200" dirty="0"/>
              <a:t>“Dry Lab” workshop videos</a:t>
            </a:r>
          </a:p>
          <a:p>
            <a:r>
              <a:rPr lang="en-US" sz="1200" dirty="0"/>
              <a:t>Computer speakers (for embedded videos)</a:t>
            </a:r>
          </a:p>
          <a:p>
            <a:r>
              <a:rPr lang="en-US" sz="1200" dirty="0"/>
              <a:t> </a:t>
            </a:r>
          </a:p>
          <a:p>
            <a:r>
              <a:rPr lang="en-US" sz="1200" b="1" i="1" dirty="0"/>
              <a:t>Instructional Notes are presented in bold italic throughout the sessions. </a:t>
            </a:r>
            <a:endParaRPr lang="en-US" sz="1200" dirty="0"/>
          </a:p>
          <a:p>
            <a:endParaRPr lang="en-US" sz="1200"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2</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14887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a:t>
            </a:r>
            <a:r>
              <a:rPr lang="en-US" sz="1200" b="1" dirty="0" smtClean="0"/>
              <a:t>10: </a:t>
            </a:r>
            <a:r>
              <a:rPr lang="en-US" sz="1200" b="1" dirty="0"/>
              <a:t>Guidelines for Conducting Video Workshops for SFST Training</a:t>
            </a:r>
            <a:endParaRPr lang="en-US" sz="1200" dirty="0"/>
          </a:p>
          <a:p>
            <a:endParaRPr lang="en-US" sz="1200" b="1" i="1" dirty="0"/>
          </a:p>
          <a:p>
            <a:r>
              <a:rPr lang="en-US" sz="1200" b="1" i="1" dirty="0"/>
              <a:t>Estimated Time for Session </a:t>
            </a:r>
            <a:r>
              <a:rPr lang="en-US" sz="1200" b="1" i="1" dirty="0" smtClean="0"/>
              <a:t>10: </a:t>
            </a:r>
            <a:r>
              <a:rPr lang="en-US" sz="1200" b="1" i="1" dirty="0"/>
              <a:t>1 </a:t>
            </a:r>
            <a:r>
              <a:rPr lang="en-US" sz="1200" b="1" i="1" dirty="0" smtClean="0"/>
              <a:t>Hour</a:t>
            </a:r>
            <a:endParaRPr lang="en-US" sz="1200" dirty="0"/>
          </a:p>
          <a:p>
            <a:endParaRPr lang="en-US" sz="1200" b="1" i="1" dirty="0"/>
          </a:p>
          <a:p>
            <a:r>
              <a:rPr lang="en-US" sz="1200" b="1" i="1" dirty="0"/>
              <a:t>Materials </a:t>
            </a:r>
            <a:endParaRPr lang="en-US" sz="1200" dirty="0"/>
          </a:p>
          <a:p>
            <a:pPr marL="181240" indent="-181240">
              <a:buFont typeface="Arial" panose="020B0604020202020204" pitchFamily="34" charset="0"/>
              <a:buChar char="•"/>
            </a:pPr>
            <a:r>
              <a:rPr lang="en-US" sz="1200" b="1" i="1" dirty="0"/>
              <a:t>Presentation slides</a:t>
            </a:r>
            <a:endParaRPr lang="en-US" sz="1200" dirty="0"/>
          </a:p>
          <a:p>
            <a:pPr marL="181240" indent="-181240">
              <a:buFont typeface="Arial" panose="020B0604020202020204" pitchFamily="34" charset="0"/>
              <a:buChar char="•"/>
            </a:pPr>
            <a:r>
              <a:rPr lang="en-US" sz="1200" b="1" i="1" dirty="0"/>
              <a:t>SFST Instructor Guide</a:t>
            </a:r>
            <a:endParaRPr lang="en-US" sz="1200" dirty="0"/>
          </a:p>
          <a:p>
            <a:pPr marL="181240" indent="-181240">
              <a:buFont typeface="Arial" panose="020B0604020202020204" pitchFamily="34" charset="0"/>
              <a:buChar char="•"/>
            </a:pPr>
            <a:r>
              <a:rPr lang="en-US" sz="1200" b="1" i="1" dirty="0"/>
              <a:t>Video worksheets</a:t>
            </a:r>
            <a:endParaRPr lang="en-US" sz="1200" dirty="0"/>
          </a:p>
          <a:p>
            <a:pPr marL="181240" indent="-181240">
              <a:buFont typeface="Arial" panose="020B0604020202020204" pitchFamily="34" charset="0"/>
              <a:buChar char="•"/>
            </a:pPr>
            <a:r>
              <a:rPr lang="en-US" sz="1200" b="1" i="1" dirty="0"/>
              <a:t>“Dry Lab” Option Videos </a:t>
            </a:r>
            <a:endParaRPr lang="en-US" sz="1200" dirty="0"/>
          </a:p>
          <a:p>
            <a:pPr marL="181240" indent="-181240">
              <a:buFont typeface="Arial" panose="020B0604020202020204" pitchFamily="34" charset="0"/>
              <a:buChar char="•"/>
            </a:pPr>
            <a:r>
              <a:rPr lang="en-US" sz="1200" b="1" i="1" dirty="0"/>
              <a:t>Computer speakers (for embedded videos) </a:t>
            </a:r>
            <a:endParaRPr lang="en-US" sz="1200" b="1" i="1" dirty="0" smtClean="0"/>
          </a:p>
          <a:p>
            <a:endParaRPr lang="en-US" sz="1200" b="1" i="1" dirty="0"/>
          </a:p>
          <a:p>
            <a:r>
              <a:rPr lang="en-US" sz="1200" dirty="0" smtClean="0"/>
              <a:t>__________________________________________________________________________</a:t>
            </a:r>
            <a:endParaRPr lang="en-US" sz="1200" dirty="0"/>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smtClean="0"/>
              <a:t>__________________________________________________________________________</a:t>
            </a:r>
            <a:endParaRPr lang="en-US" sz="1200" dirty="0"/>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3</a:t>
            </a:fld>
            <a:endParaRPr lang="en-US" dirty="0"/>
          </a:p>
        </p:txBody>
      </p:sp>
      <p:sp>
        <p:nvSpPr>
          <p:cNvPr id="5" name="Footer Placeholder 4"/>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Session Objectives</a:t>
            </a:r>
          </a:p>
          <a:p>
            <a:endParaRPr lang="en-US" sz="1200" dirty="0"/>
          </a:p>
          <a:p>
            <a:r>
              <a:rPr lang="en-US" sz="1200" dirty="0"/>
              <a:t>At the conclusion of this session, participants should be able to:</a:t>
            </a:r>
          </a:p>
          <a:p>
            <a:pPr lvl="0"/>
            <a:endParaRPr lang="en-US" sz="1200" dirty="0"/>
          </a:p>
          <a:p>
            <a:pPr marL="181240" indent="-181240">
              <a:buFont typeface="Arial" panose="020B0604020202020204" pitchFamily="34" charset="0"/>
              <a:buChar char="•"/>
            </a:pPr>
            <a:r>
              <a:rPr lang="en-US" sz="1200" dirty="0"/>
              <a:t>Discuss the use of NHTSA/IACP videos of drinking subjects in SFST Training</a:t>
            </a:r>
          </a:p>
          <a:p>
            <a:pPr marL="181240" indent="-181240">
              <a:buFont typeface="Arial" panose="020B0604020202020204" pitchFamily="34" charset="0"/>
              <a:buChar char="•"/>
            </a:pPr>
            <a:r>
              <a:rPr lang="en-US" sz="1200" dirty="0"/>
              <a:t>Coordinate the presentation of the NHTSA/IACP videos to provide for an efficient and effective learning experience</a:t>
            </a:r>
          </a:p>
          <a:p>
            <a:pPr marL="181240" indent="-181240">
              <a:buFont typeface="Arial" panose="020B0604020202020204" pitchFamily="34" charset="0"/>
              <a:buChar char="•"/>
            </a:pPr>
            <a:r>
              <a:rPr lang="en-US" sz="1200" dirty="0"/>
              <a:t>Describe the two options for SFST Training</a:t>
            </a:r>
          </a:p>
          <a:p>
            <a:pPr marL="181240" indent="-181240">
              <a:buFont typeface="Arial" panose="020B0604020202020204" pitchFamily="34" charset="0"/>
              <a:buChar char="•"/>
            </a:pPr>
            <a:r>
              <a:rPr lang="en-US" sz="1200" dirty="0"/>
              <a:t>Describe the maintenance and use of the SFST </a:t>
            </a:r>
            <a:r>
              <a:rPr lang="en-US" sz="1200" dirty="0" smtClean="0"/>
              <a:t>Log</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4</a:t>
            </a:fld>
            <a:endParaRPr lang="en-US" dirty="0"/>
          </a:p>
        </p:txBody>
      </p:sp>
      <p:sp>
        <p:nvSpPr>
          <p:cNvPr id="5" name="Footer Placeholder 4"/>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A.</a:t>
            </a:r>
            <a:r>
              <a:rPr lang="en-US" sz="1200" cap="all" dirty="0"/>
              <a:t> </a:t>
            </a:r>
            <a:r>
              <a:rPr lang="en-US" sz="1200" b="1" u="sng" cap="all" dirty="0" err="1"/>
              <a:t>OVerview</a:t>
            </a:r>
            <a:endParaRPr lang="en-US" sz="1200" cap="all" dirty="0"/>
          </a:p>
          <a:p>
            <a:endParaRPr lang="en-US" sz="1200" dirty="0"/>
          </a:p>
          <a:p>
            <a:r>
              <a:rPr lang="en-US" sz="1200" dirty="0"/>
              <a:t>A live alcohol workshop is strongly recommended by NHTSA/IACP. The use of video-drinking subjects is an optional training method. The SFST course allows two video options in the core curriculum. </a:t>
            </a:r>
          </a:p>
          <a:p>
            <a:endParaRPr lang="en-US" sz="1200" b="1" dirty="0"/>
          </a:p>
          <a:p>
            <a:r>
              <a:rPr lang="en-US" sz="1200" b="1" dirty="0"/>
              <a:t>Video Option One</a:t>
            </a:r>
            <a:r>
              <a:rPr lang="en-US" sz="1200" dirty="0"/>
              <a:t> is to use NHTSA/IACP-approved videos of drinking subjects used in </a:t>
            </a:r>
            <a:r>
              <a:rPr lang="en-US" sz="1200" b="1" dirty="0"/>
              <a:t>SESSION 11-A, “TESTING SUBJECTS PRACTICE: FIRST SESSION” ONLY</a:t>
            </a:r>
            <a:r>
              <a:rPr lang="en-US" sz="1200" dirty="0"/>
              <a:t>. This option will include a live alcohol workshop in Session 14. </a:t>
            </a:r>
          </a:p>
          <a:p>
            <a:endParaRPr lang="en-US" sz="1200" b="1" dirty="0"/>
          </a:p>
          <a:p>
            <a:r>
              <a:rPr lang="en-US" sz="1200" b="1" dirty="0"/>
              <a:t>Video Option Two</a:t>
            </a:r>
            <a:r>
              <a:rPr lang="en-US" sz="1200" dirty="0"/>
              <a:t> uses NHTSA/IACP-approved videos of drinking subjects in </a:t>
            </a:r>
            <a:r>
              <a:rPr lang="en-US" sz="1200" b="1" dirty="0"/>
              <a:t>SESSION 11-A, “TESTING SUBJECTS PRACTICE: FIRST SESSION, AND IN SESSION 14-A, “TESTING SUBJECTS PRACTICE: SECOND SESSION</a:t>
            </a:r>
            <a:r>
              <a:rPr lang="en-US" sz="1200" b="1" dirty="0" smtClean="0"/>
              <a:t>.</a:t>
            </a:r>
          </a:p>
          <a:p>
            <a:endParaRPr lang="en-US" sz="1200" b="1"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5</a:t>
            </a:fld>
            <a:endParaRPr lang="en-US" dirty="0"/>
          </a:p>
        </p:txBody>
      </p:sp>
      <p:sp>
        <p:nvSpPr>
          <p:cNvPr id="7" name="Footer Placeholder 6"/>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291829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B.</a:t>
            </a:r>
            <a:r>
              <a:rPr lang="en-US" sz="1200" cap="all" dirty="0"/>
              <a:t> </a:t>
            </a:r>
            <a:r>
              <a:rPr lang="en-US" sz="1200" b="1" u="sng" cap="all" dirty="0"/>
              <a:t>Procedures for Using Videos</a:t>
            </a:r>
            <a:endParaRPr lang="en-US" sz="1200" cap="all" dirty="0"/>
          </a:p>
          <a:p>
            <a:r>
              <a:rPr lang="en-US" sz="1200" dirty="0"/>
              <a:t> </a:t>
            </a:r>
          </a:p>
          <a:p>
            <a:r>
              <a:rPr lang="en-US" sz="1200" dirty="0"/>
              <a:t>When using the videos in your course, divide the class into two groups. Participants should work in the same groups formed for the Dry Run Practice Session. The instructor should distribute video score sheets and have participants fill in their name. </a:t>
            </a:r>
          </a:p>
          <a:p>
            <a:endParaRPr lang="en-US" sz="1200" dirty="0"/>
          </a:p>
          <a:p>
            <a:r>
              <a:rPr lang="en-US" sz="1200" dirty="0"/>
              <a:t>Advise participants each subject will be viewed performing all three tests.  Brief pauses occur between each test to allow participants time to record observed clues. Advise participants two views of the subject performing the Walk and Turn are also provided.  The first is an overall view of both stages and the second is a close-up of the subject’s feet while walking. </a:t>
            </a:r>
          </a:p>
          <a:p>
            <a:endParaRPr lang="en-US" sz="1200" dirty="0"/>
          </a:p>
          <a:p>
            <a:r>
              <a:rPr lang="en-US" sz="1200" dirty="0"/>
              <a:t>It is recommended half the class practice the SFSTs under the direction of classroom instructors while the remainder of the class views, records, and interprets the NHTSA/IACP-approved videos for this session.  Once completed, the groups switch roles. Only one instructor is needed to direct the viewing of the videos.</a:t>
            </a:r>
          </a:p>
          <a:p>
            <a:endParaRPr lang="en-US" sz="1200" dirty="0"/>
          </a:p>
          <a:p>
            <a:r>
              <a:rPr lang="en-US" sz="1200" dirty="0"/>
              <a:t>If time permits, participants will administer additional tests to each other. Participants will report their observations of video subjects at the end of the session. The instructors will notify participants of the video subjects’ BACs.</a:t>
            </a:r>
          </a:p>
          <a:p>
            <a:endParaRPr lang="en-US" sz="1200" dirty="0" smtClean="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6</a:t>
            </a:fld>
            <a:endParaRPr lang="en-US" dirty="0"/>
          </a:p>
        </p:txBody>
      </p:sp>
      <p:sp>
        <p:nvSpPr>
          <p:cNvPr id="7" name="Footer Placeholder 6"/>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220462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C. </a:t>
            </a:r>
            <a:r>
              <a:rPr lang="en-US" sz="1200" b="1" u="sng" cap="all" dirty="0"/>
              <a:t>Use and Maintenance of the SFST Log</a:t>
            </a:r>
            <a:endParaRPr lang="en-US" sz="1200" cap="all" dirty="0"/>
          </a:p>
          <a:p>
            <a:endParaRPr lang="en-US" sz="1200" dirty="0"/>
          </a:p>
          <a:p>
            <a:r>
              <a:rPr lang="en-US" sz="1200" dirty="0"/>
              <a:t>The SFST Log is used to record the results of the SFSTs performed on suspected impaired subjects. This log is extremely important in documenting an officer's experience and proficiency in performing and interpreting SFSTs. </a:t>
            </a:r>
          </a:p>
          <a:p>
            <a:endParaRPr lang="en-US" sz="1200" dirty="0"/>
          </a:p>
          <a:p>
            <a:r>
              <a:rPr lang="en-US" sz="1200" dirty="0"/>
              <a:t>This log has the following components:</a:t>
            </a:r>
          </a:p>
          <a:p>
            <a:pPr marL="181240" indent="-181240">
              <a:buFont typeface="Arial" panose="020B0604020202020204" pitchFamily="34" charset="0"/>
              <a:buChar char="•"/>
            </a:pPr>
            <a:r>
              <a:rPr lang="en-US" sz="1200" dirty="0"/>
              <a:t>The date the SFSTs were administered</a:t>
            </a:r>
          </a:p>
          <a:p>
            <a:pPr marL="181240" indent="-181240">
              <a:buFont typeface="Arial" panose="020B0604020202020204" pitchFamily="34" charset="0"/>
              <a:buChar char="•"/>
            </a:pPr>
            <a:r>
              <a:rPr lang="en-US" sz="1200" dirty="0"/>
              <a:t>Subject's full name</a:t>
            </a:r>
          </a:p>
          <a:p>
            <a:pPr marL="181240" indent="-181240">
              <a:buFont typeface="Arial" panose="020B0604020202020204" pitchFamily="34" charset="0"/>
              <a:buChar char="•"/>
            </a:pPr>
            <a:r>
              <a:rPr lang="en-US" sz="1200" dirty="0"/>
              <a:t>Results of each SFST test</a:t>
            </a:r>
          </a:p>
          <a:p>
            <a:pPr marL="181240" indent="-181240">
              <a:buFont typeface="Arial" panose="020B0604020202020204" pitchFamily="34" charset="0"/>
              <a:buChar char="•"/>
            </a:pPr>
            <a:r>
              <a:rPr lang="en-US" sz="1200" dirty="0"/>
              <a:t>Classification of BAC as above or below 0.08 BAC</a:t>
            </a:r>
          </a:p>
          <a:p>
            <a:pPr marL="181240" indent="-181240">
              <a:buFont typeface="Arial" panose="020B0604020202020204" pitchFamily="34" charset="0"/>
              <a:buChar char="•"/>
            </a:pPr>
            <a:r>
              <a:rPr lang="en-US" sz="1200" dirty="0"/>
              <a:t>Arrest/Not Arrest</a:t>
            </a:r>
          </a:p>
          <a:p>
            <a:pPr marL="181240" indent="-181240">
              <a:buFont typeface="Arial" panose="020B0604020202020204" pitchFamily="34" charset="0"/>
              <a:buChar char="•"/>
            </a:pPr>
            <a:r>
              <a:rPr lang="en-US" sz="1200" dirty="0"/>
              <a:t>Subject's measured BAC (if available)</a:t>
            </a:r>
          </a:p>
          <a:p>
            <a:pPr marL="181240" indent="-181240">
              <a:buFont typeface="Arial" panose="020B0604020202020204" pitchFamily="34" charset="0"/>
              <a:buChar char="•"/>
            </a:pPr>
            <a:r>
              <a:rPr lang="en-US" sz="1200" dirty="0"/>
              <a:t>Remarks</a:t>
            </a:r>
          </a:p>
          <a:p>
            <a:endParaRPr lang="en-US" sz="1200" b="1" dirty="0"/>
          </a:p>
          <a:p>
            <a:r>
              <a:rPr lang="en-US" sz="1200" b="1" dirty="0"/>
              <a:t>Utilization of the SFST Log</a:t>
            </a:r>
            <a:endParaRPr lang="en-US" sz="1200" dirty="0"/>
          </a:p>
          <a:p>
            <a:endParaRPr lang="en-US" sz="1200" dirty="0"/>
          </a:p>
          <a:p>
            <a:r>
              <a:rPr lang="en-US" sz="1200" dirty="0"/>
              <a:t>NHTSA and IACP strongly recommend each officer continue to document all administrations of SFSTs throughout their DWI enforcement career. The documentation will include subject's name, date, results of each test, and the officer's classification of subject's BAC and measured BAC, if available. A sample log is included.  </a:t>
            </a:r>
            <a:endParaRPr lang="en-US" sz="1200" dirty="0" smtClean="0"/>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7</a:t>
            </a:fld>
            <a:endParaRPr lang="en-US" dirty="0"/>
          </a:p>
        </p:txBody>
      </p:sp>
      <p:sp>
        <p:nvSpPr>
          <p:cNvPr id="7" name="Footer Placeholder 6"/>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236741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D. </a:t>
            </a:r>
            <a:r>
              <a:rPr lang="en-US" sz="1200" b="1" u="sng" cap="all" dirty="0" err="1"/>
              <a:t>QuestionS</a:t>
            </a:r>
            <a:r>
              <a:rPr lang="en-US" sz="1200" b="1" u="sng" cap="all" dirty="0"/>
              <a:t> AND/OR CONCERNS</a:t>
            </a:r>
          </a:p>
          <a:p>
            <a:endParaRPr lang="en-US" sz="1200" b="1" i="1" dirty="0"/>
          </a:p>
          <a:p>
            <a:r>
              <a:rPr lang="en-US" sz="1200" b="1" i="1" dirty="0"/>
              <a:t>Solicit questions and comments from participants before moving to </a:t>
            </a:r>
            <a:r>
              <a:rPr lang="en-US" sz="1200" b="1" i="1" dirty="0" smtClean="0"/>
              <a:t>the next Session.</a:t>
            </a:r>
          </a:p>
          <a:p>
            <a:endParaRPr lang="en-US" sz="1200" b="1" i="1"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smtClean="0"/>
              <a:t>__________________________________________________________________________</a:t>
            </a:r>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8</a:t>
            </a:fld>
            <a:endParaRPr lang="en-US" dirty="0"/>
          </a:p>
        </p:txBody>
      </p:sp>
      <p:sp>
        <p:nvSpPr>
          <p:cNvPr id="5" name="Footer Placeholder 4"/>
          <p:cNvSpPr>
            <a:spLocks noGrp="1"/>
          </p:cNvSpPr>
          <p:nvPr>
            <p:ph type="ftr" sz="quarter" idx="13"/>
          </p:nvPr>
        </p:nvSpPr>
        <p:spPr/>
        <p:txBody>
          <a:bodyPr/>
          <a:lstStyle/>
          <a:p>
            <a:r>
              <a:rPr lang="en-US" smtClean="0"/>
              <a:t>Session 10 – Guidelines for Conducting Video Workshops for SFST Training</a:t>
            </a:r>
          </a:p>
          <a:p>
            <a:r>
              <a:rPr lang="en-US" smtClean="0"/>
              <a:t>February, 2017</a:t>
            </a:r>
            <a:endParaRPr lang="en-US" dirty="0" smtClean="0"/>
          </a:p>
        </p:txBody>
      </p:sp>
    </p:spTree>
    <p:extLst>
      <p:ext uri="{BB962C8B-B14F-4D97-AF65-F5344CB8AC3E}">
        <p14:creationId xmlns:p14="http://schemas.microsoft.com/office/powerpoint/2010/main" val="396985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Guidelines for Conducting Video Workshops </a:t>
            </a:r>
          </a:p>
          <a:p>
            <a:r>
              <a:rPr lang="en-US" dirty="0" smtClean="0"/>
              <a:t>for SFST Training</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 Guidelines for Conducting Video Workshops </a:t>
            </a:r>
          </a:p>
          <a:p>
            <a:r>
              <a:rPr lang="en-US" dirty="0" smtClean="0"/>
              <a:t>for SFST Training</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Session 9 – Guidelines for Conducting Video Workshops  for SFST Training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43600" y="0"/>
            <a:ext cx="3200401" cy="6945947"/>
            <a:chOff x="31536" y="-78828"/>
            <a:chExt cx="3072683" cy="10231910"/>
          </a:xfrm>
          <a:gradFill flip="none" rotWithShape="1">
            <a:gsLst>
              <a:gs pos="0">
                <a:schemeClr val="tx2"/>
              </a:gs>
              <a:gs pos="24000">
                <a:srgbClr val="143154"/>
              </a:gs>
              <a:gs pos="60000">
                <a:srgbClr val="0C1A2E"/>
              </a:gs>
              <a:gs pos="99000">
                <a:srgbClr val="07101B"/>
              </a:gs>
            </a:gsLst>
            <a:lin ang="5400000" scaled="1"/>
            <a:tileRect/>
          </a:gradFill>
        </p:grpSpPr>
        <p:sp>
          <p:nvSpPr>
            <p:cNvPr id="5" name="Rectangle 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6" name="Rectangle 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247015"/>
            <a:ext cx="3099435" cy="22675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DWI Detection &amp; SFST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Instructor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1100" dirty="0">
              <a:effectLst/>
              <a:latin typeface="Calibri"/>
              <a:ea typeface="Times New Roman"/>
              <a:cs typeface="Times New Roman"/>
            </a:endParaRPr>
          </a:p>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Course</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
        <p:nvSpPr>
          <p:cNvPr id="8" name="Rectangle 7"/>
          <p:cNvSpPr>
            <a:spLocks noChangeArrowheads="1"/>
          </p:cNvSpPr>
          <p:nvPr/>
        </p:nvSpPr>
        <p:spPr bwMode="auto">
          <a:xfrm>
            <a:off x="19050" y="2590800"/>
            <a:ext cx="8210550" cy="954107"/>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dirty="0">
                <a:solidFill>
                  <a:srgbClr val="FFFFFF"/>
                </a:solidFill>
                <a:effectLst/>
                <a:latin typeface="Cambria"/>
                <a:ea typeface="Times New Roman"/>
                <a:cs typeface="Times New Roman"/>
              </a:rPr>
              <a:t>     </a:t>
            </a:r>
            <a:r>
              <a:rPr lang="en-US" sz="2800" smtClean="0">
                <a:solidFill>
                  <a:srgbClr val="FFFFFF"/>
                </a:solidFill>
                <a:effectLst/>
                <a:latin typeface="Cambria"/>
                <a:ea typeface="Times New Roman"/>
                <a:cs typeface="Times New Roman"/>
              </a:rPr>
              <a:t>Session 10 </a:t>
            </a:r>
            <a:r>
              <a:rPr lang="en-US" sz="2800" dirty="0" smtClean="0">
                <a:solidFill>
                  <a:srgbClr val="FFFFFF"/>
                </a:solidFill>
                <a:effectLst/>
                <a:latin typeface="Cambria"/>
                <a:ea typeface="Times New Roman"/>
                <a:cs typeface="Times New Roman"/>
              </a:rPr>
              <a:t>– Guidelines for Conducting Video Workshops for SFST Training</a:t>
            </a:r>
            <a:endParaRPr lang="en-US" sz="1100" dirty="0">
              <a:effectLst/>
              <a:latin typeface="Calibri"/>
              <a:ea typeface="Times New Roman"/>
              <a:cs typeface="Times New Roma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Tree>
    <p:extLst>
      <p:ext uri="{BB962C8B-B14F-4D97-AF65-F5344CB8AC3E}">
        <p14:creationId xmlns:p14="http://schemas.microsoft.com/office/powerpoint/2010/main" val="148861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Content Segments</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smtClean="0"/>
              <a:t>Overview</a:t>
            </a:r>
          </a:p>
          <a:p>
            <a:pPr marL="514350" indent="-514350">
              <a:buFont typeface="+mj-lt"/>
              <a:buAutoNum type="alphaUcPeriod"/>
            </a:pPr>
            <a:r>
              <a:rPr lang="en-US" dirty="0" smtClean="0"/>
              <a:t>Procedures for Using Videos</a:t>
            </a:r>
          </a:p>
          <a:p>
            <a:pPr marL="514350" indent="-514350">
              <a:buFont typeface="+mj-lt"/>
              <a:buAutoNum type="alphaUcPeriod"/>
            </a:pPr>
            <a:r>
              <a:rPr lang="en-US" dirty="0" smtClean="0"/>
              <a:t>Use and Maintenance of the SFST Log</a:t>
            </a:r>
          </a:p>
          <a:p>
            <a:pPr marL="514350" indent="-514350">
              <a:buFont typeface="+mj-lt"/>
              <a:buAutoNum type="alphaUcPeriod"/>
            </a:pPr>
            <a:r>
              <a:rPr lang="en-US" dirty="0" smtClean="0"/>
              <a:t>Questions and/or Concerns</a:t>
            </a:r>
            <a:endParaRPr lang="en-US" dirty="0"/>
          </a:p>
        </p:txBody>
      </p:sp>
      <p:sp>
        <p:nvSpPr>
          <p:cNvPr id="5" name="Footer Placeholder 4"/>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7" name="Slide Number Placeholder 6"/>
          <p:cNvSpPr>
            <a:spLocks noGrp="1"/>
          </p:cNvSpPr>
          <p:nvPr>
            <p:ph type="sldNum" sz="quarter" idx="12"/>
          </p:nvPr>
        </p:nvSpPr>
        <p:spPr/>
        <p:txBody>
          <a:bodyPr/>
          <a:lstStyle/>
          <a:p>
            <a:r>
              <a:rPr lang="en-US" smtClean="0"/>
              <a:t>9-</a:t>
            </a:r>
            <a:fld id="{C6F3177E-27ED-4792-9A52-D1409DFD05E3}" type="slidenum">
              <a:rPr lang="en-US" smtClean="0"/>
              <a:pPr/>
              <a:t>2</a:t>
            </a:fld>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0363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600200"/>
            <a:ext cx="7467600" cy="3416320"/>
          </a:xfrm>
          <a:prstGeom prst="rect">
            <a:avLst/>
          </a:prstGeom>
          <a:noFill/>
        </p:spPr>
        <p:txBody>
          <a:bodyPr wrap="square" rtlCol="0">
            <a:spAutoFit/>
          </a:bodyPr>
          <a:lstStyle/>
          <a:p>
            <a:pPr algn="ctr"/>
            <a:r>
              <a:rPr lang="en-US" sz="3600" dirty="0" smtClean="0">
                <a:solidFill>
                  <a:schemeClr val="bg1"/>
                </a:solidFill>
              </a:rPr>
              <a:t>DWI Detection and SFST</a:t>
            </a:r>
          </a:p>
          <a:p>
            <a:pPr algn="ctr"/>
            <a:r>
              <a:rPr lang="en-US" sz="3600" dirty="0" smtClean="0">
                <a:solidFill>
                  <a:schemeClr val="bg1"/>
                </a:solidFill>
              </a:rPr>
              <a:t>Instructor Development Course</a:t>
            </a:r>
          </a:p>
          <a:p>
            <a:pPr algn="ctr"/>
            <a:endParaRPr lang="en-US" sz="3600" dirty="0">
              <a:solidFill>
                <a:schemeClr val="bg1"/>
              </a:solidFill>
            </a:endParaRPr>
          </a:p>
          <a:p>
            <a:pPr algn="ctr"/>
            <a:r>
              <a:rPr lang="en-US" sz="3600" dirty="0" smtClean="0">
                <a:solidFill>
                  <a:schemeClr val="bg1"/>
                </a:solidFill>
              </a:rPr>
              <a:t>Session 10:</a:t>
            </a:r>
          </a:p>
          <a:p>
            <a:pPr algn="ctr"/>
            <a:r>
              <a:rPr lang="en-US" sz="3600" dirty="0" smtClean="0">
                <a:solidFill>
                  <a:schemeClr val="bg1"/>
                </a:solidFill>
              </a:rPr>
              <a:t>Guidelines for Conducting </a:t>
            </a:r>
          </a:p>
          <a:p>
            <a:pPr algn="ctr"/>
            <a:r>
              <a:rPr lang="en-US" sz="3600" dirty="0" smtClean="0">
                <a:solidFill>
                  <a:schemeClr val="bg1"/>
                </a:solidFill>
              </a:rPr>
              <a:t>Video Workshops for SFST Training</a:t>
            </a:r>
            <a:endParaRPr lang="en-US" sz="3600" dirty="0">
              <a:solidFill>
                <a:schemeClr val="bg1"/>
              </a:solidFill>
            </a:endParaRPr>
          </a:p>
        </p:txBody>
      </p:sp>
      <p:sp>
        <p:nvSpPr>
          <p:cNvPr id="3" name="Footer Placeholder 2"/>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5" name="Slide Number Placeholder 4"/>
          <p:cNvSpPr>
            <a:spLocks noGrp="1"/>
          </p:cNvSpPr>
          <p:nvPr>
            <p:ph type="sldNum" sz="quarter" idx="12"/>
          </p:nvPr>
        </p:nvSpPr>
        <p:spPr/>
        <p:txBody>
          <a:bodyPr/>
          <a:lstStyle/>
          <a:p>
            <a:r>
              <a:rPr lang="en-US" smtClean="0"/>
              <a:t>9-</a:t>
            </a:r>
            <a:fld id="{C6F3177E-27ED-4792-9A52-D1409DFD05E3}" type="slidenum">
              <a:rPr lang="en-US" smtClean="0"/>
              <a:pPr/>
              <a:t>3</a:t>
            </a:fld>
            <a:endParaRPr lang="en-US" dirty="0"/>
          </a:p>
        </p:txBody>
      </p:sp>
    </p:spTree>
    <p:extLst>
      <p:ext uri="{BB962C8B-B14F-4D97-AF65-F5344CB8AC3E}">
        <p14:creationId xmlns:p14="http://schemas.microsoft.com/office/powerpoint/2010/main" val="2293263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600" y="3810000"/>
            <a:ext cx="3048000" cy="2514600"/>
          </a:xfrm>
          <a:prstGeom prst="rect">
            <a:avLst/>
          </a:prstGeom>
          <a:blipFill dpi="0"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Session Objectives</a:t>
            </a:r>
            <a:endParaRPr lang="en-US" b="1" dirty="0"/>
          </a:p>
        </p:txBody>
      </p:sp>
      <p:sp>
        <p:nvSpPr>
          <p:cNvPr id="3" name="Content Placeholder 2"/>
          <p:cNvSpPr>
            <a:spLocks noGrp="1"/>
          </p:cNvSpPr>
          <p:nvPr>
            <p:ph idx="1"/>
          </p:nvPr>
        </p:nvSpPr>
        <p:spPr/>
        <p:txBody>
          <a:bodyPr>
            <a:normAutofit/>
          </a:bodyPr>
          <a:lstStyle/>
          <a:p>
            <a:pPr marL="341313" lvl="0" indent="-341313"/>
            <a:r>
              <a:rPr lang="en-US" dirty="0" smtClean="0"/>
              <a:t>Discuss NHTSA/IACP </a:t>
            </a:r>
            <a:r>
              <a:rPr lang="en-US" dirty="0"/>
              <a:t>videos of drinking subjects </a:t>
            </a:r>
            <a:endParaRPr lang="en-US" dirty="0" smtClean="0"/>
          </a:p>
          <a:p>
            <a:pPr marL="341313" lvl="0" indent="-341313"/>
            <a:r>
              <a:rPr lang="en-US" dirty="0" smtClean="0"/>
              <a:t>Coordinate video presentations</a:t>
            </a:r>
          </a:p>
          <a:p>
            <a:pPr marL="341313" lvl="0" indent="-341313"/>
            <a:r>
              <a:rPr lang="en-US" dirty="0" smtClean="0"/>
              <a:t>Describe two </a:t>
            </a:r>
            <a:r>
              <a:rPr lang="en-US" dirty="0"/>
              <a:t>options for SFST Training</a:t>
            </a:r>
          </a:p>
          <a:p>
            <a:pPr marL="341313" lvl="0" indent="-341313"/>
            <a:r>
              <a:rPr lang="en-US" dirty="0" smtClean="0"/>
              <a:t>Describe maintenance </a:t>
            </a:r>
            <a:r>
              <a:rPr lang="en-US" dirty="0"/>
              <a:t>and use of the </a:t>
            </a:r>
            <a:r>
              <a:rPr lang="en-US" dirty="0" smtClean="0"/>
              <a:t>SFST Log</a:t>
            </a:r>
            <a:endParaRPr lang="en-US" dirty="0"/>
          </a:p>
        </p:txBody>
      </p:sp>
      <p:sp>
        <p:nvSpPr>
          <p:cNvPr id="5" name="Footer Placeholder 4"/>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8" name="Slide Number Placeholder 7"/>
          <p:cNvSpPr>
            <a:spLocks noGrp="1"/>
          </p:cNvSpPr>
          <p:nvPr>
            <p:ph type="sldNum" sz="quarter" idx="12"/>
          </p:nvPr>
        </p:nvSpPr>
        <p:spPr/>
        <p:txBody>
          <a:bodyPr/>
          <a:lstStyle/>
          <a:p>
            <a:r>
              <a:rPr lang="en-US" smtClean="0"/>
              <a:t>9-</a:t>
            </a:r>
            <a:fld id="{C6F3177E-27ED-4792-9A52-D1409DFD05E3}" type="slidenum">
              <a:rPr lang="en-US" smtClean="0"/>
              <a:pPr/>
              <a:t>4</a:t>
            </a:fld>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pic>
        <p:nvPicPr>
          <p:cNvPr id="6" name="Picture 3" descr="C:\Users\shaida.morales.ctr\Documents\Projects\SFST TTT\Images\shutterstock_3146124.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771" r="3296"/>
          <a:stretch/>
        </p:blipFill>
        <p:spPr bwMode="auto">
          <a:xfrm>
            <a:off x="1554703" y="1600200"/>
            <a:ext cx="6034594"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7" name="Slide Number Placeholder 6"/>
          <p:cNvSpPr>
            <a:spLocks noGrp="1"/>
          </p:cNvSpPr>
          <p:nvPr>
            <p:ph type="sldNum" sz="quarter" idx="12"/>
          </p:nvPr>
        </p:nvSpPr>
        <p:spPr/>
        <p:txBody>
          <a:bodyPr/>
          <a:lstStyle/>
          <a:p>
            <a:r>
              <a:rPr lang="en-US" smtClean="0"/>
              <a:t>9-</a:t>
            </a:r>
            <a:fld id="{C6F3177E-27ED-4792-9A52-D1409DFD05E3}" type="slidenum">
              <a:rPr lang="en-US" smtClean="0"/>
              <a:pPr/>
              <a:t>5</a:t>
            </a:fld>
            <a:endParaRPr lang="en-US" dirty="0"/>
          </a:p>
        </p:txBody>
      </p:sp>
    </p:spTree>
    <p:extLst>
      <p:ext uri="{BB962C8B-B14F-4D97-AF65-F5344CB8AC3E}">
        <p14:creationId xmlns:p14="http://schemas.microsoft.com/office/powerpoint/2010/main" val="401470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Procedures for Using Video</a:t>
            </a:r>
            <a:endParaRPr lang="en-US" b="1" dirty="0"/>
          </a:p>
        </p:txBody>
      </p:sp>
      <p:pic>
        <p:nvPicPr>
          <p:cNvPr id="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918" t="31156" r="4868" b="11756"/>
          <a:stretch/>
        </p:blipFill>
        <p:spPr bwMode="auto">
          <a:xfrm>
            <a:off x="2438400" y="1371600"/>
            <a:ext cx="4267200" cy="492853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7" name="Slide Number Placeholder 6"/>
          <p:cNvSpPr>
            <a:spLocks noGrp="1"/>
          </p:cNvSpPr>
          <p:nvPr>
            <p:ph type="sldNum" sz="quarter" idx="12"/>
          </p:nvPr>
        </p:nvSpPr>
        <p:spPr/>
        <p:txBody>
          <a:bodyPr/>
          <a:lstStyle/>
          <a:p>
            <a:r>
              <a:rPr lang="en-US" smtClean="0"/>
              <a:t>9-</a:t>
            </a:r>
            <a:fld id="{C6F3177E-27ED-4792-9A52-D1409DFD05E3}" type="slidenum">
              <a:rPr lang="en-US" smtClean="0"/>
              <a:pPr/>
              <a:t>6</a:t>
            </a:fld>
            <a:endParaRPr lang="en-US" dirty="0"/>
          </a:p>
        </p:txBody>
      </p:sp>
    </p:spTree>
    <p:extLst>
      <p:ext uri="{BB962C8B-B14F-4D97-AF65-F5344CB8AC3E}">
        <p14:creationId xmlns:p14="http://schemas.microsoft.com/office/powerpoint/2010/main" val="256153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SFST Log</a:t>
            </a:r>
            <a:endParaRPr lang="en-US" b="1" dirty="0"/>
          </a:p>
        </p:txBody>
      </p:sp>
      <p:pic>
        <p:nvPicPr>
          <p:cNvPr id="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9955" t="30984" r="4617" b="11120"/>
          <a:stretch/>
        </p:blipFill>
        <p:spPr bwMode="auto">
          <a:xfrm>
            <a:off x="2667000" y="1447799"/>
            <a:ext cx="3886200" cy="469276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7" name="Slide Number Placeholder 6"/>
          <p:cNvSpPr>
            <a:spLocks noGrp="1"/>
          </p:cNvSpPr>
          <p:nvPr>
            <p:ph type="sldNum" sz="quarter" idx="12"/>
          </p:nvPr>
        </p:nvSpPr>
        <p:spPr/>
        <p:txBody>
          <a:bodyPr/>
          <a:lstStyle/>
          <a:p>
            <a:r>
              <a:rPr lang="en-US" smtClean="0"/>
              <a:t>9-</a:t>
            </a:r>
            <a:fld id="{C6F3177E-27ED-4792-9A52-D1409DFD05E3}" type="slidenum">
              <a:rPr lang="en-US" smtClean="0"/>
              <a:pPr/>
              <a:t>7</a:t>
            </a:fld>
            <a:endParaRPr lang="en-US" dirty="0"/>
          </a:p>
        </p:txBody>
      </p:sp>
    </p:spTree>
    <p:extLst>
      <p:ext uri="{BB962C8B-B14F-4D97-AF65-F5344CB8AC3E}">
        <p14:creationId xmlns:p14="http://schemas.microsoft.com/office/powerpoint/2010/main" val="178856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Questions and/or Concerns</a:t>
            </a:r>
            <a:endParaRPr lang="en-US" b="1" dirty="0"/>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4" name="Footer Placeholder 3"/>
          <p:cNvSpPr>
            <a:spLocks noGrp="1"/>
          </p:cNvSpPr>
          <p:nvPr>
            <p:ph type="ftr" sz="quarter" idx="11"/>
          </p:nvPr>
        </p:nvSpPr>
        <p:spPr/>
        <p:txBody>
          <a:bodyPr/>
          <a:lstStyle/>
          <a:p>
            <a:r>
              <a:rPr lang="en-US" smtClean="0"/>
              <a:t>Session 9 – Guidelines for Conducting Video Workshops </a:t>
            </a:r>
          </a:p>
          <a:p>
            <a:r>
              <a:rPr lang="en-US" smtClean="0"/>
              <a:t>for SFST Training</a:t>
            </a:r>
            <a:endParaRPr lang="en-US" dirty="0"/>
          </a:p>
        </p:txBody>
      </p:sp>
      <p:sp>
        <p:nvSpPr>
          <p:cNvPr id="7" name="Slide Number Placeholder 6"/>
          <p:cNvSpPr>
            <a:spLocks noGrp="1"/>
          </p:cNvSpPr>
          <p:nvPr>
            <p:ph type="sldNum" sz="quarter" idx="12"/>
          </p:nvPr>
        </p:nvSpPr>
        <p:spPr/>
        <p:txBody>
          <a:bodyPr/>
          <a:lstStyle/>
          <a:p>
            <a:r>
              <a:rPr lang="en-US" smtClean="0"/>
              <a:t>9-</a:t>
            </a:r>
            <a:fld id="{C6F3177E-27ED-4792-9A52-D1409DFD05E3}" type="slidenum">
              <a:rPr lang="en-US" smtClean="0"/>
              <a:pPr/>
              <a:t>8</a:t>
            </a:fld>
            <a:endParaRPr lang="en-US" dirty="0"/>
          </a:p>
        </p:txBody>
      </p:sp>
    </p:spTree>
    <p:extLst>
      <p:ext uri="{BB962C8B-B14F-4D97-AF65-F5344CB8AC3E}">
        <p14:creationId xmlns:p14="http://schemas.microsoft.com/office/powerpoint/2010/main" val="3429198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07B9F4C06FAA4BB9B99FAFC9C3632D" ma:contentTypeVersion="15" ma:contentTypeDescription="Create a new document." ma:contentTypeScope="" ma:versionID="35f7f719f5834d2bcbc5280fb43671bd">
  <xsd:schema xmlns:xsd="http://www.w3.org/2001/XMLSchema" xmlns:xs="http://www.w3.org/2001/XMLSchema" xmlns:p="http://schemas.microsoft.com/office/2006/metadata/properties" xmlns:ns2="515a0a8d-ae74-497c-a072-d5ebd52489d6" xmlns:ns3="84ae377a-bf1b-4e46-ae2d-b80ff488d84b" targetNamespace="http://schemas.microsoft.com/office/2006/metadata/properties" ma:root="true" ma:fieldsID="6de178d35e3a0fdac6f5bf143931a47d" ns2:_="" ns3:_="">
    <xsd:import namespace="515a0a8d-ae74-497c-a072-d5ebd52489d6"/>
    <xsd:import namespace="84ae377a-bf1b-4e46-ae2d-b80ff488d8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a0a8d-ae74-497c-a072-d5ebd524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ae377a-bf1b-4e46-ae2d-b80ff488d8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6253609-23e8-4b65-b638-3a0a666a847f}" ma:internalName="TaxCatchAll" ma:showField="CatchAllData" ma:web="84ae377a-bf1b-4e46-ae2d-b80ff488d8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4ae377a-bf1b-4e46-ae2d-b80ff488d84b" xsi:nil="true"/>
    <lcf76f155ced4ddcb4097134ff3c332f xmlns="515a0a8d-ae74-497c-a072-d5ebd52489d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CCC4F0-9897-479E-9237-6EC033D35DCE}"/>
</file>

<file path=customXml/itemProps2.xml><?xml version="1.0" encoding="utf-8"?>
<ds:datastoreItem xmlns:ds="http://schemas.openxmlformats.org/officeDocument/2006/customXml" ds:itemID="{58268C60-23C1-4CCE-8076-2717F5EA91D0}"/>
</file>

<file path=customXml/itemProps3.xml><?xml version="1.0" encoding="utf-8"?>
<ds:datastoreItem xmlns:ds="http://schemas.openxmlformats.org/officeDocument/2006/customXml" ds:itemID="{F8EFE54A-93BE-4C6C-933C-C79898B5BF66}"/>
</file>

<file path=docProps/app.xml><?xml version="1.0" encoding="utf-8"?>
<Properties xmlns="http://schemas.openxmlformats.org/officeDocument/2006/extended-properties" xmlns:vt="http://schemas.openxmlformats.org/officeDocument/2006/docPropsVTypes">
  <TotalTime>1482</TotalTime>
  <Words>1059</Words>
  <Application>Microsoft Office PowerPoint</Application>
  <PresentationFormat>On-screen Show (4:3)</PresentationFormat>
  <Paragraphs>235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Content Segments</vt:lpstr>
      <vt:lpstr>PowerPoint Presentation</vt:lpstr>
      <vt:lpstr>Session Objectives</vt:lpstr>
      <vt:lpstr>Overview</vt:lpstr>
      <vt:lpstr>Procedures for Using Video</vt:lpstr>
      <vt:lpstr>SFST Log</vt:lpstr>
      <vt:lpstr>Questions and/or Concerns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USDOT_User</cp:lastModifiedBy>
  <cp:revision>124</cp:revision>
  <cp:lastPrinted>2017-01-26T17:27:37Z</cp:lastPrinted>
  <dcterms:created xsi:type="dcterms:W3CDTF">2016-06-21T13:40:11Z</dcterms:created>
  <dcterms:modified xsi:type="dcterms:W3CDTF">2017-01-26T17:27:46Z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0x010100E207B9F4C06FAA4BB9B99FAFC9C3632D</vt:lpwstr>
  </property>
</Properties>
</file>