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2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26.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257" r:id="rId3"/>
    <p:sldId id="258"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289"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7033" autoAdjust="0"/>
  </p:normalViewPr>
  <p:slideViewPr>
    <p:cSldViewPr>
      <p:cViewPr>
        <p:scale>
          <a:sx n="60" d="100"/>
          <a:sy n="60" d="100"/>
        </p:scale>
        <p:origin x="-1350" y="-2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00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1/26/2017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4191000" cy="480060"/>
          </a:xfrm>
          <a:prstGeom prst="rect">
            <a:avLst/>
          </a:prstGeom>
        </p:spPr>
        <p:txBody>
          <a:bodyPr vert="horz" lIns="96661" tIns="48331" rIns="96661" bIns="48331" rtlCol="0" anchor="b"/>
          <a:lstStyle>
            <a:lvl1pPr algn="l">
              <a:defRPr sz="1100"/>
            </a:lvl1pPr>
          </a:lstStyle>
          <a:p>
            <a:r>
              <a:rPr lang="en-US" dirty="0" smtClean="0"/>
              <a:t>Session 11 – Course Review, Examination, Evaluation, and Wrap-Up</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the purposes of the Lesson Plan? </a:t>
            </a:r>
          </a:p>
          <a:p>
            <a:pPr lvl="0"/>
            <a:endParaRPr lang="en-US" sz="1200" b="1" i="1" dirty="0"/>
          </a:p>
          <a:p>
            <a:pPr marL="181240" indent="-181240">
              <a:buFont typeface="Arial" panose="020B0604020202020204" pitchFamily="34" charset="0"/>
              <a:buChar char="•"/>
            </a:pPr>
            <a:r>
              <a:rPr lang="en-US" sz="1200" b="1" i="1" dirty="0"/>
              <a:t>Help you get ready to teach</a:t>
            </a:r>
            <a:endParaRPr lang="en-US" sz="1200" dirty="0"/>
          </a:p>
          <a:p>
            <a:pPr marL="181240" indent="-181240">
              <a:buFont typeface="Arial" panose="020B0604020202020204" pitchFamily="34" charset="0"/>
              <a:buChar char="•"/>
            </a:pPr>
            <a:r>
              <a:rPr lang="en-US" sz="1200" b="1" i="1" dirty="0"/>
              <a:t>To help you stay on track while you are teaching the lesson</a:t>
            </a:r>
            <a:endParaRPr lang="en-US" sz="1200" dirty="0"/>
          </a:p>
          <a:p>
            <a:pPr marL="181240" indent="-181240">
              <a:buFont typeface="Arial" panose="020B0604020202020204" pitchFamily="34" charset="0"/>
              <a:buChar char="•"/>
            </a:pPr>
            <a:r>
              <a:rPr lang="en-US" sz="1200" b="1" i="1" dirty="0"/>
              <a:t>Ensure consistency of </a:t>
            </a:r>
            <a:r>
              <a:rPr lang="en-US" sz="1200" b="1" i="1" dirty="0" smtClean="0"/>
              <a:t>training</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576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the qualities of a good instructor?</a:t>
            </a:r>
          </a:p>
          <a:p>
            <a:endParaRPr lang="en-US" sz="1200" b="1" i="1" dirty="0"/>
          </a:p>
          <a:p>
            <a:r>
              <a:rPr lang="en-US" sz="1200" b="1" i="1" dirty="0"/>
              <a:t>Basic qualities are required for a good DWI instructor: </a:t>
            </a:r>
            <a:endParaRPr lang="en-US" sz="1200" dirty="0"/>
          </a:p>
          <a:p>
            <a:pPr lvl="0"/>
            <a:endParaRPr lang="en-US" sz="1200" b="1" i="1" dirty="0"/>
          </a:p>
          <a:p>
            <a:pPr marL="181240" indent="-181240">
              <a:buFont typeface="Arial" panose="020B0604020202020204" pitchFamily="34" charset="0"/>
              <a:buChar char="•"/>
            </a:pPr>
            <a:r>
              <a:rPr lang="en-US" sz="1200" b="1" i="1" dirty="0"/>
              <a:t>The instructor must be able to present the tasks being taught</a:t>
            </a:r>
            <a:endParaRPr lang="en-US" sz="1200" dirty="0"/>
          </a:p>
          <a:p>
            <a:pPr marL="181240" indent="-181240">
              <a:buFont typeface="Arial" panose="020B0604020202020204" pitchFamily="34" charset="0"/>
              <a:buChar char="•"/>
            </a:pPr>
            <a:r>
              <a:rPr lang="en-US" sz="1200" b="1" i="1" dirty="0"/>
              <a:t>Instructor must be able to coach participants to perform the task correctly</a:t>
            </a:r>
            <a:endParaRPr lang="en-US" sz="1200" dirty="0"/>
          </a:p>
          <a:p>
            <a:pPr marL="181240" indent="-181240">
              <a:buFont typeface="Arial" panose="020B0604020202020204" pitchFamily="34" charset="0"/>
              <a:buChar char="•"/>
            </a:pPr>
            <a:r>
              <a:rPr lang="en-US" sz="1200" b="1" i="1" dirty="0"/>
              <a:t>The instructor must be able to evaluate the participants performing the </a:t>
            </a:r>
            <a:r>
              <a:rPr lang="en-US" sz="1200" b="1" i="1" dirty="0" smtClean="0"/>
              <a:t>tasks</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64302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feedback?</a:t>
            </a:r>
          </a:p>
          <a:p>
            <a:endParaRPr lang="en-US" sz="1200" b="1" i="1" dirty="0"/>
          </a:p>
          <a:p>
            <a:r>
              <a:rPr lang="en-US" sz="1200" b="1" i="1" dirty="0"/>
              <a:t>Feedback can be defined as any shared information that helps instructors and learners:</a:t>
            </a:r>
            <a:endParaRPr lang="en-US" sz="1200" dirty="0"/>
          </a:p>
          <a:p>
            <a:pPr marL="181240" indent="-181240">
              <a:buFont typeface="Arial" panose="020B0604020202020204" pitchFamily="34" charset="0"/>
              <a:buChar char="•"/>
            </a:pPr>
            <a:r>
              <a:rPr lang="en-US" sz="1200" b="1" i="1" dirty="0"/>
              <a:t>Understand how well they are performing their assigned roles or tasks in the conversation </a:t>
            </a:r>
            <a:endParaRPr lang="en-US" sz="1200" dirty="0"/>
          </a:p>
          <a:p>
            <a:pPr marL="181240" indent="-181240">
              <a:buFont typeface="Arial" panose="020B0604020202020204" pitchFamily="34" charset="0"/>
              <a:buChar char="•"/>
            </a:pPr>
            <a:r>
              <a:rPr lang="en-US" sz="1200" b="1" i="1" dirty="0"/>
              <a:t>Know what is needed to make progress towards the goal(s) of the conversation</a:t>
            </a:r>
            <a:endParaRPr lang="en-US" sz="1200" dirty="0"/>
          </a:p>
          <a:p>
            <a:endParaRPr lang="en-US" sz="1200" dirty="0"/>
          </a:p>
          <a:p>
            <a:r>
              <a:rPr lang="en-US" sz="1200" dirty="0"/>
              <a:t>Why is feedback important? </a:t>
            </a:r>
          </a:p>
          <a:p>
            <a:endParaRPr lang="en-US" sz="1200" b="1" i="1" dirty="0"/>
          </a:p>
          <a:p>
            <a:r>
              <a:rPr lang="en-US" sz="1200" b="1" i="1" dirty="0"/>
              <a:t>In general, feedback is important to:</a:t>
            </a:r>
            <a:endParaRPr lang="en-US" sz="1200" dirty="0"/>
          </a:p>
          <a:p>
            <a:pPr marL="181240" indent="-181240">
              <a:buFont typeface="Arial" panose="020B0604020202020204" pitchFamily="34" charset="0"/>
              <a:buChar char="•"/>
            </a:pPr>
            <a:r>
              <a:rPr lang="en-US" sz="1200" b="1" i="1" dirty="0"/>
              <a:t>Prompt the exchange of information</a:t>
            </a:r>
            <a:endParaRPr lang="en-US" sz="1200" dirty="0"/>
          </a:p>
          <a:p>
            <a:pPr marL="181240" indent="-181240">
              <a:buFont typeface="Arial" panose="020B0604020202020204" pitchFamily="34" charset="0"/>
              <a:buChar char="•"/>
            </a:pPr>
            <a:r>
              <a:rPr lang="en-US" sz="1200" b="1" i="1" dirty="0"/>
              <a:t>Generate or revise the shared purpose of the conversation</a:t>
            </a:r>
            <a:endParaRPr lang="en-US" sz="1200" dirty="0"/>
          </a:p>
          <a:p>
            <a:pPr marL="181240" indent="-181240">
              <a:buFont typeface="Arial" panose="020B0604020202020204" pitchFamily="34" charset="0"/>
              <a:buChar char="•"/>
            </a:pPr>
            <a:r>
              <a:rPr lang="en-US" sz="1200" b="1" i="1" dirty="0"/>
              <a:t>Facilitate engagement between people</a:t>
            </a:r>
            <a:endParaRPr lang="en-US" sz="1200" dirty="0"/>
          </a:p>
          <a:p>
            <a:pPr marL="181240" indent="-181240">
              <a:buFont typeface="Arial" panose="020B0604020202020204" pitchFamily="34" charset="0"/>
              <a:buChar char="•"/>
            </a:pPr>
            <a:r>
              <a:rPr lang="en-US" sz="1200" b="1" i="1" dirty="0"/>
              <a:t>Help people listen, think, and respond to one another until the shared purpose is </a:t>
            </a:r>
            <a:r>
              <a:rPr lang="en-US" sz="1200" b="1" i="1" dirty="0" smtClean="0"/>
              <a:t>achieved</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415776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the three types of questions? </a:t>
            </a:r>
          </a:p>
          <a:p>
            <a:endParaRPr lang="en-US" sz="1200" b="1" i="1" dirty="0"/>
          </a:p>
          <a:p>
            <a:r>
              <a:rPr lang="en-US" sz="1200" b="1" i="1" dirty="0"/>
              <a:t>Ask the participants for examples of each.</a:t>
            </a:r>
            <a:endParaRPr lang="en-US" sz="1200" dirty="0"/>
          </a:p>
          <a:p>
            <a:endParaRPr lang="en-US" sz="1200" b="1" i="1" dirty="0"/>
          </a:p>
          <a:p>
            <a:r>
              <a:rPr lang="en-US" sz="1200" b="1" i="1" dirty="0"/>
              <a:t>Describe and review the questioning methods </a:t>
            </a:r>
            <a:endParaRPr lang="en-US" sz="1200" dirty="0"/>
          </a:p>
          <a:p>
            <a:pPr marL="181240" indent="-181240">
              <a:buFont typeface="Arial" panose="020B0604020202020204" pitchFamily="34" charset="0"/>
              <a:buChar char="•"/>
            </a:pPr>
            <a:r>
              <a:rPr lang="en-US" sz="1200" b="1" i="1" dirty="0"/>
              <a:t>Overhead/undirected</a:t>
            </a:r>
            <a:endParaRPr lang="en-US" sz="1200" dirty="0"/>
          </a:p>
          <a:p>
            <a:pPr marL="181240" indent="-181240">
              <a:buFont typeface="Arial" panose="020B0604020202020204" pitchFamily="34" charset="0"/>
              <a:buChar char="•"/>
            </a:pPr>
            <a:r>
              <a:rPr lang="en-US" sz="1200" b="1" i="1" dirty="0"/>
              <a:t>Pre-directed</a:t>
            </a:r>
            <a:endParaRPr lang="en-US" sz="1200" dirty="0"/>
          </a:p>
          <a:p>
            <a:pPr marL="181240" indent="-181240">
              <a:buFont typeface="Arial" panose="020B0604020202020204" pitchFamily="34" charset="0"/>
              <a:buChar char="•"/>
            </a:pPr>
            <a:r>
              <a:rPr lang="en-US" sz="1200" b="1" i="1" dirty="0" smtClean="0"/>
              <a:t>Overhead/directed</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36741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should an instructor do when a participant gives a correct answer?</a:t>
            </a:r>
          </a:p>
          <a:p>
            <a:endParaRPr lang="en-US" sz="1200" b="1" i="1" dirty="0"/>
          </a:p>
          <a:p>
            <a:r>
              <a:rPr lang="en-US" sz="1200" b="1" i="1" dirty="0"/>
              <a:t>Review the following with the participants: </a:t>
            </a:r>
            <a:endParaRPr lang="en-US" sz="1200" dirty="0"/>
          </a:p>
          <a:p>
            <a:pPr marL="181240" indent="-181240">
              <a:buFont typeface="Arial" panose="020B0604020202020204" pitchFamily="34" charset="0"/>
              <a:buChar char="•"/>
            </a:pPr>
            <a:r>
              <a:rPr lang="en-US" sz="1200" b="1" i="1" dirty="0"/>
              <a:t>Commend participant</a:t>
            </a:r>
            <a:endParaRPr lang="en-US" sz="1200" dirty="0"/>
          </a:p>
          <a:p>
            <a:pPr marL="181240" indent="-181240">
              <a:buFont typeface="Arial" panose="020B0604020202020204" pitchFamily="34" charset="0"/>
              <a:buChar char="•"/>
            </a:pPr>
            <a:r>
              <a:rPr lang="en-US" sz="1200" b="1" i="1" dirty="0"/>
              <a:t>React with positive reinforcement</a:t>
            </a:r>
            <a:endParaRPr lang="en-US" sz="1200" dirty="0"/>
          </a:p>
          <a:p>
            <a:pPr marL="181240" indent="-181240">
              <a:buFont typeface="Arial" panose="020B0604020202020204" pitchFamily="34" charset="0"/>
              <a:buChar char="•"/>
            </a:pPr>
            <a:r>
              <a:rPr lang="en-US" sz="1200" b="1" i="1" dirty="0"/>
              <a:t>Don’t give bland acknowledgement</a:t>
            </a:r>
            <a:endParaRPr lang="en-US" sz="1200" dirty="0"/>
          </a:p>
          <a:p>
            <a:pPr marL="181240" indent="-181240">
              <a:buFont typeface="Arial" panose="020B0604020202020204" pitchFamily="34" charset="0"/>
              <a:buChar char="•"/>
            </a:pPr>
            <a:r>
              <a:rPr lang="en-US" sz="1200" b="1" i="1" dirty="0"/>
              <a:t>Don’t fail to give any reaction at all</a:t>
            </a:r>
            <a:endParaRPr lang="en-US" sz="1200" dirty="0"/>
          </a:p>
          <a:p>
            <a:endParaRPr lang="en-US" sz="1200" dirty="0"/>
          </a:p>
          <a:p>
            <a:r>
              <a:rPr lang="en-US" sz="1200" dirty="0"/>
              <a:t>What should an instructor do when a participant gives an incorrect answer? </a:t>
            </a:r>
          </a:p>
          <a:p>
            <a:endParaRPr lang="en-US" sz="1200" b="1" i="1" dirty="0"/>
          </a:p>
          <a:p>
            <a:r>
              <a:rPr lang="en-US" sz="1200" b="1" i="1" dirty="0"/>
              <a:t>Review the following with the participants:</a:t>
            </a:r>
            <a:endParaRPr lang="en-US" sz="1200" dirty="0"/>
          </a:p>
          <a:p>
            <a:pPr marL="181240" indent="-181240">
              <a:buFont typeface="Arial" panose="020B0604020202020204" pitchFamily="34" charset="0"/>
              <a:buChar char="•"/>
            </a:pPr>
            <a:r>
              <a:rPr lang="en-US" sz="1200" b="1" i="1" dirty="0"/>
              <a:t>Convey answer is incorrect</a:t>
            </a:r>
            <a:endParaRPr lang="en-US" sz="1200" dirty="0"/>
          </a:p>
          <a:p>
            <a:pPr marL="181240" indent="-181240">
              <a:buFont typeface="Arial" panose="020B0604020202020204" pitchFamily="34" charset="0"/>
              <a:buChar char="•"/>
            </a:pPr>
            <a:r>
              <a:rPr lang="en-US" sz="1200" b="1" i="1" dirty="0"/>
              <a:t>Do not react with frustration or anger</a:t>
            </a:r>
            <a:endParaRPr lang="en-US" sz="1200" dirty="0"/>
          </a:p>
          <a:p>
            <a:pPr marL="181240" indent="-181240">
              <a:buFont typeface="Arial" panose="020B0604020202020204" pitchFamily="34" charset="0"/>
              <a:buChar char="•"/>
            </a:pPr>
            <a:r>
              <a:rPr lang="en-US" sz="1200" b="1" i="1" dirty="0"/>
              <a:t>Do not embarrass the participant</a:t>
            </a:r>
            <a:endParaRPr lang="en-US" sz="1200" dirty="0"/>
          </a:p>
          <a:p>
            <a:pPr marL="181240" indent="-181240">
              <a:buFont typeface="Arial" panose="020B0604020202020204" pitchFamily="34" charset="0"/>
              <a:buChar char="•"/>
            </a:pPr>
            <a:r>
              <a:rPr lang="en-US" sz="1200" b="1" i="1" dirty="0"/>
              <a:t>Acknowledge partially correct answers </a:t>
            </a:r>
            <a:endParaRPr lang="en-US" sz="1200" dirty="0"/>
          </a:p>
          <a:p>
            <a:endParaRPr lang="en-US" sz="1200" dirty="0"/>
          </a:p>
          <a:p>
            <a:r>
              <a:rPr lang="en-US" sz="1200" dirty="0"/>
              <a:t>What should an instructor do if participants do not offer an answer?</a:t>
            </a:r>
          </a:p>
          <a:p>
            <a:endParaRPr lang="en-US" sz="1200" b="1" i="1" dirty="0"/>
          </a:p>
          <a:p>
            <a:r>
              <a:rPr lang="en-US" sz="1200" b="1" i="1" dirty="0"/>
              <a:t>Review the following with the participants:</a:t>
            </a:r>
            <a:r>
              <a:rPr lang="en-US" sz="1200" dirty="0"/>
              <a:t> </a:t>
            </a:r>
          </a:p>
          <a:p>
            <a:pPr marL="181240" indent="-181240">
              <a:buFont typeface="Arial" panose="020B0604020202020204" pitchFamily="34" charset="0"/>
              <a:buChar char="•"/>
            </a:pPr>
            <a:r>
              <a:rPr lang="en-US" sz="1200" b="1" i="1" dirty="0"/>
              <a:t>Provide the answer yourself</a:t>
            </a:r>
            <a:endParaRPr lang="en-US" sz="1200" dirty="0"/>
          </a:p>
          <a:p>
            <a:pPr marL="181240" indent="-181240">
              <a:buFont typeface="Arial" panose="020B0604020202020204" pitchFamily="34" charset="0"/>
              <a:buChar char="•"/>
            </a:pPr>
            <a:r>
              <a:rPr lang="en-US" sz="1200" b="1" i="1" dirty="0"/>
              <a:t>Redirect the question to another learner</a:t>
            </a:r>
            <a:endParaRPr lang="en-US" sz="1200" dirty="0"/>
          </a:p>
          <a:p>
            <a:pPr marL="181240" indent="-181240">
              <a:buFont typeface="Arial" panose="020B0604020202020204" pitchFamily="34" charset="0"/>
              <a:buChar char="•"/>
            </a:pPr>
            <a:r>
              <a:rPr lang="en-US" sz="1200" b="1" i="1" dirty="0"/>
              <a:t>Defer the question</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75175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some key considerations for problem situations? </a:t>
            </a:r>
          </a:p>
          <a:p>
            <a:endParaRPr lang="en-US" sz="1200" b="1" i="1" dirty="0"/>
          </a:p>
          <a:p>
            <a:r>
              <a:rPr lang="en-US" sz="1200" b="1" i="1" dirty="0"/>
              <a:t>The key considerations to responding to problem situations created by participants are:</a:t>
            </a:r>
            <a:endParaRPr lang="en-US" sz="1200" dirty="0"/>
          </a:p>
          <a:p>
            <a:pPr marL="181240" indent="-181240">
              <a:buFont typeface="Arial" panose="020B0604020202020204" pitchFamily="34" charset="0"/>
              <a:buChar char="•"/>
            </a:pPr>
            <a:r>
              <a:rPr lang="en-US" sz="1200" b="1" i="1" dirty="0"/>
              <a:t>Eliminate or minimize the problem behavior</a:t>
            </a:r>
            <a:endParaRPr lang="en-US" sz="1200" dirty="0"/>
          </a:p>
          <a:p>
            <a:pPr marL="181240" indent="-181240">
              <a:buFont typeface="Arial" panose="020B0604020202020204" pitchFamily="34" charset="0"/>
              <a:buChar char="•"/>
            </a:pPr>
            <a:r>
              <a:rPr lang="en-US" sz="1200" b="1" i="1" dirty="0"/>
              <a:t>Maintain the participant’s self-esteem</a:t>
            </a:r>
            <a:endParaRPr lang="en-US" sz="1200" dirty="0"/>
          </a:p>
          <a:p>
            <a:pPr marL="181240" indent="-181240">
              <a:buFont typeface="Arial" panose="020B0604020202020204" pitchFamily="34" charset="0"/>
              <a:buChar char="•"/>
            </a:pPr>
            <a:r>
              <a:rPr lang="en-US" sz="1200" b="1" i="1" dirty="0"/>
              <a:t>Avoid further disruption to learning</a:t>
            </a:r>
            <a:endParaRPr lang="en-US" sz="1200" dirty="0"/>
          </a:p>
          <a:p>
            <a:endParaRPr lang="en-US" sz="1200" b="1" i="1" dirty="0"/>
          </a:p>
          <a:p>
            <a:r>
              <a:rPr lang="en-US" sz="1200" b="1" i="1" dirty="0"/>
              <a:t>Emphasize:  Instructors should avoid harming a participant’s self-esteem; however, on rare occasions it may be more important to avoid further disruption to learning</a:t>
            </a:r>
            <a:r>
              <a:rPr lang="en-US" sz="1200" b="1" i="1" dirty="0" smtClean="0"/>
              <a:t>.</a:t>
            </a:r>
          </a:p>
          <a:p>
            <a:endParaRPr lang="en-US" sz="1200" b="1" i="1"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07235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commonly used training aids? </a:t>
            </a:r>
          </a:p>
          <a:p>
            <a:pPr lvl="0"/>
            <a:endParaRPr lang="en-US" sz="1200" b="1" i="1" dirty="0"/>
          </a:p>
          <a:p>
            <a:pPr marL="181240" indent="-181240">
              <a:buFont typeface="Arial" panose="020B0604020202020204" pitchFamily="34" charset="0"/>
              <a:buChar char="•"/>
            </a:pPr>
            <a:r>
              <a:rPr lang="en-US" sz="1200" b="1" i="1" dirty="0"/>
              <a:t>Prepared wall charts</a:t>
            </a:r>
            <a:endParaRPr lang="en-US" sz="1200" dirty="0"/>
          </a:p>
          <a:p>
            <a:pPr marL="181240" indent="-181240">
              <a:buFont typeface="Arial" panose="020B0604020202020204" pitchFamily="34" charset="0"/>
              <a:buChar char="•"/>
            </a:pPr>
            <a:r>
              <a:rPr lang="en-US" sz="1200" b="1" i="1" dirty="0"/>
              <a:t>Whiteboard or easel/easel pad</a:t>
            </a:r>
            <a:endParaRPr lang="en-US" sz="1200" dirty="0"/>
          </a:p>
          <a:p>
            <a:pPr marL="181240" indent="-181240">
              <a:buFont typeface="Arial" panose="020B0604020202020204" pitchFamily="34" charset="0"/>
              <a:buChar char="•"/>
            </a:pPr>
            <a:r>
              <a:rPr lang="en-US" sz="1200" b="1" i="1" dirty="0"/>
              <a:t>Audio/video</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Handouts</a:t>
            </a:r>
            <a:endParaRPr lang="en-US" sz="1200" dirty="0"/>
          </a:p>
          <a:p>
            <a:pPr marL="181240" indent="-181240">
              <a:buFont typeface="Arial" panose="020B0604020202020204" pitchFamily="34" charset="0"/>
              <a:buChar char="•"/>
            </a:pPr>
            <a:r>
              <a:rPr lang="en-US" sz="1200" b="1" i="1" dirty="0" smtClean="0"/>
              <a:t>Props</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848472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the purposes of training aids? </a:t>
            </a:r>
          </a:p>
          <a:p>
            <a:endParaRPr lang="en-US" sz="1200" b="1" i="1" dirty="0"/>
          </a:p>
          <a:p>
            <a:r>
              <a:rPr lang="en-US" sz="1200" b="1" i="1" dirty="0"/>
              <a:t>Training aids are essential for effective instruction. </a:t>
            </a:r>
            <a:endParaRPr lang="en-US" sz="1200" dirty="0"/>
          </a:p>
          <a:p>
            <a:pPr marL="181240" indent="-181240">
              <a:buFont typeface="Arial" panose="020B0604020202020204" pitchFamily="34" charset="0"/>
              <a:buChar char="•"/>
            </a:pPr>
            <a:r>
              <a:rPr lang="en-US" sz="1200" b="1" i="1" dirty="0"/>
              <a:t>Training aids may appeal to multiple senses, including: sight, hearing, smell, taste, and touch</a:t>
            </a:r>
            <a:endParaRPr lang="en-US" sz="1200" dirty="0"/>
          </a:p>
          <a:p>
            <a:pPr marL="181240" indent="-181240">
              <a:buFont typeface="Arial" panose="020B0604020202020204" pitchFamily="34" charset="0"/>
              <a:buChar char="•"/>
            </a:pPr>
            <a:r>
              <a:rPr lang="en-US" sz="1200" b="1" i="1" dirty="0"/>
              <a:t>Training aids serve to emphasize key points and help to reinforce participants’ understanding and retention of the material </a:t>
            </a:r>
            <a:r>
              <a:rPr lang="en-US" sz="1200" b="1" i="1" dirty="0" smtClean="0"/>
              <a:t>covered</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18455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some of the considerations for planning an alcohol workshop. </a:t>
            </a:r>
          </a:p>
          <a:p>
            <a:endParaRPr lang="en-US" sz="1200" b="1" i="1" dirty="0"/>
          </a:p>
          <a:p>
            <a:r>
              <a:rPr lang="en-US" sz="1200" b="1" i="1" dirty="0"/>
              <a:t>Advanced planning should begin prior to the alcohol workshop.</a:t>
            </a:r>
            <a:r>
              <a:rPr lang="en-US" sz="1200" dirty="0"/>
              <a:t> </a:t>
            </a:r>
          </a:p>
          <a:p>
            <a:pPr marL="181240" indent="-181240">
              <a:buFont typeface="Arial" panose="020B0604020202020204" pitchFamily="34" charset="0"/>
              <a:buChar char="•"/>
            </a:pPr>
            <a:r>
              <a:rPr lang="en-US" sz="1200" b="1" i="1" dirty="0"/>
              <a:t>Select the volunteer drinkers</a:t>
            </a:r>
            <a:endParaRPr lang="en-US" sz="1200" dirty="0"/>
          </a:p>
          <a:p>
            <a:pPr marL="181240" indent="-181240">
              <a:buFont typeface="Arial" panose="020B0604020202020204" pitchFamily="34" charset="0"/>
              <a:buChar char="•"/>
            </a:pPr>
            <a:r>
              <a:rPr lang="en-US" sz="1200" b="1" i="1" dirty="0"/>
              <a:t>Prepare the volunteers</a:t>
            </a:r>
            <a:endParaRPr lang="en-US" sz="1200" dirty="0"/>
          </a:p>
          <a:p>
            <a:pPr marL="181240" indent="-181240">
              <a:buFont typeface="Arial" panose="020B0604020202020204" pitchFamily="34" charset="0"/>
              <a:buChar char="•"/>
            </a:pPr>
            <a:r>
              <a:rPr lang="en-US" sz="1200" b="1" i="1" dirty="0"/>
              <a:t>Secure the supplies</a:t>
            </a:r>
            <a:endParaRPr lang="en-US" sz="1200" dirty="0"/>
          </a:p>
          <a:p>
            <a:pPr marL="181240" indent="-181240">
              <a:buFont typeface="Arial" panose="020B0604020202020204" pitchFamily="34" charset="0"/>
              <a:buChar char="•"/>
            </a:pPr>
            <a:r>
              <a:rPr lang="en-US" sz="1200" b="1" i="1" dirty="0"/>
              <a:t>Select and assign monitors for the volunteers</a:t>
            </a:r>
            <a:endParaRPr lang="en-US" sz="1200" dirty="0"/>
          </a:p>
          <a:p>
            <a:pPr marL="181240" indent="-181240">
              <a:buFont typeface="Arial" panose="020B0604020202020204" pitchFamily="34" charset="0"/>
              <a:buChar char="•"/>
            </a:pPr>
            <a:r>
              <a:rPr lang="en-US" sz="1200" b="1" i="1" dirty="0"/>
              <a:t>Select and assign bartenders</a:t>
            </a:r>
            <a:endParaRPr lang="en-US" sz="1200" dirty="0"/>
          </a:p>
          <a:p>
            <a:pPr marL="181240" indent="-181240">
              <a:buFont typeface="Arial" panose="020B0604020202020204" pitchFamily="34" charset="0"/>
              <a:buChar char="•"/>
            </a:pPr>
            <a:r>
              <a:rPr lang="en-US" sz="1200" b="1" i="1" dirty="0"/>
              <a:t>Select and arrange facilities for the volunteer drinkers</a:t>
            </a:r>
            <a:endParaRPr lang="en-US" sz="1200" dirty="0"/>
          </a:p>
          <a:p>
            <a:pPr marL="181240" indent="-181240">
              <a:buFont typeface="Arial" panose="020B0604020202020204" pitchFamily="34" charset="0"/>
              <a:buChar char="•"/>
            </a:pPr>
            <a:r>
              <a:rPr lang="en-US" sz="1200" b="1" i="1" dirty="0"/>
              <a:t>Arrange transportation for the volunteer drinkers</a:t>
            </a:r>
            <a:endParaRPr lang="en-US" sz="1200" dirty="0"/>
          </a:p>
          <a:p>
            <a:pPr marL="181240" indent="-181240">
              <a:buFont typeface="Arial" panose="020B0604020202020204" pitchFamily="34" charset="0"/>
              <a:buChar char="•"/>
            </a:pPr>
            <a:r>
              <a:rPr lang="en-US" sz="1200" b="1" i="1" dirty="0"/>
              <a:t>Arrange for breath testing</a:t>
            </a:r>
            <a:endParaRPr lang="en-US" sz="1200" dirty="0"/>
          </a:p>
          <a:p>
            <a:endParaRPr lang="en-US" sz="1200" dirty="0"/>
          </a:p>
          <a:p>
            <a:r>
              <a:rPr lang="en-US" sz="1200" dirty="0"/>
              <a:t>What are the quantity and qualifications for volunteer drinkers? </a:t>
            </a:r>
          </a:p>
          <a:p>
            <a:endParaRPr lang="en-US" sz="1200" b="1" i="1" dirty="0"/>
          </a:p>
          <a:p>
            <a:r>
              <a:rPr lang="en-US" sz="1200" b="1" i="1" dirty="0"/>
              <a:t>It is suggested there be one volunteer drinker for every three to five participants. They must be at least 21 years old and should be physically capable of performing the SFSTs. It is preferred police officers not be used as volunteer drinkers and is strongly recommended drinkers be alcohol and drug free</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12716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Deterrence and DWI</a:t>
            </a:r>
            <a:endParaRPr lang="en-US" sz="1200" dirty="0"/>
          </a:p>
          <a:p>
            <a:pPr lvl="0"/>
            <a:endParaRPr lang="en-US" sz="1200" dirty="0"/>
          </a:p>
          <a:p>
            <a:pPr marL="181240" indent="-181240">
              <a:buFont typeface="Arial" panose="020B0604020202020204" pitchFamily="34" charset="0"/>
              <a:buChar char="•"/>
            </a:pPr>
            <a:r>
              <a:rPr lang="en-US" sz="1200" dirty="0"/>
              <a:t>Approximately what percentage of fatal crashes involve drivers who have been drinking? </a:t>
            </a:r>
          </a:p>
          <a:p>
            <a:pPr marL="664546" lvl="1" indent="-181240">
              <a:buFont typeface="Courier New" panose="02070309020205020404" pitchFamily="49" charset="0"/>
              <a:buChar char="o"/>
            </a:pPr>
            <a:r>
              <a:rPr lang="en-US" sz="1200" b="1" i="1" dirty="0"/>
              <a:t>31%</a:t>
            </a:r>
            <a:endParaRPr lang="en-US" sz="1200" dirty="0"/>
          </a:p>
          <a:p>
            <a:pPr marL="181240" indent="-181240">
              <a:buFont typeface="Arial" panose="020B0604020202020204" pitchFamily="34" charset="0"/>
              <a:buChar char="•"/>
            </a:pPr>
            <a:r>
              <a:rPr lang="en-US" sz="1200" dirty="0"/>
              <a:t>On any typical weekend night, approximately what percentage of cars are driven by persons who are DWI?</a:t>
            </a:r>
          </a:p>
          <a:p>
            <a:pPr marL="664546" lvl="1" indent="-181240">
              <a:buFont typeface="Courier New" panose="02070309020205020404" pitchFamily="49" charset="0"/>
              <a:buChar char="o"/>
            </a:pPr>
            <a:r>
              <a:rPr lang="en-US" sz="1200" b="1" i="1" dirty="0"/>
              <a:t>10%</a:t>
            </a:r>
            <a:endParaRPr lang="en-US" sz="1200" dirty="0"/>
          </a:p>
          <a:p>
            <a:pPr marL="181240" indent="-181240">
              <a:buFont typeface="Arial" panose="020B0604020202020204" pitchFamily="34" charset="0"/>
              <a:buChar char="•"/>
            </a:pPr>
            <a:r>
              <a:rPr lang="en-US" sz="1200" dirty="0"/>
              <a:t>Approximately what percentage of adult Americans are estimated to commit DWI at least occasionally?</a:t>
            </a:r>
          </a:p>
          <a:p>
            <a:pPr marL="664546" lvl="1" indent="-181240">
              <a:buFont typeface="Courier New" panose="02070309020205020404" pitchFamily="49" charset="0"/>
              <a:buChar char="o"/>
            </a:pPr>
            <a:r>
              <a:rPr lang="en-US" sz="1200" b="1" i="1" dirty="0"/>
              <a:t>55%</a:t>
            </a:r>
            <a:endParaRPr lang="en-US" sz="1200" dirty="0"/>
          </a:p>
          <a:p>
            <a:pPr marL="181240" indent="-181240">
              <a:buFont typeface="Arial" panose="020B0604020202020204" pitchFamily="34" charset="0"/>
              <a:buChar char="•"/>
            </a:pPr>
            <a:r>
              <a:rPr lang="en-US" sz="1200" dirty="0"/>
              <a:t>About how many times per year does the average DWI violator commit DWI?</a:t>
            </a:r>
          </a:p>
          <a:p>
            <a:pPr marL="664546" lvl="1" indent="-181240">
              <a:buFont typeface="Courier New" panose="02070309020205020404" pitchFamily="49" charset="0"/>
              <a:buChar char="o"/>
            </a:pPr>
            <a:r>
              <a:rPr lang="en-US" sz="1200" b="1" i="1" dirty="0"/>
              <a:t>80</a:t>
            </a:r>
            <a:endParaRPr lang="en-US" sz="1200" dirty="0"/>
          </a:p>
          <a:p>
            <a:pPr marL="181240" indent="-181240">
              <a:buFont typeface="Arial" panose="020B0604020202020204" pitchFamily="34" charset="0"/>
              <a:buChar char="•"/>
            </a:pPr>
            <a:r>
              <a:rPr lang="en-US" sz="1200" dirty="0"/>
              <a:t>It is estimated </a:t>
            </a:r>
            <a:r>
              <a:rPr lang="en-US" sz="1200" dirty="0" smtClean="0"/>
              <a:t>the </a:t>
            </a:r>
            <a:r>
              <a:rPr lang="en-US" sz="1200" dirty="0"/>
              <a:t>current odds of being arrested for DWI on any one impaired driving event are about one in ______.</a:t>
            </a:r>
          </a:p>
          <a:p>
            <a:pPr marL="664546" lvl="1" indent="-181240">
              <a:buFont typeface="Courier New" panose="02070309020205020404" pitchFamily="49" charset="0"/>
              <a:buChar char="o"/>
            </a:pPr>
            <a:r>
              <a:rPr lang="en-US" sz="1200" b="1" i="1" dirty="0"/>
              <a:t>78</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11:  Course Review, Examination, Evaluation, and Wrap-Up</a:t>
            </a:r>
          </a:p>
          <a:p>
            <a:r>
              <a:rPr lang="en-US" sz="1200" dirty="0"/>
              <a:t>Estimated time for Session 11: 2 Hours, 30 Minutes (depending on class size)</a:t>
            </a:r>
          </a:p>
          <a:p>
            <a:endParaRPr lang="en-US" sz="1200" dirty="0"/>
          </a:p>
          <a:p>
            <a:r>
              <a:rPr lang="en-US" sz="1200" b="1" dirty="0"/>
              <a:t>Contents</a:t>
            </a:r>
            <a:endParaRPr lang="en-US" sz="1200" dirty="0"/>
          </a:p>
          <a:p>
            <a:pPr marL="543719" indent="-543719">
              <a:buFont typeface="+mj-lt"/>
              <a:buAutoNum type="alphaUcPeriod"/>
            </a:pPr>
            <a:r>
              <a:rPr lang="en-US" sz="1200" dirty="0" smtClean="0"/>
              <a:t>Review</a:t>
            </a:r>
          </a:p>
          <a:p>
            <a:pPr marL="543719" indent="-543719">
              <a:buFont typeface="+mj-lt"/>
              <a:buAutoNum type="alphaUcPeriod"/>
            </a:pPr>
            <a:r>
              <a:rPr lang="en-US" sz="1200" dirty="0" smtClean="0"/>
              <a:t>Final</a:t>
            </a:r>
            <a:r>
              <a:rPr lang="en-US" sz="1200" baseline="0" dirty="0" smtClean="0"/>
              <a:t> </a:t>
            </a:r>
            <a:r>
              <a:rPr lang="en-US" sz="1200" dirty="0" smtClean="0"/>
              <a:t>Exam</a:t>
            </a:r>
          </a:p>
          <a:p>
            <a:pPr marL="543719" indent="-543719">
              <a:buFont typeface="+mj-lt"/>
              <a:buAutoNum type="alphaUcPeriod"/>
            </a:pPr>
            <a:r>
              <a:rPr lang="en-US" sz="1200" dirty="0" smtClean="0"/>
              <a:t>Closing Remarks</a:t>
            </a:r>
          </a:p>
          <a:p>
            <a:pPr marL="543719" indent="-543719">
              <a:buFont typeface="+mj-lt"/>
              <a:buAutoNum type="alphaUcPeriod"/>
            </a:pPr>
            <a:r>
              <a:rPr lang="en-US" sz="1200" dirty="0" smtClean="0"/>
              <a:t>Course</a:t>
            </a:r>
            <a:r>
              <a:rPr lang="en-US" sz="1200" baseline="0" dirty="0" smtClean="0"/>
              <a:t> Completion Certificates</a:t>
            </a:r>
          </a:p>
          <a:p>
            <a:pPr marL="543719" indent="-543719">
              <a:buFont typeface="+mj-lt"/>
              <a:buAutoNum type="alphaUcPeriod"/>
            </a:pPr>
            <a:r>
              <a:rPr lang="en-US" sz="1200" baseline="0" dirty="0" smtClean="0"/>
              <a:t>Course Evaluation</a:t>
            </a:r>
            <a:endParaRPr lang="en-US" sz="1200" dirty="0" smtClean="0"/>
          </a:p>
          <a:p>
            <a:pPr marL="543719" indent="-543719">
              <a:buFont typeface="+mj-lt"/>
              <a:buAutoNum type="alphaUcPeriod"/>
            </a:pPr>
            <a:r>
              <a:rPr lang="en-US" sz="1200" dirty="0" smtClean="0"/>
              <a:t>Questions</a:t>
            </a:r>
          </a:p>
          <a:p>
            <a:r>
              <a:rPr lang="en-US" sz="1200" cap="all" dirty="0"/>
              <a:t> </a:t>
            </a:r>
          </a:p>
          <a:p>
            <a:r>
              <a:rPr lang="en-US" sz="1200" b="1" dirty="0"/>
              <a:t>Materials</a:t>
            </a:r>
          </a:p>
          <a:p>
            <a:r>
              <a:rPr lang="en-US" sz="1200" dirty="0"/>
              <a:t>Presentation slides</a:t>
            </a:r>
          </a:p>
          <a:p>
            <a:r>
              <a:rPr lang="en-US" sz="1200" dirty="0"/>
              <a:t>DWI Detection and SFST Instructor Administrator Guide</a:t>
            </a:r>
          </a:p>
          <a:p>
            <a:r>
              <a:rPr lang="en-US" sz="1200" dirty="0"/>
              <a:t>Post test</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Detection Phases</a:t>
            </a:r>
            <a:endParaRPr lang="en-US" sz="1200" dirty="0"/>
          </a:p>
          <a:p>
            <a:pPr lvl="0"/>
            <a:endParaRPr lang="en-US" sz="1200" dirty="0"/>
          </a:p>
          <a:p>
            <a:pPr marL="181240" indent="-181240">
              <a:buFont typeface="Arial" panose="020B0604020202020204" pitchFamily="34" charset="0"/>
              <a:buChar char="•"/>
            </a:pPr>
            <a:r>
              <a:rPr lang="en-US" sz="1200" dirty="0"/>
              <a:t>What are the three phases of detection?</a:t>
            </a:r>
          </a:p>
          <a:p>
            <a:pPr marL="664546" lvl="1" indent="-181240">
              <a:buFont typeface="Courier New" panose="02070309020205020404" pitchFamily="49" charset="0"/>
              <a:buChar char="o"/>
            </a:pPr>
            <a:r>
              <a:rPr lang="en-US" sz="1200" b="1" i="1" dirty="0"/>
              <a:t>Vehicle in motion</a:t>
            </a:r>
            <a:endParaRPr lang="en-US" sz="1200" dirty="0"/>
          </a:p>
          <a:p>
            <a:pPr marL="664546" lvl="1" indent="-181240">
              <a:buFont typeface="Courier New" panose="02070309020205020404" pitchFamily="49" charset="0"/>
              <a:buChar char="o"/>
            </a:pPr>
            <a:r>
              <a:rPr lang="en-US" sz="1200" b="1" i="1" dirty="0"/>
              <a:t>Personal contact</a:t>
            </a:r>
            <a:endParaRPr lang="en-US" sz="1200" dirty="0"/>
          </a:p>
          <a:p>
            <a:pPr marL="664546" lvl="1" indent="-181240">
              <a:buFont typeface="Courier New" panose="02070309020205020404" pitchFamily="49" charset="0"/>
              <a:buChar char="o"/>
            </a:pPr>
            <a:r>
              <a:rPr lang="en-US" sz="1200" b="1" i="1" dirty="0"/>
              <a:t>Pre-arrest screening</a:t>
            </a:r>
            <a:endParaRPr lang="en-US" sz="1200" dirty="0"/>
          </a:p>
          <a:p>
            <a:pPr marL="181240" indent="-181240">
              <a:buFont typeface="Arial" panose="020B0604020202020204" pitchFamily="34" charset="0"/>
              <a:buChar char="•"/>
            </a:pPr>
            <a:r>
              <a:rPr lang="en-US" sz="1200" dirty="0"/>
              <a:t>What is the definition of “DWI Detection"?</a:t>
            </a:r>
          </a:p>
          <a:p>
            <a:pPr marL="664546" lvl="1" indent="-181240">
              <a:buFont typeface="Courier New" panose="02070309020205020404" pitchFamily="49" charset="0"/>
              <a:buChar char="o"/>
            </a:pPr>
            <a:r>
              <a:rPr lang="en-US" sz="1200" b="1" i="1" dirty="0"/>
              <a:t>The entire process of identifying and gathering evidence to determine if a subject should be arrested for a DWI violation</a:t>
            </a:r>
            <a:endParaRPr lang="en-US" sz="1200" dirty="0"/>
          </a:p>
          <a:p>
            <a:pPr marL="181240" indent="-181240">
              <a:buFont typeface="Arial" panose="020B0604020202020204" pitchFamily="34" charset="0"/>
              <a:buChar char="•"/>
            </a:pPr>
            <a:r>
              <a:rPr lang="en-US" sz="1200" dirty="0"/>
              <a:t>What is the police officer's principal decision during Detection Phase One?</a:t>
            </a:r>
          </a:p>
          <a:p>
            <a:pPr marL="664546" lvl="1" indent="-181240">
              <a:buFont typeface="Courier New" panose="02070309020205020404" pitchFamily="49" charset="0"/>
              <a:buChar char="o"/>
            </a:pPr>
            <a:r>
              <a:rPr lang="en-US" sz="1200" b="1" i="1" dirty="0"/>
              <a:t>Should I stop the vehicle?</a:t>
            </a:r>
            <a:endParaRPr lang="en-US" sz="1200" dirty="0"/>
          </a:p>
          <a:p>
            <a:pPr marL="181240" indent="-181240">
              <a:buFont typeface="Arial" panose="020B0604020202020204" pitchFamily="34" charset="0"/>
              <a:buChar char="•"/>
            </a:pPr>
            <a:r>
              <a:rPr lang="en-US" sz="1200" dirty="0"/>
              <a:t>During Phase Two?  </a:t>
            </a:r>
          </a:p>
          <a:p>
            <a:pPr marL="664546" lvl="1" indent="-181240">
              <a:buFont typeface="Courier New" panose="02070309020205020404" pitchFamily="49" charset="0"/>
              <a:buChar char="o"/>
            </a:pPr>
            <a:r>
              <a:rPr lang="en-US" sz="1200" b="1" i="1" dirty="0"/>
              <a:t>Should I have the driver exit the vehicle? </a:t>
            </a:r>
            <a:endParaRPr lang="en-US" sz="1200" dirty="0"/>
          </a:p>
          <a:p>
            <a:pPr marL="181240" indent="-181240">
              <a:buFont typeface="Arial" panose="020B0604020202020204" pitchFamily="34" charset="0"/>
              <a:buChar char="•"/>
            </a:pPr>
            <a:r>
              <a:rPr lang="en-US" sz="1200" dirty="0"/>
              <a:t>During Phase Three?</a:t>
            </a:r>
          </a:p>
          <a:p>
            <a:pPr marL="664546" lvl="1" indent="-181240">
              <a:buFont typeface="Courier New" panose="02070309020205020404" pitchFamily="49" charset="0"/>
              <a:buChar char="o"/>
            </a:pPr>
            <a:r>
              <a:rPr lang="en-US" sz="1200" b="1" i="1" dirty="0"/>
              <a:t>Should I arrest the subject for DWI?</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311411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Laws</a:t>
            </a:r>
            <a:endParaRPr lang="en-US" sz="1200" dirty="0"/>
          </a:p>
          <a:p>
            <a:pPr lvl="0"/>
            <a:endParaRPr lang="en-US" sz="1200" dirty="0"/>
          </a:p>
          <a:p>
            <a:pPr marL="181240" indent="-181240">
              <a:buFont typeface="Arial" panose="020B0604020202020204" pitchFamily="34" charset="0"/>
              <a:buChar char="•"/>
            </a:pPr>
            <a:r>
              <a:rPr lang="en-US" sz="1200" dirty="0"/>
              <a:t>What does "Per Se" mean?</a:t>
            </a:r>
          </a:p>
          <a:p>
            <a:pPr marL="664546" lvl="1" indent="-181240">
              <a:buFont typeface="Courier New" panose="02070309020205020404" pitchFamily="49" charset="0"/>
              <a:buChar char="o"/>
            </a:pPr>
            <a:r>
              <a:rPr lang="en-US" sz="1200" b="1" i="1" dirty="0"/>
              <a:t>In and of itself</a:t>
            </a:r>
            <a:endParaRPr lang="en-US" sz="1200" dirty="0"/>
          </a:p>
          <a:p>
            <a:pPr marL="181240" indent="-181240">
              <a:buFont typeface="Arial" panose="020B0604020202020204" pitchFamily="34" charset="0"/>
              <a:buChar char="•"/>
            </a:pPr>
            <a:r>
              <a:rPr lang="en-US" sz="1200" dirty="0"/>
              <a:t>The "illegal per se" law makes it an offense to operate a motor vehicle while______.</a:t>
            </a:r>
          </a:p>
          <a:p>
            <a:pPr marL="664546" lvl="1" indent="-181240">
              <a:buFont typeface="Courier New" panose="02070309020205020404" pitchFamily="49" charset="0"/>
              <a:buChar char="o"/>
            </a:pPr>
            <a:r>
              <a:rPr lang="en-US" sz="1200" b="1" i="1" dirty="0"/>
              <a:t>Having a statutorily prohibited BAC level</a:t>
            </a:r>
            <a:endParaRPr lang="en-US" sz="1200" dirty="0"/>
          </a:p>
          <a:p>
            <a:pPr marL="181240" indent="-181240">
              <a:buFont typeface="Arial" panose="020B0604020202020204" pitchFamily="34" charset="0"/>
              <a:buChar char="•"/>
            </a:pPr>
            <a:r>
              <a:rPr lang="en-US" sz="1200" dirty="0"/>
              <a:t>True or False:  A person cannot be convicted of DWI if BAC was below 0.05.</a:t>
            </a:r>
          </a:p>
          <a:p>
            <a:pPr marL="664546" lvl="1" indent="-181240">
              <a:buFont typeface="Courier New" panose="02070309020205020404" pitchFamily="49" charset="0"/>
              <a:buChar char="o"/>
            </a:pPr>
            <a:r>
              <a:rPr lang="en-US" sz="1200" b="1" i="1" dirty="0" smtClean="0"/>
              <a:t>False</a:t>
            </a:r>
          </a:p>
          <a:p>
            <a:pPr marL="664546" lvl="1" indent="-181240">
              <a:buFont typeface="Courier New" panose="02070309020205020404" pitchFamily="49" charset="0"/>
              <a:buChar char="o"/>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456221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Alcohol Physiology</a:t>
            </a:r>
            <a:endParaRPr lang="en-US" sz="1200" dirty="0"/>
          </a:p>
          <a:p>
            <a:pPr lvl="0"/>
            <a:endParaRPr lang="en-US" sz="1200" dirty="0"/>
          </a:p>
          <a:p>
            <a:pPr marL="181240" indent="-181240">
              <a:buFont typeface="Arial" panose="020B0604020202020204" pitchFamily="34" charset="0"/>
              <a:buChar char="•"/>
            </a:pPr>
            <a:r>
              <a:rPr lang="en-US" sz="1200" dirty="0"/>
              <a:t>True or False:  Vision will be impaired for virtually all people by the time BAC reaches 0.08.</a:t>
            </a:r>
          </a:p>
          <a:p>
            <a:pPr marL="664546" lvl="1" indent="-181240">
              <a:buFont typeface="Courier New" panose="02070309020205020404" pitchFamily="49" charset="0"/>
              <a:buChar char="o"/>
            </a:pPr>
            <a:r>
              <a:rPr lang="en-US" sz="1200" b="1" i="1" dirty="0"/>
              <a:t>True</a:t>
            </a:r>
            <a:endParaRPr lang="en-US" sz="1200" dirty="0"/>
          </a:p>
          <a:p>
            <a:pPr marL="181240" indent="-181240">
              <a:buFont typeface="Arial" panose="020B0604020202020204" pitchFamily="34" charset="0"/>
              <a:buChar char="•"/>
            </a:pPr>
            <a:r>
              <a:rPr lang="en-US" sz="1200" dirty="0"/>
              <a:t>Where is the majority of alcohol absorbed?</a:t>
            </a:r>
          </a:p>
          <a:p>
            <a:pPr marL="664546" lvl="1" indent="-181240">
              <a:buFont typeface="Courier New" panose="02070309020205020404" pitchFamily="49" charset="0"/>
              <a:buChar char="o"/>
            </a:pPr>
            <a:r>
              <a:rPr lang="en-US" sz="1200" b="1" i="1" dirty="0"/>
              <a:t>Small </a:t>
            </a:r>
            <a:r>
              <a:rPr lang="en-US" sz="1200" b="1" i="1" dirty="0" smtClean="0"/>
              <a:t>intestine</a:t>
            </a:r>
          </a:p>
          <a:p>
            <a:pPr marL="664546" lvl="1" indent="-181240">
              <a:buFont typeface="Courier New" panose="02070309020205020404" pitchFamily="49" charset="0"/>
              <a:buChar char="o"/>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841241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57200" y="3505200"/>
            <a:ext cx="6400800" cy="5638800"/>
          </a:xfrm>
        </p:spPr>
        <p:txBody>
          <a:bodyPr/>
          <a:lstStyle/>
          <a:p>
            <a:r>
              <a:rPr lang="en-US" sz="1200" b="1" u="sng" dirty="0"/>
              <a:t>SFSTs</a:t>
            </a:r>
            <a:endParaRPr lang="en-US" sz="1200" dirty="0"/>
          </a:p>
          <a:p>
            <a:pPr lvl="0"/>
            <a:endParaRPr lang="en-US" sz="1200" dirty="0"/>
          </a:p>
          <a:p>
            <a:pPr marL="181240" indent="-181240">
              <a:buFont typeface="Arial" panose="020B0604020202020204" pitchFamily="34" charset="0"/>
              <a:buChar char="•"/>
            </a:pPr>
            <a:r>
              <a:rPr lang="en-US" sz="1200" dirty="0"/>
              <a:t>What does "nystagmus" mean?  </a:t>
            </a:r>
            <a:r>
              <a:rPr lang="en-US" sz="1200" b="1" i="1" dirty="0"/>
              <a:t>Involuntary jerking of the eyes </a:t>
            </a:r>
            <a:endParaRPr lang="en-US" sz="1200" dirty="0"/>
          </a:p>
          <a:p>
            <a:pPr marL="181240" indent="-181240">
              <a:buFont typeface="Arial" panose="020B0604020202020204" pitchFamily="34" charset="0"/>
              <a:buChar char="•"/>
            </a:pPr>
            <a:r>
              <a:rPr lang="en-US" sz="1200" dirty="0"/>
              <a:t>Walk and Turn is an example of a </a:t>
            </a:r>
            <a:r>
              <a:rPr lang="en-US" sz="1200" u="sng" dirty="0"/>
              <a:t>___</a:t>
            </a:r>
            <a:r>
              <a:rPr lang="en-US" sz="1200" b="1" i="1" u="sng" dirty="0"/>
              <a:t>Divided</a:t>
            </a:r>
            <a:r>
              <a:rPr lang="en-US" sz="1200" u="sng" dirty="0"/>
              <a:t>_______</a:t>
            </a:r>
            <a:r>
              <a:rPr lang="en-US" sz="1200" dirty="0"/>
              <a:t> attention test.</a:t>
            </a:r>
          </a:p>
          <a:p>
            <a:pPr marL="181240" indent="-181240">
              <a:buFont typeface="Arial" panose="020B0604020202020204" pitchFamily="34" charset="0"/>
              <a:buChar char="•"/>
            </a:pPr>
            <a:r>
              <a:rPr lang="en-US" sz="1200" dirty="0"/>
              <a:t>Name the eight distinct clues of Walk and Turn.</a:t>
            </a:r>
          </a:p>
          <a:p>
            <a:pPr marL="664546" lvl="1" indent="-181240">
              <a:buFont typeface="Courier New" panose="02070309020205020404" pitchFamily="49" charset="0"/>
              <a:buChar char="o"/>
            </a:pPr>
            <a:r>
              <a:rPr lang="en-US" sz="1200" b="1" i="1" dirty="0"/>
              <a:t>Cannot keep balance while listening to instruction</a:t>
            </a:r>
            <a:endParaRPr lang="en-US" sz="1200" dirty="0"/>
          </a:p>
          <a:p>
            <a:pPr marL="664546" lvl="1" indent="-181240">
              <a:buFont typeface="Courier New" panose="02070309020205020404" pitchFamily="49" charset="0"/>
              <a:buChar char="o"/>
            </a:pPr>
            <a:r>
              <a:rPr lang="en-US" sz="1200" b="1" i="1" dirty="0"/>
              <a:t>Starts too soon</a:t>
            </a:r>
            <a:endParaRPr lang="en-US" sz="1200" dirty="0"/>
          </a:p>
          <a:p>
            <a:pPr marL="664546" lvl="1" indent="-181240">
              <a:buFont typeface="Courier New" panose="02070309020205020404" pitchFamily="49" charset="0"/>
              <a:buChar char="o"/>
            </a:pPr>
            <a:r>
              <a:rPr lang="en-US" sz="1200" b="1" i="1" dirty="0"/>
              <a:t>Stops while walking</a:t>
            </a:r>
            <a:endParaRPr lang="en-US" sz="1200" dirty="0"/>
          </a:p>
          <a:p>
            <a:pPr marL="664546" lvl="1" indent="-181240">
              <a:buFont typeface="Courier New" panose="02070309020205020404" pitchFamily="49" charset="0"/>
              <a:buChar char="o"/>
            </a:pPr>
            <a:r>
              <a:rPr lang="en-US" sz="1200" b="1" i="1" dirty="0"/>
              <a:t>Does not touch heel-to-toe</a:t>
            </a:r>
            <a:endParaRPr lang="en-US" sz="1200" dirty="0"/>
          </a:p>
          <a:p>
            <a:pPr marL="664546" lvl="1" indent="-181240">
              <a:buFont typeface="Courier New" panose="02070309020205020404" pitchFamily="49" charset="0"/>
              <a:buChar char="o"/>
            </a:pPr>
            <a:r>
              <a:rPr lang="en-US" sz="1200" b="1" i="1" dirty="0"/>
              <a:t>Steps off the line</a:t>
            </a:r>
            <a:endParaRPr lang="en-US" sz="1200" dirty="0"/>
          </a:p>
          <a:p>
            <a:pPr marL="664546" lvl="1" indent="-181240">
              <a:buFont typeface="Courier New" panose="02070309020205020404" pitchFamily="49" charset="0"/>
              <a:buChar char="o"/>
            </a:pPr>
            <a:r>
              <a:rPr lang="en-US" sz="1200" b="1" i="1" dirty="0"/>
              <a:t>Uses arms to balance</a:t>
            </a:r>
            <a:endParaRPr lang="en-US" sz="1200" dirty="0"/>
          </a:p>
          <a:p>
            <a:pPr marL="664546" lvl="1" indent="-181240">
              <a:buFont typeface="Courier New" panose="02070309020205020404" pitchFamily="49" charset="0"/>
              <a:buChar char="o"/>
            </a:pPr>
            <a:r>
              <a:rPr lang="en-US" sz="1200" b="1" i="1" dirty="0"/>
              <a:t>Improper turn</a:t>
            </a:r>
            <a:endParaRPr lang="en-US" sz="1200" dirty="0"/>
          </a:p>
          <a:p>
            <a:pPr marL="664546" lvl="1" indent="-181240">
              <a:buFont typeface="Courier New" panose="02070309020205020404" pitchFamily="49" charset="0"/>
              <a:buChar char="o"/>
            </a:pPr>
            <a:r>
              <a:rPr lang="en-US" sz="1200" b="1" i="1" dirty="0"/>
              <a:t>Incorrect number of steps</a:t>
            </a:r>
            <a:endParaRPr lang="en-US" sz="1200" dirty="0"/>
          </a:p>
          <a:p>
            <a:pPr marL="181240" indent="-181240">
              <a:buFont typeface="Arial" panose="020B0604020202020204" pitchFamily="34" charset="0"/>
              <a:buChar char="•"/>
            </a:pPr>
            <a:r>
              <a:rPr lang="en-US" sz="1200" dirty="0"/>
              <a:t>Name the four distinct clues of One Leg Stand.</a:t>
            </a:r>
          </a:p>
          <a:p>
            <a:pPr marL="664546" lvl="1" indent="-181240">
              <a:buFont typeface="Courier New" panose="02070309020205020404" pitchFamily="49" charset="0"/>
              <a:buChar char="o"/>
            </a:pPr>
            <a:r>
              <a:rPr lang="en-US" sz="1200" b="1" i="1" dirty="0"/>
              <a:t>Sways while balancing </a:t>
            </a:r>
            <a:endParaRPr lang="en-US" sz="1200" dirty="0"/>
          </a:p>
          <a:p>
            <a:pPr marL="664546" lvl="1" indent="-181240">
              <a:buFont typeface="Courier New" panose="02070309020205020404" pitchFamily="49" charset="0"/>
              <a:buChar char="o"/>
            </a:pPr>
            <a:r>
              <a:rPr lang="en-US" sz="1200" b="1" i="1" dirty="0"/>
              <a:t>Uses arms to balance</a:t>
            </a:r>
            <a:endParaRPr lang="en-US" sz="1200" dirty="0"/>
          </a:p>
          <a:p>
            <a:pPr marL="664546" lvl="1" indent="-181240">
              <a:buFont typeface="Courier New" panose="02070309020205020404" pitchFamily="49" charset="0"/>
              <a:buChar char="o"/>
            </a:pPr>
            <a:r>
              <a:rPr lang="en-US" sz="1200" b="1" i="1" dirty="0"/>
              <a:t>Hopping</a:t>
            </a:r>
            <a:endParaRPr lang="en-US" sz="1200" dirty="0"/>
          </a:p>
          <a:p>
            <a:pPr marL="664546" lvl="1" indent="-181240">
              <a:buFont typeface="Courier New" panose="02070309020205020404" pitchFamily="49" charset="0"/>
              <a:buChar char="o"/>
            </a:pPr>
            <a:r>
              <a:rPr lang="en-US" sz="1200" b="1" i="1" dirty="0"/>
              <a:t>Puts foot down</a:t>
            </a:r>
            <a:endParaRPr lang="en-US" sz="1200" dirty="0"/>
          </a:p>
          <a:p>
            <a:pPr marL="181240" indent="-181240">
              <a:buFont typeface="Arial" panose="020B0604020202020204" pitchFamily="34" charset="0"/>
              <a:buChar char="•"/>
            </a:pPr>
            <a:r>
              <a:rPr lang="en-US" sz="1200" dirty="0"/>
              <a:t>Name the three distinct clues of Horizontal Gaze Nystagmus.</a:t>
            </a:r>
          </a:p>
          <a:p>
            <a:pPr marL="664546" lvl="1" indent="-181240">
              <a:buFont typeface="Courier New" panose="02070309020205020404" pitchFamily="49" charset="0"/>
              <a:buChar char="o"/>
            </a:pPr>
            <a:r>
              <a:rPr lang="en-US" sz="1200" b="1" i="1" dirty="0"/>
              <a:t>Lack of smooth pursuit</a:t>
            </a:r>
            <a:endParaRPr lang="en-US" sz="1200" dirty="0"/>
          </a:p>
          <a:p>
            <a:pPr marL="664546" lvl="1" indent="-181240">
              <a:buFont typeface="Courier New" panose="02070309020205020404" pitchFamily="49" charset="0"/>
              <a:buChar char="o"/>
            </a:pPr>
            <a:r>
              <a:rPr lang="en-US" sz="1200" b="1" i="1" dirty="0"/>
              <a:t>Distinct and sustained nystagmus at maximum deviation </a:t>
            </a:r>
            <a:endParaRPr lang="en-US" sz="1200" dirty="0"/>
          </a:p>
          <a:p>
            <a:pPr marL="664546" lvl="1" indent="-181240">
              <a:buFont typeface="Courier New" panose="02070309020205020404" pitchFamily="49" charset="0"/>
              <a:buChar char="o"/>
            </a:pPr>
            <a:r>
              <a:rPr lang="en-US" sz="1200" b="1" i="1" dirty="0"/>
              <a:t>Onset of nystagmus prior to 45 degrees</a:t>
            </a:r>
            <a:endParaRPr lang="en-US" sz="1200" dirty="0"/>
          </a:p>
          <a:p>
            <a:pPr marL="181240" indent="-181240">
              <a:buFont typeface="Arial" panose="020B0604020202020204" pitchFamily="34" charset="0"/>
              <a:buChar char="•"/>
            </a:pPr>
            <a:r>
              <a:rPr lang="en-US" sz="1200" dirty="0"/>
              <a:t>How many steps in each direction must the subject take in the Walk and Turn test?  </a:t>
            </a:r>
            <a:r>
              <a:rPr lang="en-US" sz="1200" b="1" i="1" dirty="0"/>
              <a:t>9</a:t>
            </a:r>
            <a:endParaRPr lang="en-US" sz="1200" dirty="0"/>
          </a:p>
          <a:p>
            <a:pPr marL="181240" indent="-181240">
              <a:buFont typeface="Arial" panose="020B0604020202020204" pitchFamily="34" charset="0"/>
              <a:buChar char="•"/>
            </a:pPr>
            <a:r>
              <a:rPr lang="en-US" sz="1200" dirty="0"/>
              <a:t>How long must the subject stand on one foot in the One Leg Stand test?  </a:t>
            </a:r>
            <a:r>
              <a:rPr lang="en-US" sz="1200" b="1" i="1" dirty="0"/>
              <a:t>30 seconds</a:t>
            </a:r>
            <a:endParaRPr lang="en-US" sz="1200" dirty="0"/>
          </a:p>
          <a:p>
            <a:pPr marL="181240" indent="-181240">
              <a:buFont typeface="Arial" panose="020B0604020202020204" pitchFamily="34" charset="0"/>
              <a:buChar char="•"/>
            </a:pPr>
            <a:r>
              <a:rPr lang="en-US" sz="1200" dirty="0"/>
              <a:t>Suppose a subject produces two clues on the HGN test and no clues on the Walk and Turn test.  Should you classify the subject's BAC as above or below 0.08?  </a:t>
            </a:r>
            <a:r>
              <a:rPr lang="en-US" sz="1200" b="1" i="1" dirty="0"/>
              <a:t>No</a:t>
            </a:r>
            <a:endParaRPr lang="en-US" sz="1200" dirty="0"/>
          </a:p>
          <a:p>
            <a:pPr marL="181240" indent="-181240">
              <a:buFont typeface="Arial" panose="020B0604020202020204" pitchFamily="34" charset="0"/>
              <a:buChar char="•"/>
            </a:pPr>
            <a:r>
              <a:rPr lang="en-US" sz="1200" dirty="0"/>
              <a:t>How reliable is each test? </a:t>
            </a:r>
          </a:p>
          <a:p>
            <a:pPr marL="664546" lvl="1" indent="-181240">
              <a:buFont typeface="Courier New" panose="02070309020205020404" pitchFamily="49" charset="0"/>
              <a:buChar char="o"/>
            </a:pPr>
            <a:r>
              <a:rPr lang="en-US" sz="1200" b="1" i="1" dirty="0"/>
              <a:t>HGN: 88%</a:t>
            </a:r>
            <a:endParaRPr lang="en-US" sz="1200" dirty="0"/>
          </a:p>
          <a:p>
            <a:pPr marL="664546" lvl="1" indent="-181240">
              <a:buFont typeface="Courier New" panose="02070309020205020404" pitchFamily="49" charset="0"/>
              <a:buChar char="o"/>
            </a:pPr>
            <a:r>
              <a:rPr lang="en-US" sz="1200" b="1" i="1" dirty="0"/>
              <a:t>WAT: 79%</a:t>
            </a:r>
            <a:endParaRPr lang="en-US" sz="1200" dirty="0"/>
          </a:p>
          <a:p>
            <a:pPr marL="664546" lvl="1" indent="-181240">
              <a:buFont typeface="Courier New" panose="02070309020205020404" pitchFamily="49" charset="0"/>
              <a:buChar char="o"/>
            </a:pPr>
            <a:r>
              <a:rPr lang="en-US" sz="1200" b="1" i="1" dirty="0"/>
              <a:t>OLS: 83%</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10149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Final Exam</a:t>
            </a:r>
          </a:p>
          <a:p>
            <a:endParaRPr lang="en-US" sz="1200" b="1" i="1" dirty="0"/>
          </a:p>
          <a:p>
            <a:r>
              <a:rPr lang="en-US" sz="1200" b="1" i="1" dirty="0"/>
              <a:t>Distribute.  Allow 30 minutes for completion.  Passing grade is 80%.</a:t>
            </a:r>
            <a:endParaRPr lang="en-US" sz="1200" dirty="0"/>
          </a:p>
          <a:p>
            <a:endParaRPr lang="en-US" sz="1200" b="1" i="1" dirty="0"/>
          </a:p>
          <a:p>
            <a:r>
              <a:rPr lang="en-US" sz="1200" b="1" i="1" dirty="0"/>
              <a:t>If time allows, go over and review the final exam with the participants.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051252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Closing Remarks</a:t>
            </a:r>
          </a:p>
          <a:p>
            <a:r>
              <a:rPr lang="en-US" sz="1200" dirty="0"/>
              <a:t> </a:t>
            </a:r>
          </a:p>
          <a:p>
            <a:r>
              <a:rPr lang="en-US" sz="1200" b="1" cap="all" dirty="0"/>
              <a:t>D. </a:t>
            </a:r>
            <a:r>
              <a:rPr lang="en-US" sz="1200" b="1" u="sng" cap="all" dirty="0"/>
              <a:t>Course Completion Certificates</a:t>
            </a:r>
          </a:p>
          <a:p>
            <a:endParaRPr lang="en-US" sz="1200" b="1" i="1" dirty="0"/>
          </a:p>
          <a:p>
            <a:r>
              <a:rPr lang="en-US" sz="1200" b="1" i="1" dirty="0"/>
              <a:t>Hand out completion certificates or other appropriate documentation</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40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Course Evaluation</a:t>
            </a:r>
          </a:p>
          <a:p>
            <a:endParaRPr lang="en-US" sz="1200" b="1" i="1" dirty="0"/>
          </a:p>
          <a:p>
            <a:r>
              <a:rPr lang="en-US" sz="1200" b="1" i="1" dirty="0"/>
              <a:t>Distribute evaluation forms and request the participants be honest in providing their input.  If they feel the course can be improved, solicit their recommendations for improvement.</a:t>
            </a:r>
            <a:endParaRPr lang="en-US" sz="1200" dirty="0"/>
          </a:p>
          <a:p>
            <a:endParaRPr lang="en-US" sz="1200" b="1" i="1" dirty="0"/>
          </a:p>
          <a:p>
            <a:r>
              <a:rPr lang="en-US" sz="1200" b="1" i="1" dirty="0"/>
              <a:t>Distribute critique forms and then collect them.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1957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 </a:t>
            </a:r>
            <a:r>
              <a:rPr lang="en-US" sz="1200" b="1" u="sng" cap="all" dirty="0" err="1"/>
              <a:t>QuestionS</a:t>
            </a:r>
            <a:r>
              <a:rPr lang="en-US" sz="1200" b="1" u="sng" cap="all" dirty="0"/>
              <a:t> AND/OR CONCERNS</a:t>
            </a:r>
          </a:p>
          <a:p>
            <a:endParaRPr lang="en-US" sz="1200" b="1" i="1" dirty="0"/>
          </a:p>
          <a:p>
            <a:r>
              <a:rPr lang="en-US" sz="1200" b="1" i="1" dirty="0"/>
              <a:t>Allow for participants to ask any final questions.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11: Course Review, Examination, Evaluation, and Wrap up</a:t>
            </a:r>
            <a:endParaRPr lang="en-US" sz="1200" dirty="0"/>
          </a:p>
          <a:p>
            <a:endParaRPr lang="en-US" sz="1200" b="1" i="1" dirty="0"/>
          </a:p>
          <a:p>
            <a:r>
              <a:rPr lang="en-US" sz="1200" b="1" i="1" dirty="0"/>
              <a:t>Estimated time for Session 11: </a:t>
            </a:r>
            <a:r>
              <a:rPr lang="en-US" sz="1200" b="1" i="1"/>
              <a:t>2 </a:t>
            </a:r>
            <a:r>
              <a:rPr lang="en-US" sz="1200" b="1" i="1" smtClean="0"/>
              <a:t>Hours</a:t>
            </a:r>
            <a:r>
              <a:rPr lang="en-US" sz="1200" b="1" i="1" dirty="0"/>
              <a:t>, 30 Minutes</a:t>
            </a:r>
            <a:endParaRPr lang="en-US" sz="1200" dirty="0"/>
          </a:p>
          <a:p>
            <a:pPr marL="181240" indent="-181240">
              <a:buFont typeface="Arial" panose="020B0604020202020204" pitchFamily="34" charset="0"/>
              <a:buChar char="•"/>
            </a:pPr>
            <a:r>
              <a:rPr lang="en-US" sz="1200" b="1" i="1" dirty="0"/>
              <a:t>Review: 1 hour, 30 Minutes</a:t>
            </a:r>
            <a:endParaRPr lang="en-US" sz="1200" dirty="0"/>
          </a:p>
          <a:p>
            <a:pPr marL="181240" indent="-181240">
              <a:buFont typeface="Arial" panose="020B0604020202020204" pitchFamily="34" charset="0"/>
              <a:buChar char="•"/>
            </a:pPr>
            <a:r>
              <a:rPr lang="en-US" sz="1200" b="1" i="1" dirty="0"/>
              <a:t>Examination: 30 Minutes</a:t>
            </a:r>
            <a:endParaRPr lang="en-US" sz="1200" dirty="0"/>
          </a:p>
          <a:p>
            <a:pPr marL="181240" indent="-181240">
              <a:buFont typeface="Arial" panose="020B0604020202020204" pitchFamily="34" charset="0"/>
              <a:buChar char="•"/>
            </a:pPr>
            <a:r>
              <a:rPr lang="en-US" sz="1200" b="1" i="1" dirty="0"/>
              <a:t>Evaluation and Wrap up: 30 Minutes</a:t>
            </a:r>
            <a:endParaRPr lang="en-US" sz="1200" dirty="0"/>
          </a:p>
          <a:p>
            <a:pPr marL="181240" indent="-181240">
              <a:buFont typeface="Arial" panose="020B0604020202020204" pitchFamily="34" charset="0"/>
              <a:buChar char="•"/>
            </a:pPr>
            <a:endParaRPr lang="en-US" sz="1200" b="1" i="1"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DWI Detection and SFST Instructor Administrator Guide </a:t>
            </a:r>
            <a:endParaRPr lang="en-US" sz="1200" dirty="0"/>
          </a:p>
          <a:p>
            <a:pPr marL="181240" indent="-181240">
              <a:buFont typeface="Arial" panose="020B0604020202020204" pitchFamily="34" charset="0"/>
              <a:buChar char="•"/>
            </a:pPr>
            <a:r>
              <a:rPr lang="en-US" sz="1200" b="1" i="1" dirty="0"/>
              <a:t>Post </a:t>
            </a:r>
            <a:r>
              <a:rPr lang="en-US" sz="1200" b="1" i="1" dirty="0" smtClean="0"/>
              <a:t>test</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 </a:t>
            </a:r>
            <a:r>
              <a:rPr lang="en-US" sz="1200" b="1" u="sng" cap="all" dirty="0"/>
              <a:t>Review</a:t>
            </a:r>
          </a:p>
          <a:p>
            <a:endParaRPr lang="en-US" sz="1200" dirty="0"/>
          </a:p>
          <a:p>
            <a:r>
              <a:rPr lang="en-US" sz="1200" dirty="0"/>
              <a:t>What is learning? </a:t>
            </a:r>
          </a:p>
          <a:p>
            <a:endParaRPr lang="en-US" sz="1200" b="1" i="1" dirty="0"/>
          </a:p>
          <a:p>
            <a:r>
              <a:rPr lang="en-US" sz="1200" b="1" i="1" dirty="0"/>
              <a:t>At its core, the learning process is about change. Learning is a natural process through which lasting physical changes are made to the human brain and nervous system resulting in new knowledge, skills, and attitudes</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53328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instruction?</a:t>
            </a:r>
          </a:p>
          <a:p>
            <a:endParaRPr lang="en-US" sz="1200" b="1" i="1" dirty="0"/>
          </a:p>
          <a:p>
            <a:r>
              <a:rPr lang="en-US" sz="1200" b="1" i="1" dirty="0"/>
              <a:t>Definition: A conversational process engaged in by mutual consent by two or more agents for the purpose of promoting learning by one or both of the agents. (Gibbons, 2014</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225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the Cycle of Instruction. </a:t>
            </a:r>
          </a:p>
          <a:p>
            <a:pPr lvl="0"/>
            <a:endParaRPr lang="en-US" sz="1200" b="1" i="1" dirty="0"/>
          </a:p>
          <a:p>
            <a:pPr marL="181240" indent="-181240">
              <a:buFont typeface="Arial" panose="020B0604020202020204" pitchFamily="34" charset="0"/>
              <a:buChar char="•"/>
            </a:pPr>
            <a:r>
              <a:rPr lang="en-US" sz="1200" b="1" i="1" dirty="0"/>
              <a:t>Problem-Centered Principle: Learning is promoted when learners acquire skill in the context of real-world problems</a:t>
            </a:r>
            <a:endParaRPr lang="en-US" sz="1200" dirty="0"/>
          </a:p>
          <a:p>
            <a:pPr marL="181240" indent="-181240">
              <a:buFont typeface="Arial" panose="020B0604020202020204" pitchFamily="34" charset="0"/>
              <a:buChar char="•"/>
            </a:pPr>
            <a:r>
              <a:rPr lang="en-US" sz="1200" b="1" i="1" dirty="0"/>
              <a:t>Activation Principle: Learning is promoted when learners recall existing knowledge and skill as a foundation for new skills</a:t>
            </a:r>
            <a:endParaRPr lang="en-US" sz="1200" dirty="0"/>
          </a:p>
          <a:p>
            <a:pPr marL="181240" indent="-181240">
              <a:buFont typeface="Arial" panose="020B0604020202020204" pitchFamily="34" charset="0"/>
              <a:buChar char="•"/>
            </a:pPr>
            <a:r>
              <a:rPr lang="en-US" sz="1200" b="1" i="1" dirty="0"/>
              <a:t>Demonstration Principle: Learning is promoted when learners are shown the skill to be learned</a:t>
            </a:r>
            <a:endParaRPr lang="en-US" sz="1200" dirty="0"/>
          </a:p>
          <a:p>
            <a:pPr marL="181240" indent="-181240">
              <a:buFont typeface="Arial" panose="020B0604020202020204" pitchFamily="34" charset="0"/>
              <a:buChar char="•"/>
            </a:pPr>
            <a:r>
              <a:rPr lang="en-US" sz="1200" b="1" i="1" dirty="0"/>
              <a:t>Application: Learning is promoted when learners use their newly-acquired skill to solve problems</a:t>
            </a:r>
            <a:endParaRPr lang="en-US" sz="1200" dirty="0"/>
          </a:p>
          <a:p>
            <a:pPr marL="181240" indent="-181240">
              <a:buFont typeface="Arial" panose="020B0604020202020204" pitchFamily="34" charset="0"/>
              <a:buChar char="•"/>
            </a:pPr>
            <a:r>
              <a:rPr lang="en-US" sz="1200" b="1" i="1" dirty="0"/>
              <a:t>Integration: Learning is promoted when learners reflect on, discuss, and defend their newly acquired </a:t>
            </a:r>
            <a:r>
              <a:rPr lang="en-US" sz="1200" b="1" i="1" dirty="0" smtClean="0"/>
              <a:t>skill</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17420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Primacy. </a:t>
            </a:r>
          </a:p>
          <a:p>
            <a:endParaRPr lang="en-US" sz="1200" b="1" i="1" dirty="0"/>
          </a:p>
          <a:p>
            <a:r>
              <a:rPr lang="en-US" sz="1200" b="1" i="1" dirty="0"/>
              <a:t>We recall what we hear first and last, but the middle is more readily forgotten.</a:t>
            </a:r>
            <a:endParaRPr lang="en-US" sz="1200" dirty="0"/>
          </a:p>
          <a:p>
            <a:endParaRPr lang="en-US" sz="1200" b="1" i="1" dirty="0"/>
          </a:p>
          <a:p>
            <a:r>
              <a:rPr lang="en-US" sz="1200" b="1" i="1" dirty="0"/>
              <a:t>Open and close each presentation with attention grabbers and your most important points.</a:t>
            </a:r>
            <a:endParaRPr lang="en-US" sz="1200" dirty="0"/>
          </a:p>
          <a:p>
            <a:endParaRPr lang="en-US" sz="1200" b="1" i="1" dirty="0"/>
          </a:p>
          <a:p>
            <a:r>
              <a:rPr lang="en-US" sz="1200" b="1" i="1" dirty="0"/>
              <a:t>Ask: how do you plan on applying Primacy in your presentations?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28330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the advantages and disadvantages of Team Teaching.</a:t>
            </a:r>
          </a:p>
          <a:p>
            <a:endParaRPr lang="en-US" sz="1200" b="1" i="1" dirty="0"/>
          </a:p>
          <a:p>
            <a:r>
              <a:rPr lang="en-US" sz="1200" b="1" i="1" dirty="0"/>
              <a:t>Advantages</a:t>
            </a:r>
            <a:endParaRPr lang="en-US" sz="1200" dirty="0"/>
          </a:p>
          <a:p>
            <a:pPr marL="181240" indent="-181240">
              <a:buFont typeface="Arial" panose="020B0604020202020204" pitchFamily="34" charset="0"/>
              <a:buChar char="•"/>
            </a:pPr>
            <a:r>
              <a:rPr lang="en-US" sz="1200" b="1" i="1" dirty="0"/>
              <a:t>The second instructor can serve as a secondary resource of subject matter knowledge</a:t>
            </a:r>
            <a:endParaRPr lang="en-US" sz="1200" dirty="0"/>
          </a:p>
          <a:p>
            <a:pPr marL="181240" indent="-181240">
              <a:buFont typeface="Arial" panose="020B0604020202020204" pitchFamily="34" charset="0"/>
              <a:buChar char="•"/>
            </a:pPr>
            <a:r>
              <a:rPr lang="en-US" sz="1200" b="1" i="1" dirty="0"/>
              <a:t>Two instructors can better assess participant reaction to course material</a:t>
            </a:r>
            <a:endParaRPr lang="en-US" sz="1200" dirty="0"/>
          </a:p>
          <a:p>
            <a:pPr marL="181240" indent="-181240">
              <a:buFont typeface="Arial" panose="020B0604020202020204" pitchFamily="34" charset="0"/>
              <a:buChar char="•"/>
            </a:pPr>
            <a:r>
              <a:rPr lang="en-US" sz="1200" b="1" i="1" dirty="0"/>
              <a:t>Shared workload</a:t>
            </a:r>
            <a:endParaRPr lang="en-US" sz="1200" dirty="0"/>
          </a:p>
          <a:p>
            <a:endParaRPr lang="en-US" sz="1200" b="1" i="1" dirty="0"/>
          </a:p>
          <a:p>
            <a:r>
              <a:rPr lang="en-US" sz="1200" b="1" i="1" dirty="0"/>
              <a:t>Disadvantages</a:t>
            </a:r>
            <a:endParaRPr lang="en-US" sz="1200" dirty="0"/>
          </a:p>
          <a:p>
            <a:pPr marL="181240" indent="-181240">
              <a:buFont typeface="Arial" panose="020B0604020202020204" pitchFamily="34" charset="0"/>
              <a:buChar char="•"/>
            </a:pPr>
            <a:r>
              <a:rPr lang="en-US" sz="1200" b="1" i="1" dirty="0"/>
              <a:t>Varying levels of authority or management within the organization</a:t>
            </a:r>
            <a:endParaRPr lang="en-US" sz="1200" dirty="0"/>
          </a:p>
          <a:p>
            <a:pPr marL="181240" indent="-181240">
              <a:buFont typeface="Arial" panose="020B0604020202020204" pitchFamily="34" charset="0"/>
              <a:buChar char="•"/>
            </a:pPr>
            <a:r>
              <a:rPr lang="en-US" sz="1200" b="1" i="1" dirty="0"/>
              <a:t>Varying levels of subject matter knowledge or training delivery experience</a:t>
            </a:r>
            <a:endParaRPr lang="en-US" sz="1200" dirty="0"/>
          </a:p>
          <a:p>
            <a:pPr marL="181240" indent="-181240">
              <a:buFont typeface="Arial" panose="020B0604020202020204" pitchFamily="34" charset="0"/>
              <a:buChar char="•"/>
            </a:pPr>
            <a:r>
              <a:rPr lang="en-US" sz="1200" b="1" i="1" dirty="0"/>
              <a:t>Individual differences in personality or training </a:t>
            </a:r>
            <a:r>
              <a:rPr lang="en-US" sz="1200" b="1" i="1" dirty="0" smtClean="0"/>
              <a:t>delivery</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55561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the purpose of the Administrator Guide? </a:t>
            </a:r>
          </a:p>
          <a:p>
            <a:endParaRPr lang="en-US" sz="1200" b="1" i="1" dirty="0"/>
          </a:p>
          <a:p>
            <a:r>
              <a:rPr lang="en-US" sz="1200" b="1" i="1" dirty="0"/>
              <a:t>Describe the contents of the Administrator Guide. </a:t>
            </a:r>
            <a:endParaRPr lang="en-US" sz="1200" dirty="0"/>
          </a:p>
          <a:p>
            <a:endParaRPr lang="en-US" sz="1200" b="1" i="1" dirty="0"/>
          </a:p>
          <a:p>
            <a:r>
              <a:rPr lang="en-US" sz="1200" b="1" i="1" dirty="0"/>
              <a:t>Note: Have a copy of the complete DWI Detection and SFST Administrator Guide available for discussion. </a:t>
            </a:r>
            <a:endParaRPr lang="en-US" sz="1200" dirty="0"/>
          </a:p>
          <a:p>
            <a:endParaRPr lang="en-US" sz="1200" b="1" i="1" dirty="0"/>
          </a:p>
          <a:p>
            <a:r>
              <a:rPr lang="en-US" sz="1200" b="1" i="1" dirty="0"/>
              <a:t>The Administrator Guide is intended to provide an introduction to and an overview of the course</a:t>
            </a:r>
            <a:r>
              <a:rPr lang="en-US" sz="1200" b="1" i="1" dirty="0" smtClean="0"/>
              <a:t>.</a:t>
            </a:r>
          </a:p>
          <a:p>
            <a:endParaRPr lang="en-US" sz="1200" b="1" i="1"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9199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11 – Course Review, Examination, Evaluation, and Wrap-Up</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11 – Course Review, Examination, Evaluation, and Wrap-Up</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Plan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10</a:t>
            </a:fld>
            <a:endParaRPr lang="en-US" dirty="0"/>
          </a:p>
        </p:txBody>
      </p:sp>
      <p:pic>
        <p:nvPicPr>
          <p:cNvPr id="6" name="Picture 2" descr="C:\Users\shaida.morales.ctr\Documents\Projects\SFST TTT\Images\shutterstock_14490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665"/>
          <a:stretch/>
        </p:blipFill>
        <p:spPr bwMode="auto">
          <a:xfrm>
            <a:off x="1385663" y="1600200"/>
            <a:ext cx="63726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6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Qualities of a Good Instructor</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11</a:t>
            </a:fld>
            <a:endParaRPr lang="en-US" dirty="0"/>
          </a:p>
        </p:txBody>
      </p:sp>
      <p:pic>
        <p:nvPicPr>
          <p:cNvPr id="6" name="Picture 2" descr="X:\Courses 2015\Course Revision\Classroom\SFST TTT\Graphics\Picture 011.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41026" y="1600200"/>
            <a:ext cx="60619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0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Feedback?</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12</a:t>
            </a:fld>
            <a:endParaRPr lang="en-US"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29"/>
          <a:stretch/>
        </p:blipFill>
        <p:spPr bwMode="auto">
          <a:xfrm>
            <a:off x="1676400" y="1676400"/>
            <a:ext cx="5520731" cy="440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0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Questioning Methods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671658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 Answers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14</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17314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 Situations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15</a:t>
            </a:fld>
            <a:endParaRPr lang="en-US" dirty="0"/>
          </a:p>
        </p:txBody>
      </p:sp>
      <p:pic>
        <p:nvPicPr>
          <p:cNvPr id="7" name="Picture 3" descr="C:\Users\shaida.morales.ctr\Documents\Projects\DRE TTT\IMG_03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24000"/>
            <a:ext cx="603370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98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38200"/>
            <a:ext cx="7904436" cy="4800600"/>
          </a:xfrm>
          <a:prstGeom prst="rect">
            <a:avLst/>
          </a:prstGeom>
        </p:spPr>
      </p:pic>
    </p:spTree>
    <p:extLst>
      <p:ext uri="{BB962C8B-B14F-4D97-AF65-F5344CB8AC3E}">
        <p14:creationId xmlns:p14="http://schemas.microsoft.com/office/powerpoint/2010/main" val="33914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Training Aids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17</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691"/>
          <a:stretch/>
        </p:blipFill>
        <p:spPr>
          <a:xfrm>
            <a:off x="1599058" y="1600200"/>
            <a:ext cx="5945884" cy="4525963"/>
          </a:xfrm>
          <a:prstGeom prst="rect">
            <a:avLst/>
          </a:prstGeom>
        </p:spPr>
      </p:pic>
    </p:spTree>
    <p:extLst>
      <p:ext uri="{BB962C8B-B14F-4D97-AF65-F5344CB8AC3E}">
        <p14:creationId xmlns:p14="http://schemas.microsoft.com/office/powerpoint/2010/main" val="2877468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Advanced Planning Tasks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18</a:t>
            </a:fld>
            <a:endParaRPr lang="en-US" dirty="0"/>
          </a:p>
        </p:txBody>
      </p:sp>
      <p:pic>
        <p:nvPicPr>
          <p:cNvPr id="6" name="Picture 2" descr="C:\Users\shaida.morales.ctr\Documents\Projects\SFST TTT\Images\shutterstock_20125621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629" r="1491"/>
          <a:stretch/>
        </p:blipFill>
        <p:spPr bwMode="auto">
          <a:xfrm>
            <a:off x="1555602" y="1600200"/>
            <a:ext cx="60327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2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Deterrence and DWI</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19</a:t>
            </a:fld>
            <a:endParaRPr lang="en-US" dirty="0"/>
          </a:p>
        </p:txBody>
      </p:sp>
      <p:pic>
        <p:nvPicPr>
          <p:cNvPr id="6" name="Picture 2" descr="C:\Users\shaida.morales.ctr\Documents\Projects\SFST TTT\Images\shutterstock_10836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124" t="16667" r="774" b="15152"/>
          <a:stretch/>
        </p:blipFill>
        <p:spPr bwMode="auto">
          <a:xfrm>
            <a:off x="1554512" y="1600200"/>
            <a:ext cx="603497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2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a:bodyPr>
          <a:lstStyle/>
          <a:p>
            <a:pPr marL="514350" indent="-514350">
              <a:buFont typeface="+mj-lt"/>
              <a:buAutoNum type="alphaUcPeriod"/>
            </a:pPr>
            <a:r>
              <a:rPr lang="en-US" dirty="0" smtClean="0"/>
              <a:t>Review</a:t>
            </a:r>
          </a:p>
          <a:p>
            <a:pPr marL="514350" indent="-514350">
              <a:buFont typeface="+mj-lt"/>
              <a:buAutoNum type="alphaUcPeriod"/>
            </a:pPr>
            <a:r>
              <a:rPr lang="en-US" dirty="0" smtClean="0"/>
              <a:t>Final Exam</a:t>
            </a:r>
          </a:p>
          <a:p>
            <a:pPr marL="514350" indent="-514350">
              <a:buFont typeface="+mj-lt"/>
              <a:buAutoNum type="alphaUcPeriod"/>
            </a:pPr>
            <a:r>
              <a:rPr lang="en-US" dirty="0" smtClean="0"/>
              <a:t>Closing Remarks</a:t>
            </a:r>
          </a:p>
          <a:p>
            <a:pPr marL="514350" indent="-514350">
              <a:buFont typeface="+mj-lt"/>
              <a:buAutoNum type="alphaUcPeriod"/>
            </a:pPr>
            <a:r>
              <a:rPr lang="en-US" dirty="0" smtClean="0"/>
              <a:t>Course Completion Certificates</a:t>
            </a:r>
          </a:p>
          <a:p>
            <a:pPr marL="514350" indent="-514350">
              <a:buFont typeface="+mj-lt"/>
              <a:buAutoNum type="alphaUcPeriod"/>
            </a:pPr>
            <a:r>
              <a:rPr lang="en-US" dirty="0" smtClean="0"/>
              <a:t>Course Evaluation</a:t>
            </a:r>
          </a:p>
          <a:p>
            <a:pPr marL="514350" indent="-514350">
              <a:buFont typeface="+mj-lt"/>
              <a:buAutoNum type="alphaUcPeriod"/>
            </a:pPr>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6" name="Slide Number Placeholder 5"/>
          <p:cNvSpPr>
            <a:spLocks noGrp="1"/>
          </p:cNvSpPr>
          <p:nvPr>
            <p:ph type="sldNum" sz="quarter" idx="12"/>
          </p:nvPr>
        </p:nvSpPr>
        <p:spPr/>
        <p:txBody>
          <a:bodyPr/>
          <a:lstStyle/>
          <a:p>
            <a:r>
              <a:rPr lang="en-US" smtClean="0"/>
              <a:t>11-</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Detection Phases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20</a:t>
            </a:fld>
            <a:endParaRPr lang="en-US" dirty="0"/>
          </a:p>
        </p:txBody>
      </p:sp>
      <p:pic>
        <p:nvPicPr>
          <p:cNvPr id="6" name="Picture 2" descr="C:\Users\shaida.morales.ctr\Documents\Projects\SFST TTT\Images\shutterstock_135167540.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784" r="2560"/>
          <a:stretch/>
        </p:blipFill>
        <p:spPr bwMode="auto">
          <a:xfrm>
            <a:off x="1563204" y="1600200"/>
            <a:ext cx="601759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5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Laws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21</a:t>
            </a:fld>
            <a:endParaRPr lang="en-US" dirty="0"/>
          </a:p>
        </p:txBody>
      </p:sp>
      <p:pic>
        <p:nvPicPr>
          <p:cNvPr id="6" name="Picture 2" descr="C:\Users\shaida.morales.ctr\Documents\Projects\SFST TTT\Images\shutterstock_113641297.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68" t="2434" r="11098"/>
          <a:stretch/>
        </p:blipFill>
        <p:spPr bwMode="auto">
          <a:xfrm>
            <a:off x="1555581" y="1600200"/>
            <a:ext cx="603283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84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Alcohol Physiology</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22</a:t>
            </a:fld>
            <a:endParaRPr lang="en-US" dirty="0"/>
          </a:p>
        </p:txBody>
      </p:sp>
      <p:pic>
        <p:nvPicPr>
          <p:cNvPr id="6" name="Picture 4" descr="C:\Users\shaida.morales.ctr\Documents\Projects\SFST TTT\Images\shutterstock_25160082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782" t="4609" r="20957"/>
          <a:stretch/>
        </p:blipFill>
        <p:spPr bwMode="auto">
          <a:xfrm>
            <a:off x="1589826" y="1600200"/>
            <a:ext cx="59643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8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SFSTs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23</a:t>
            </a:fld>
            <a:endParaRPr lang="en-US" dirty="0"/>
          </a:p>
        </p:txBody>
      </p:sp>
      <p:pic>
        <p:nvPicPr>
          <p:cNvPr id="6" name="Picture 2" descr="X:\Courses 2015\Course Revision\Classroom\SFST TTT\Graphics\DUI\ID Photos\1201_dui2.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05" r="7362"/>
          <a:stretch/>
        </p:blipFill>
        <p:spPr bwMode="auto">
          <a:xfrm>
            <a:off x="1554667" y="1600200"/>
            <a:ext cx="60346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09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Final Examination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24</a:t>
            </a:fld>
            <a:endParaRPr lang="en-US" dirty="0"/>
          </a:p>
        </p:txBody>
      </p:sp>
      <p:pic>
        <p:nvPicPr>
          <p:cNvPr id="6" name="Picture 2" descr="C:\Users\shaida.morales.ctr\Documents\Projects\SFST TTT\Images\shutterstock_2387115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44" r="2542" b="2097"/>
          <a:stretch/>
        </p:blipFill>
        <p:spPr bwMode="auto">
          <a:xfrm>
            <a:off x="1555891" y="1600200"/>
            <a:ext cx="60322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6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Closing Remarks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25</a:t>
            </a:fld>
            <a:endParaRPr lang="en-US" dirty="0"/>
          </a:p>
        </p:txBody>
      </p:sp>
      <p:pic>
        <p:nvPicPr>
          <p:cNvPr id="6" name="Content Placeholder 5" descr="X:\Courses 2015\Course Revision\Classroom\SFST TTT\Graphics\IMG_44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6412" t="15167" r="22520" b="15167"/>
          <a:stretch/>
        </p:blipFill>
        <p:spPr bwMode="auto">
          <a:xfrm>
            <a:off x="1595637" y="1600200"/>
            <a:ext cx="595272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2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Course Evaluation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26</a:t>
            </a:fld>
            <a:endParaRPr lang="en-US" dirty="0"/>
          </a:p>
        </p:txBody>
      </p:sp>
      <p:pic>
        <p:nvPicPr>
          <p:cNvPr id="6" name="Picture 2" descr="X:\Courses 2015\Course Revision\Classroom\SFST TTT\Graphics\DSC094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1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27</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11:</a:t>
            </a:r>
          </a:p>
          <a:p>
            <a:pPr algn="ctr"/>
            <a:r>
              <a:rPr lang="en-US" sz="3600" dirty="0" smtClean="0">
                <a:solidFill>
                  <a:schemeClr val="bg1"/>
                </a:solidFill>
              </a:rPr>
              <a:t>Course Review, Examination, Evaluation, and Wrap-Up</a:t>
            </a:r>
            <a:endParaRPr lang="en-US" sz="3600" dirty="0">
              <a:solidFill>
                <a:schemeClr val="bg1"/>
              </a:solidFill>
            </a:endParaRPr>
          </a:p>
        </p:txBody>
      </p:sp>
      <p:sp>
        <p:nvSpPr>
          <p:cNvPr id="2" name="Footer Placeholder 1"/>
          <p:cNvSpPr>
            <a:spLocks noGrp="1"/>
          </p:cNvSpPr>
          <p:nvPr>
            <p:ph type="ftr" sz="quarter" idx="11"/>
          </p:nvPr>
        </p:nvSpPr>
        <p:spPr/>
        <p:txBody>
          <a:bodyPr/>
          <a:lstStyle/>
          <a:p>
            <a:r>
              <a:rPr lang="en-US" smtClean="0"/>
              <a:t>Session 11 – Course Review, Examination, Evaluation, and Wrap-Up</a:t>
            </a:r>
            <a:endParaRPr lang="en-US" dirty="0"/>
          </a:p>
        </p:txBody>
      </p:sp>
      <p:sp>
        <p:nvSpPr>
          <p:cNvPr id="4" name="Slide Number Placeholder 3"/>
          <p:cNvSpPr>
            <a:spLocks noGrp="1"/>
          </p:cNvSpPr>
          <p:nvPr>
            <p:ph type="sldNum" sz="quarter" idx="12"/>
          </p:nvPr>
        </p:nvSpPr>
        <p:spPr/>
        <p:txBody>
          <a:bodyPr/>
          <a:lstStyle/>
          <a:p>
            <a:r>
              <a:rPr lang="en-US" smtClean="0"/>
              <a:t>11-</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30" r="8259"/>
          <a:stretch/>
        </p:blipFill>
        <p:spPr>
          <a:xfrm>
            <a:off x="482599" y="228600"/>
            <a:ext cx="8128001" cy="6096000"/>
          </a:xfrm>
          <a:prstGeom prst="rect">
            <a:avLst/>
          </a:prstGeom>
        </p:spPr>
      </p:pic>
    </p:spTree>
    <p:extLst>
      <p:ext uri="{BB962C8B-B14F-4D97-AF65-F5344CB8AC3E}">
        <p14:creationId xmlns:p14="http://schemas.microsoft.com/office/powerpoint/2010/main" val="56901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Instruction?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5</a:t>
            </a:fld>
            <a:endParaRPr lang="en-US"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55508" y="1611287"/>
            <a:ext cx="6032983" cy="450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5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000" y="1066800"/>
            <a:ext cx="5532437"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6600" y="2819401"/>
            <a:ext cx="2408272" cy="1828799"/>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p>
          <a:p>
            <a:pPr algn="ctr"/>
            <a:r>
              <a:rPr lang="en-US" sz="3200" b="1" dirty="0" smtClean="0">
                <a:effectLst>
                  <a:outerShdw blurRad="50800" dist="38100" dir="2700000" algn="tl" rotWithShape="0">
                    <a:prstClr val="black">
                      <a:alpha val="40000"/>
                    </a:prstClr>
                  </a:outerShdw>
                </a:effectLst>
              </a:rPr>
              <a:t>TASK / PROBLEM CENTERED</a:t>
            </a:r>
            <a:endParaRPr lang="en-US" sz="3200" b="1" dirty="0">
              <a:effectLst>
                <a:outerShdw blurRad="50800" dist="38100" dir="2700000" algn="tl" rotWithShape="0">
                  <a:prstClr val="black">
                    <a:alpha val="40000"/>
                  </a:prstClr>
                </a:outerShdw>
              </a:effectLst>
            </a:endParaRPr>
          </a:p>
        </p:txBody>
      </p:sp>
      <p:sp>
        <p:nvSpPr>
          <p:cNvPr id="8" name="TextBox 7"/>
          <p:cNvSpPr txBox="1"/>
          <p:nvPr/>
        </p:nvSpPr>
        <p:spPr>
          <a:xfrm>
            <a:off x="1849119" y="1413678"/>
            <a:ext cx="2494281" cy="2452602"/>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9" name="TextBox 8"/>
          <p:cNvSpPr txBox="1"/>
          <p:nvPr/>
        </p:nvSpPr>
        <p:spPr>
          <a:xfrm>
            <a:off x="4648200" y="1400624"/>
            <a:ext cx="2522951" cy="2482399"/>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10" name="TextBox 9"/>
          <p:cNvSpPr txBox="1"/>
          <p:nvPr/>
        </p:nvSpPr>
        <p:spPr>
          <a:xfrm>
            <a:off x="1849119" y="3733800"/>
            <a:ext cx="2494281" cy="2482400"/>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11" name="TextBox 10"/>
          <p:cNvSpPr txBox="1"/>
          <p:nvPr/>
        </p:nvSpPr>
        <p:spPr>
          <a:xfrm>
            <a:off x="4495800" y="3689800"/>
            <a:ext cx="2963830" cy="2482400"/>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8326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Primacy</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7</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53408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Team Teaching</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8</a:t>
            </a:fld>
            <a:endParaRPr lang="en-US" dirty="0"/>
          </a:p>
        </p:txBody>
      </p:sp>
      <p:pic>
        <p:nvPicPr>
          <p:cNvPr id="6" name="Picture 2" descr="C:\Users\shaida.morales.ctr\Documents\Projects\SFST TTT\Images\shutterstock_2280726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10330" y="1600200"/>
            <a:ext cx="47233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1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Administrator Guide</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9</a:t>
            </a:fld>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7297" y="1600200"/>
            <a:ext cx="6149406" cy="4525963"/>
          </a:xfrm>
        </p:spPr>
      </p:pic>
    </p:spTree>
    <p:extLst>
      <p:ext uri="{BB962C8B-B14F-4D97-AF65-F5344CB8AC3E}">
        <p14:creationId xmlns:p14="http://schemas.microsoft.com/office/powerpoint/2010/main" val="1273608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4ae377a-bf1b-4e46-ae2d-b80ff488d84b" xsi:nil="true"/>
    <lcf76f155ced4ddcb4097134ff3c332f xmlns="515a0a8d-ae74-497c-a072-d5ebd52489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2A4802-F59E-4ECD-8992-5D98FB6B8A66}"/>
</file>

<file path=customXml/itemProps2.xml><?xml version="1.0" encoding="utf-8"?>
<ds:datastoreItem xmlns:ds="http://schemas.openxmlformats.org/officeDocument/2006/customXml" ds:itemID="{40509523-746D-4477-A0EF-0168C186F306}"/>
</file>

<file path=customXml/itemProps3.xml><?xml version="1.0" encoding="utf-8"?>
<ds:datastoreItem xmlns:ds="http://schemas.openxmlformats.org/officeDocument/2006/customXml" ds:itemID="{4654F6BA-1769-4E6A-838B-E9BC57E21BCF}"/>
</file>

<file path=docProps/app.xml><?xml version="1.0" encoding="utf-8"?>
<Properties xmlns="http://schemas.openxmlformats.org/officeDocument/2006/extended-properties" xmlns:vt="http://schemas.openxmlformats.org/officeDocument/2006/docPropsVTypes">
  <TotalTime>1665</TotalTime>
  <Words>2906</Words>
  <Application>Microsoft Office PowerPoint</Application>
  <PresentationFormat>On-screen Show (4:3)</PresentationFormat>
  <Paragraphs>858</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Content Segments</vt:lpstr>
      <vt:lpstr>PowerPoint Presentation</vt:lpstr>
      <vt:lpstr>PowerPoint Presentation</vt:lpstr>
      <vt:lpstr>What is Instruction?</vt:lpstr>
      <vt:lpstr>Cycle of Instruction</vt:lpstr>
      <vt:lpstr>Primacy</vt:lpstr>
      <vt:lpstr>Team Teaching</vt:lpstr>
      <vt:lpstr>Administrator Guide</vt:lpstr>
      <vt:lpstr>Lesson Plan</vt:lpstr>
      <vt:lpstr>Qualities of a Good Instructor</vt:lpstr>
      <vt:lpstr>What is Feedback?</vt:lpstr>
      <vt:lpstr>Questioning Methods</vt:lpstr>
      <vt:lpstr>Participants’ Answers</vt:lpstr>
      <vt:lpstr>Problem Situations</vt:lpstr>
      <vt:lpstr>PowerPoint Presentation</vt:lpstr>
      <vt:lpstr>Purposes of Training Aids</vt:lpstr>
      <vt:lpstr>Advanced Planning Tasks</vt:lpstr>
      <vt:lpstr>Deterrence and DWI</vt:lpstr>
      <vt:lpstr>Detection Phases</vt:lpstr>
      <vt:lpstr>Laws</vt:lpstr>
      <vt:lpstr>Alcohol Physiology</vt:lpstr>
      <vt:lpstr>SFSTs</vt:lpstr>
      <vt:lpstr>Final Examination</vt:lpstr>
      <vt:lpstr>Closing Remarks</vt:lpstr>
      <vt:lpstr>Course Evaluation</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138</cp:revision>
  <cp:lastPrinted>2017-01-26T17:31:30Z</cp:lastPrinted>
  <dcterms:created xsi:type="dcterms:W3CDTF">2016-06-21T13:40:11Z</dcterms:created>
  <dcterms:modified xsi:type="dcterms:W3CDTF">2017-01-26T17:32:25Z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0x010100E207B9F4C06FAA4BB9B99FAFC9C3632D</vt:lpwstr>
  </property>
</Properties>
</file>