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34.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7.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handoutMasters/handoutMaster1.xml" ContentType="application/vnd.openxmlformats-officedocument.presentationml.handoutMaster+xml"/>
  <Override PartName="/ppt/diagrams/layout1.xml" ContentType="application/vnd.openxmlformats-officedocument.drawingml.diagramLayout+xml"/>
  <Override PartName="/ppt/diagrams/quickStyle1.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1" autoAdjust="0"/>
    <p:restoredTop sz="59951" autoAdjust="0"/>
  </p:normalViewPr>
  <p:slideViewPr>
    <p:cSldViewPr>
      <p:cViewPr varScale="1">
        <p:scale>
          <a:sx n="52" d="100"/>
          <a:sy n="52" d="100"/>
        </p:scale>
        <p:origin x="2448" y="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ren:Desktop:Hattie%20Influenc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dPt>
            <c:idx val="0"/>
            <c:invertIfNegative val="0"/>
            <c:bubble3D val="0"/>
            <c:spPr>
              <a:solidFill>
                <a:srgbClr val="FF0000"/>
              </a:solidFill>
            </c:spPr>
            <c:extLst>
              <c:ext xmlns:c16="http://schemas.microsoft.com/office/drawing/2014/chart" uri="{C3380CC4-5D6E-409C-BE32-E72D297353CC}">
                <c16:uniqueId val="{00000001-78D6-4E0B-9441-0E9B70A1FE5D}"/>
              </c:ext>
            </c:extLst>
          </c:dPt>
          <c:dPt>
            <c:idx val="1"/>
            <c:invertIfNegative val="0"/>
            <c:bubble3D val="0"/>
            <c:spPr>
              <a:solidFill>
                <a:srgbClr val="FF0000"/>
              </a:solidFill>
            </c:spPr>
            <c:extLst>
              <c:ext xmlns:c16="http://schemas.microsoft.com/office/drawing/2014/chart" uri="{C3380CC4-5D6E-409C-BE32-E72D297353CC}">
                <c16:uniqueId val="{00000003-78D6-4E0B-9441-0E9B70A1FE5D}"/>
              </c:ext>
            </c:extLst>
          </c:dPt>
          <c:dPt>
            <c:idx val="2"/>
            <c:invertIfNegative val="0"/>
            <c:bubble3D val="0"/>
            <c:spPr>
              <a:solidFill>
                <a:srgbClr val="FF0000"/>
              </a:solidFill>
            </c:spPr>
            <c:extLst>
              <c:ext xmlns:c16="http://schemas.microsoft.com/office/drawing/2014/chart" uri="{C3380CC4-5D6E-409C-BE32-E72D297353CC}">
                <c16:uniqueId val="{00000005-78D6-4E0B-9441-0E9B70A1FE5D}"/>
              </c:ext>
            </c:extLst>
          </c:dPt>
          <c:dPt>
            <c:idx val="3"/>
            <c:invertIfNegative val="0"/>
            <c:bubble3D val="0"/>
            <c:spPr>
              <a:solidFill>
                <a:srgbClr val="FF0000"/>
              </a:solidFill>
            </c:spPr>
            <c:extLst>
              <c:ext xmlns:c16="http://schemas.microsoft.com/office/drawing/2014/chart" uri="{C3380CC4-5D6E-409C-BE32-E72D297353CC}">
                <c16:uniqueId val="{00000007-78D6-4E0B-9441-0E9B70A1FE5D}"/>
              </c:ext>
            </c:extLst>
          </c:dPt>
          <c:dPt>
            <c:idx val="4"/>
            <c:invertIfNegative val="0"/>
            <c:bubble3D val="0"/>
            <c:spPr>
              <a:solidFill>
                <a:srgbClr val="FF0000"/>
              </a:solidFill>
            </c:spPr>
            <c:extLst>
              <c:ext xmlns:c16="http://schemas.microsoft.com/office/drawing/2014/chart" uri="{C3380CC4-5D6E-409C-BE32-E72D297353CC}">
                <c16:uniqueId val="{00000009-78D6-4E0B-9441-0E9B70A1FE5D}"/>
              </c:ext>
            </c:extLst>
          </c:dPt>
          <c:dPt>
            <c:idx val="5"/>
            <c:invertIfNegative val="0"/>
            <c:bubble3D val="0"/>
            <c:spPr>
              <a:solidFill>
                <a:srgbClr val="FFFF00"/>
              </a:solidFill>
            </c:spPr>
            <c:extLst>
              <c:ext xmlns:c16="http://schemas.microsoft.com/office/drawing/2014/chart" uri="{C3380CC4-5D6E-409C-BE32-E72D297353CC}">
                <c16:uniqueId val="{0000000B-78D6-4E0B-9441-0E9B70A1FE5D}"/>
              </c:ext>
            </c:extLst>
          </c:dPt>
          <c:dPt>
            <c:idx val="6"/>
            <c:invertIfNegative val="0"/>
            <c:bubble3D val="0"/>
            <c:spPr>
              <a:solidFill>
                <a:srgbClr val="FFFF00"/>
              </a:solidFill>
            </c:spPr>
            <c:extLst>
              <c:ext xmlns:c16="http://schemas.microsoft.com/office/drawing/2014/chart" uri="{C3380CC4-5D6E-409C-BE32-E72D297353CC}">
                <c16:uniqueId val="{0000000D-78D6-4E0B-9441-0E9B70A1FE5D}"/>
              </c:ext>
            </c:extLst>
          </c:dPt>
          <c:dPt>
            <c:idx val="7"/>
            <c:invertIfNegative val="0"/>
            <c:bubble3D val="0"/>
            <c:spPr>
              <a:solidFill>
                <a:srgbClr val="FFFF00"/>
              </a:solidFill>
            </c:spPr>
            <c:extLst>
              <c:ext xmlns:c16="http://schemas.microsoft.com/office/drawing/2014/chart" uri="{C3380CC4-5D6E-409C-BE32-E72D297353CC}">
                <c16:uniqueId val="{0000000F-78D6-4E0B-9441-0E9B70A1FE5D}"/>
              </c:ext>
            </c:extLst>
          </c:dPt>
          <c:dPt>
            <c:idx val="8"/>
            <c:invertIfNegative val="0"/>
            <c:bubble3D val="0"/>
            <c:spPr>
              <a:solidFill>
                <a:srgbClr val="FFFF00"/>
              </a:solidFill>
            </c:spPr>
            <c:extLst>
              <c:ext xmlns:c16="http://schemas.microsoft.com/office/drawing/2014/chart" uri="{C3380CC4-5D6E-409C-BE32-E72D297353CC}">
                <c16:uniqueId val="{00000011-78D6-4E0B-9441-0E9B70A1FE5D}"/>
              </c:ext>
            </c:extLst>
          </c:dPt>
          <c:dPt>
            <c:idx val="9"/>
            <c:invertIfNegative val="0"/>
            <c:bubble3D val="0"/>
            <c:spPr>
              <a:solidFill>
                <a:srgbClr val="FFFF00"/>
              </a:solidFill>
            </c:spPr>
            <c:extLst>
              <c:ext xmlns:c16="http://schemas.microsoft.com/office/drawing/2014/chart" uri="{C3380CC4-5D6E-409C-BE32-E72D297353CC}">
                <c16:uniqueId val="{00000013-78D6-4E0B-9441-0E9B70A1FE5D}"/>
              </c:ext>
            </c:extLst>
          </c:dPt>
          <c:dPt>
            <c:idx val="10"/>
            <c:invertIfNegative val="0"/>
            <c:bubble3D val="0"/>
            <c:spPr>
              <a:solidFill>
                <a:srgbClr val="FFFF00"/>
              </a:solidFill>
            </c:spPr>
            <c:extLst>
              <c:ext xmlns:c16="http://schemas.microsoft.com/office/drawing/2014/chart" uri="{C3380CC4-5D6E-409C-BE32-E72D297353CC}">
                <c16:uniqueId val="{00000015-78D6-4E0B-9441-0E9B70A1FE5D}"/>
              </c:ext>
            </c:extLst>
          </c:dPt>
          <c:dPt>
            <c:idx val="11"/>
            <c:invertIfNegative val="0"/>
            <c:bubble3D val="0"/>
            <c:spPr>
              <a:solidFill>
                <a:srgbClr val="FFFF00"/>
              </a:solidFill>
            </c:spPr>
            <c:extLst>
              <c:ext xmlns:c16="http://schemas.microsoft.com/office/drawing/2014/chart" uri="{C3380CC4-5D6E-409C-BE32-E72D297353CC}">
                <c16:uniqueId val="{00000017-78D6-4E0B-9441-0E9B70A1FE5D}"/>
              </c:ext>
            </c:extLst>
          </c:dPt>
          <c:dPt>
            <c:idx val="12"/>
            <c:invertIfNegative val="0"/>
            <c:bubble3D val="0"/>
            <c:spPr>
              <a:solidFill>
                <a:srgbClr val="FFFF00"/>
              </a:solidFill>
            </c:spPr>
            <c:extLst>
              <c:ext xmlns:c16="http://schemas.microsoft.com/office/drawing/2014/chart" uri="{C3380CC4-5D6E-409C-BE32-E72D297353CC}">
                <c16:uniqueId val="{00000019-78D6-4E0B-9441-0E9B70A1FE5D}"/>
              </c:ext>
            </c:extLst>
          </c:dPt>
          <c:dPt>
            <c:idx val="13"/>
            <c:invertIfNegative val="0"/>
            <c:bubble3D val="0"/>
            <c:spPr>
              <a:solidFill>
                <a:srgbClr val="FFFF00"/>
              </a:solidFill>
            </c:spPr>
            <c:extLst>
              <c:ext xmlns:c16="http://schemas.microsoft.com/office/drawing/2014/chart" uri="{C3380CC4-5D6E-409C-BE32-E72D297353CC}">
                <c16:uniqueId val="{0000001B-78D6-4E0B-9441-0E9B70A1FE5D}"/>
              </c:ext>
            </c:extLst>
          </c:dPt>
          <c:dPt>
            <c:idx val="14"/>
            <c:invertIfNegative val="0"/>
            <c:bubble3D val="0"/>
            <c:spPr>
              <a:solidFill>
                <a:srgbClr val="FFFF00"/>
              </a:solidFill>
            </c:spPr>
            <c:extLst>
              <c:ext xmlns:c16="http://schemas.microsoft.com/office/drawing/2014/chart" uri="{C3380CC4-5D6E-409C-BE32-E72D297353CC}">
                <c16:uniqueId val="{0000001D-78D6-4E0B-9441-0E9B70A1FE5D}"/>
              </c:ext>
            </c:extLst>
          </c:dPt>
          <c:dPt>
            <c:idx val="15"/>
            <c:invertIfNegative val="0"/>
            <c:bubble3D val="0"/>
            <c:spPr>
              <a:solidFill>
                <a:srgbClr val="FFFF00"/>
              </a:solidFill>
            </c:spPr>
            <c:extLst>
              <c:ext xmlns:c16="http://schemas.microsoft.com/office/drawing/2014/chart" uri="{C3380CC4-5D6E-409C-BE32-E72D297353CC}">
                <c16:uniqueId val="{0000001F-78D6-4E0B-9441-0E9B70A1FE5D}"/>
              </c:ext>
            </c:extLst>
          </c:dPt>
          <c:dPt>
            <c:idx val="16"/>
            <c:invertIfNegative val="0"/>
            <c:bubble3D val="0"/>
            <c:spPr>
              <a:solidFill>
                <a:srgbClr val="FFFF00"/>
              </a:solidFill>
            </c:spPr>
            <c:extLst>
              <c:ext xmlns:c16="http://schemas.microsoft.com/office/drawing/2014/chart" uri="{C3380CC4-5D6E-409C-BE32-E72D297353CC}">
                <c16:uniqueId val="{00000021-78D6-4E0B-9441-0E9B70A1FE5D}"/>
              </c:ext>
            </c:extLst>
          </c:dPt>
          <c:dPt>
            <c:idx val="17"/>
            <c:invertIfNegative val="0"/>
            <c:bubble3D val="0"/>
            <c:spPr>
              <a:solidFill>
                <a:srgbClr val="FFFF00"/>
              </a:solidFill>
            </c:spPr>
            <c:extLst>
              <c:ext xmlns:c16="http://schemas.microsoft.com/office/drawing/2014/chart" uri="{C3380CC4-5D6E-409C-BE32-E72D297353CC}">
                <c16:uniqueId val="{00000023-78D6-4E0B-9441-0E9B70A1FE5D}"/>
              </c:ext>
            </c:extLst>
          </c:dPt>
          <c:dPt>
            <c:idx val="18"/>
            <c:invertIfNegative val="0"/>
            <c:bubble3D val="0"/>
            <c:spPr>
              <a:solidFill>
                <a:srgbClr val="FFFF00"/>
              </a:solidFill>
            </c:spPr>
            <c:extLst>
              <c:ext xmlns:c16="http://schemas.microsoft.com/office/drawing/2014/chart" uri="{C3380CC4-5D6E-409C-BE32-E72D297353CC}">
                <c16:uniqueId val="{00000025-78D6-4E0B-9441-0E9B70A1FE5D}"/>
              </c:ext>
            </c:extLst>
          </c:dPt>
          <c:dPt>
            <c:idx val="19"/>
            <c:invertIfNegative val="0"/>
            <c:bubble3D val="0"/>
            <c:spPr>
              <a:solidFill>
                <a:srgbClr val="FFFF00"/>
              </a:solidFill>
            </c:spPr>
            <c:extLst>
              <c:ext xmlns:c16="http://schemas.microsoft.com/office/drawing/2014/chart" uri="{C3380CC4-5D6E-409C-BE32-E72D297353CC}">
                <c16:uniqueId val="{00000027-78D6-4E0B-9441-0E9B70A1FE5D}"/>
              </c:ext>
            </c:extLst>
          </c:dPt>
          <c:dPt>
            <c:idx val="20"/>
            <c:invertIfNegative val="0"/>
            <c:bubble3D val="0"/>
            <c:spPr>
              <a:solidFill>
                <a:srgbClr val="FFFF00"/>
              </a:solidFill>
            </c:spPr>
            <c:extLst>
              <c:ext xmlns:c16="http://schemas.microsoft.com/office/drawing/2014/chart" uri="{C3380CC4-5D6E-409C-BE32-E72D297353CC}">
                <c16:uniqueId val="{00000029-78D6-4E0B-9441-0E9B70A1FE5D}"/>
              </c:ext>
            </c:extLst>
          </c:dPt>
          <c:dPt>
            <c:idx val="21"/>
            <c:invertIfNegative val="0"/>
            <c:bubble3D val="0"/>
            <c:spPr>
              <a:solidFill>
                <a:srgbClr val="FFFF00"/>
              </a:solidFill>
            </c:spPr>
            <c:extLst>
              <c:ext xmlns:c16="http://schemas.microsoft.com/office/drawing/2014/chart" uri="{C3380CC4-5D6E-409C-BE32-E72D297353CC}">
                <c16:uniqueId val="{0000002B-78D6-4E0B-9441-0E9B70A1FE5D}"/>
              </c:ext>
            </c:extLst>
          </c:dPt>
          <c:dPt>
            <c:idx val="22"/>
            <c:invertIfNegative val="0"/>
            <c:bubble3D val="0"/>
            <c:spPr>
              <a:solidFill>
                <a:srgbClr val="FFFF00"/>
              </a:solidFill>
            </c:spPr>
            <c:extLst>
              <c:ext xmlns:c16="http://schemas.microsoft.com/office/drawing/2014/chart" uri="{C3380CC4-5D6E-409C-BE32-E72D297353CC}">
                <c16:uniqueId val="{0000002D-78D6-4E0B-9441-0E9B70A1FE5D}"/>
              </c:ext>
            </c:extLst>
          </c:dPt>
          <c:dPt>
            <c:idx val="23"/>
            <c:invertIfNegative val="0"/>
            <c:bubble3D val="0"/>
            <c:spPr>
              <a:solidFill>
                <a:srgbClr val="FFFF00"/>
              </a:solidFill>
            </c:spPr>
            <c:extLst>
              <c:ext xmlns:c16="http://schemas.microsoft.com/office/drawing/2014/chart" uri="{C3380CC4-5D6E-409C-BE32-E72D297353CC}">
                <c16:uniqueId val="{0000002F-78D6-4E0B-9441-0E9B70A1FE5D}"/>
              </c:ext>
            </c:extLst>
          </c:dPt>
          <c:dPt>
            <c:idx val="24"/>
            <c:invertIfNegative val="0"/>
            <c:bubble3D val="0"/>
            <c:spPr>
              <a:solidFill>
                <a:srgbClr val="FFFF00"/>
              </a:solidFill>
            </c:spPr>
            <c:extLst>
              <c:ext xmlns:c16="http://schemas.microsoft.com/office/drawing/2014/chart" uri="{C3380CC4-5D6E-409C-BE32-E72D297353CC}">
                <c16:uniqueId val="{00000031-78D6-4E0B-9441-0E9B70A1FE5D}"/>
              </c:ext>
            </c:extLst>
          </c:dPt>
          <c:dPt>
            <c:idx val="25"/>
            <c:invertIfNegative val="0"/>
            <c:bubble3D val="0"/>
            <c:spPr>
              <a:solidFill>
                <a:srgbClr val="FFFF00"/>
              </a:solidFill>
            </c:spPr>
            <c:extLst>
              <c:ext xmlns:c16="http://schemas.microsoft.com/office/drawing/2014/chart" uri="{C3380CC4-5D6E-409C-BE32-E72D297353CC}">
                <c16:uniqueId val="{00000033-78D6-4E0B-9441-0E9B70A1FE5D}"/>
              </c:ext>
            </c:extLst>
          </c:dPt>
          <c:dPt>
            <c:idx val="26"/>
            <c:invertIfNegative val="0"/>
            <c:bubble3D val="0"/>
            <c:spPr>
              <a:solidFill>
                <a:srgbClr val="FFFF00"/>
              </a:solidFill>
            </c:spPr>
            <c:extLst>
              <c:ext xmlns:c16="http://schemas.microsoft.com/office/drawing/2014/chart" uri="{C3380CC4-5D6E-409C-BE32-E72D297353CC}">
                <c16:uniqueId val="{00000035-78D6-4E0B-9441-0E9B70A1FE5D}"/>
              </c:ext>
            </c:extLst>
          </c:dPt>
          <c:dPt>
            <c:idx val="27"/>
            <c:invertIfNegative val="0"/>
            <c:bubble3D val="0"/>
            <c:spPr>
              <a:solidFill>
                <a:srgbClr val="FFFF00"/>
              </a:solidFill>
            </c:spPr>
            <c:extLst>
              <c:ext xmlns:c16="http://schemas.microsoft.com/office/drawing/2014/chart" uri="{C3380CC4-5D6E-409C-BE32-E72D297353CC}">
                <c16:uniqueId val="{00000037-78D6-4E0B-9441-0E9B70A1FE5D}"/>
              </c:ext>
            </c:extLst>
          </c:dPt>
          <c:dPt>
            <c:idx val="28"/>
            <c:invertIfNegative val="0"/>
            <c:bubble3D val="0"/>
            <c:spPr>
              <a:solidFill>
                <a:srgbClr val="FFFF00"/>
              </a:solidFill>
            </c:spPr>
            <c:extLst>
              <c:ext xmlns:c16="http://schemas.microsoft.com/office/drawing/2014/chart" uri="{C3380CC4-5D6E-409C-BE32-E72D297353CC}">
                <c16:uniqueId val="{00000039-78D6-4E0B-9441-0E9B70A1FE5D}"/>
              </c:ext>
            </c:extLst>
          </c:dPt>
          <c:dPt>
            <c:idx val="29"/>
            <c:invertIfNegative val="0"/>
            <c:bubble3D val="0"/>
            <c:spPr>
              <a:solidFill>
                <a:srgbClr val="FFFF00"/>
              </a:solidFill>
            </c:spPr>
            <c:extLst>
              <c:ext xmlns:c16="http://schemas.microsoft.com/office/drawing/2014/chart" uri="{C3380CC4-5D6E-409C-BE32-E72D297353CC}">
                <c16:uniqueId val="{0000003B-78D6-4E0B-9441-0E9B70A1FE5D}"/>
              </c:ext>
            </c:extLst>
          </c:dPt>
          <c:dPt>
            <c:idx val="30"/>
            <c:invertIfNegative val="0"/>
            <c:bubble3D val="0"/>
            <c:spPr>
              <a:solidFill>
                <a:srgbClr val="FFFF00"/>
              </a:solidFill>
            </c:spPr>
            <c:extLst>
              <c:ext xmlns:c16="http://schemas.microsoft.com/office/drawing/2014/chart" uri="{C3380CC4-5D6E-409C-BE32-E72D297353CC}">
                <c16:uniqueId val="{0000003D-78D6-4E0B-9441-0E9B70A1FE5D}"/>
              </c:ext>
            </c:extLst>
          </c:dPt>
          <c:dPt>
            <c:idx val="31"/>
            <c:invertIfNegative val="0"/>
            <c:bubble3D val="0"/>
            <c:spPr>
              <a:solidFill>
                <a:srgbClr val="FFFF00"/>
              </a:solidFill>
            </c:spPr>
            <c:extLst>
              <c:ext xmlns:c16="http://schemas.microsoft.com/office/drawing/2014/chart" uri="{C3380CC4-5D6E-409C-BE32-E72D297353CC}">
                <c16:uniqueId val="{0000003F-78D6-4E0B-9441-0E9B70A1FE5D}"/>
              </c:ext>
            </c:extLst>
          </c:dPt>
          <c:dPt>
            <c:idx val="32"/>
            <c:invertIfNegative val="0"/>
            <c:bubble3D val="0"/>
            <c:spPr>
              <a:solidFill>
                <a:srgbClr val="FFFF00"/>
              </a:solidFill>
            </c:spPr>
            <c:extLst>
              <c:ext xmlns:c16="http://schemas.microsoft.com/office/drawing/2014/chart" uri="{C3380CC4-5D6E-409C-BE32-E72D297353CC}">
                <c16:uniqueId val="{00000041-78D6-4E0B-9441-0E9B70A1FE5D}"/>
              </c:ext>
            </c:extLst>
          </c:dPt>
          <c:dPt>
            <c:idx val="33"/>
            <c:invertIfNegative val="0"/>
            <c:bubble3D val="0"/>
            <c:spPr>
              <a:solidFill>
                <a:srgbClr val="FFFF00"/>
              </a:solidFill>
            </c:spPr>
            <c:extLst>
              <c:ext xmlns:c16="http://schemas.microsoft.com/office/drawing/2014/chart" uri="{C3380CC4-5D6E-409C-BE32-E72D297353CC}">
                <c16:uniqueId val="{00000043-78D6-4E0B-9441-0E9B70A1FE5D}"/>
              </c:ext>
            </c:extLst>
          </c:dPt>
          <c:dPt>
            <c:idx val="34"/>
            <c:invertIfNegative val="0"/>
            <c:bubble3D val="0"/>
            <c:spPr>
              <a:solidFill>
                <a:srgbClr val="FFFF00"/>
              </a:solidFill>
            </c:spPr>
            <c:extLst>
              <c:ext xmlns:c16="http://schemas.microsoft.com/office/drawing/2014/chart" uri="{C3380CC4-5D6E-409C-BE32-E72D297353CC}">
                <c16:uniqueId val="{00000045-78D6-4E0B-9441-0E9B70A1FE5D}"/>
              </c:ext>
            </c:extLst>
          </c:dPt>
          <c:dPt>
            <c:idx val="35"/>
            <c:invertIfNegative val="0"/>
            <c:bubble3D val="0"/>
            <c:spPr>
              <a:solidFill>
                <a:srgbClr val="FFFF00"/>
              </a:solidFill>
            </c:spPr>
            <c:extLst>
              <c:ext xmlns:c16="http://schemas.microsoft.com/office/drawing/2014/chart" uri="{C3380CC4-5D6E-409C-BE32-E72D297353CC}">
                <c16:uniqueId val="{00000047-78D6-4E0B-9441-0E9B70A1FE5D}"/>
              </c:ext>
            </c:extLst>
          </c:dPt>
          <c:dPt>
            <c:idx val="36"/>
            <c:invertIfNegative val="0"/>
            <c:bubble3D val="0"/>
            <c:spPr>
              <a:solidFill>
                <a:srgbClr val="FFFF00"/>
              </a:solidFill>
            </c:spPr>
            <c:extLst>
              <c:ext xmlns:c16="http://schemas.microsoft.com/office/drawing/2014/chart" uri="{C3380CC4-5D6E-409C-BE32-E72D297353CC}">
                <c16:uniqueId val="{00000049-78D6-4E0B-9441-0E9B70A1FE5D}"/>
              </c:ext>
            </c:extLst>
          </c:dPt>
          <c:dPt>
            <c:idx val="37"/>
            <c:invertIfNegative val="0"/>
            <c:bubble3D val="0"/>
            <c:spPr>
              <a:solidFill>
                <a:srgbClr val="FFFF00"/>
              </a:solidFill>
            </c:spPr>
            <c:extLst>
              <c:ext xmlns:c16="http://schemas.microsoft.com/office/drawing/2014/chart" uri="{C3380CC4-5D6E-409C-BE32-E72D297353CC}">
                <c16:uniqueId val="{0000004B-78D6-4E0B-9441-0E9B70A1FE5D}"/>
              </c:ext>
            </c:extLst>
          </c:dPt>
          <c:dPt>
            <c:idx val="38"/>
            <c:invertIfNegative val="0"/>
            <c:bubble3D val="0"/>
            <c:spPr>
              <a:solidFill>
                <a:srgbClr val="FFFF00"/>
              </a:solidFill>
            </c:spPr>
            <c:extLst>
              <c:ext xmlns:c16="http://schemas.microsoft.com/office/drawing/2014/chart" uri="{C3380CC4-5D6E-409C-BE32-E72D297353CC}">
                <c16:uniqueId val="{0000004D-78D6-4E0B-9441-0E9B70A1FE5D}"/>
              </c:ext>
            </c:extLst>
          </c:dPt>
          <c:dPt>
            <c:idx val="39"/>
            <c:invertIfNegative val="0"/>
            <c:bubble3D val="0"/>
            <c:spPr>
              <a:solidFill>
                <a:srgbClr val="FFFF00"/>
              </a:solidFill>
            </c:spPr>
            <c:extLst>
              <c:ext xmlns:c16="http://schemas.microsoft.com/office/drawing/2014/chart" uri="{C3380CC4-5D6E-409C-BE32-E72D297353CC}">
                <c16:uniqueId val="{0000004F-78D6-4E0B-9441-0E9B70A1FE5D}"/>
              </c:ext>
            </c:extLst>
          </c:dPt>
          <c:dPt>
            <c:idx val="40"/>
            <c:invertIfNegative val="0"/>
            <c:bubble3D val="0"/>
            <c:spPr>
              <a:solidFill>
                <a:srgbClr val="FFFF00"/>
              </a:solidFill>
            </c:spPr>
            <c:extLst>
              <c:ext xmlns:c16="http://schemas.microsoft.com/office/drawing/2014/chart" uri="{C3380CC4-5D6E-409C-BE32-E72D297353CC}">
                <c16:uniqueId val="{00000051-78D6-4E0B-9441-0E9B70A1FE5D}"/>
              </c:ext>
            </c:extLst>
          </c:dPt>
          <c:dPt>
            <c:idx val="41"/>
            <c:invertIfNegative val="0"/>
            <c:bubble3D val="0"/>
            <c:spPr>
              <a:solidFill>
                <a:srgbClr val="FFFF00"/>
              </a:solidFill>
            </c:spPr>
            <c:extLst>
              <c:ext xmlns:c16="http://schemas.microsoft.com/office/drawing/2014/chart" uri="{C3380CC4-5D6E-409C-BE32-E72D297353CC}">
                <c16:uniqueId val="{00000053-78D6-4E0B-9441-0E9B70A1FE5D}"/>
              </c:ext>
            </c:extLst>
          </c:dPt>
          <c:dPt>
            <c:idx val="42"/>
            <c:invertIfNegative val="0"/>
            <c:bubble3D val="0"/>
            <c:spPr>
              <a:solidFill>
                <a:srgbClr val="FFFF00"/>
              </a:solidFill>
            </c:spPr>
            <c:extLst>
              <c:ext xmlns:c16="http://schemas.microsoft.com/office/drawing/2014/chart" uri="{C3380CC4-5D6E-409C-BE32-E72D297353CC}">
                <c16:uniqueId val="{00000055-78D6-4E0B-9441-0E9B70A1FE5D}"/>
              </c:ext>
            </c:extLst>
          </c:dPt>
          <c:dPt>
            <c:idx val="43"/>
            <c:invertIfNegative val="0"/>
            <c:bubble3D val="0"/>
            <c:spPr>
              <a:solidFill>
                <a:srgbClr val="FFFF00"/>
              </a:solidFill>
            </c:spPr>
            <c:extLst>
              <c:ext xmlns:c16="http://schemas.microsoft.com/office/drawing/2014/chart" uri="{C3380CC4-5D6E-409C-BE32-E72D297353CC}">
                <c16:uniqueId val="{00000057-78D6-4E0B-9441-0E9B70A1FE5D}"/>
              </c:ext>
            </c:extLst>
          </c:dPt>
          <c:dPt>
            <c:idx val="44"/>
            <c:invertIfNegative val="0"/>
            <c:bubble3D val="0"/>
            <c:spPr>
              <a:solidFill>
                <a:srgbClr val="FFFF00"/>
              </a:solidFill>
            </c:spPr>
            <c:extLst>
              <c:ext xmlns:c16="http://schemas.microsoft.com/office/drawing/2014/chart" uri="{C3380CC4-5D6E-409C-BE32-E72D297353CC}">
                <c16:uniqueId val="{00000059-78D6-4E0B-9441-0E9B70A1FE5D}"/>
              </c:ext>
            </c:extLst>
          </c:dPt>
          <c:dPt>
            <c:idx val="45"/>
            <c:invertIfNegative val="0"/>
            <c:bubble3D val="0"/>
            <c:spPr>
              <a:solidFill>
                <a:srgbClr val="FFFF00"/>
              </a:solidFill>
            </c:spPr>
            <c:extLst>
              <c:ext xmlns:c16="http://schemas.microsoft.com/office/drawing/2014/chart" uri="{C3380CC4-5D6E-409C-BE32-E72D297353CC}">
                <c16:uniqueId val="{0000005B-78D6-4E0B-9441-0E9B70A1FE5D}"/>
              </c:ext>
            </c:extLst>
          </c:dPt>
          <c:dPt>
            <c:idx val="46"/>
            <c:invertIfNegative val="0"/>
            <c:bubble3D val="0"/>
            <c:spPr>
              <a:solidFill>
                <a:srgbClr val="FFFF00"/>
              </a:solidFill>
            </c:spPr>
            <c:extLst>
              <c:ext xmlns:c16="http://schemas.microsoft.com/office/drawing/2014/chart" uri="{C3380CC4-5D6E-409C-BE32-E72D297353CC}">
                <c16:uniqueId val="{0000005D-78D6-4E0B-9441-0E9B70A1FE5D}"/>
              </c:ext>
            </c:extLst>
          </c:dPt>
          <c:dPt>
            <c:idx val="47"/>
            <c:invertIfNegative val="0"/>
            <c:bubble3D val="0"/>
            <c:spPr>
              <a:solidFill>
                <a:srgbClr val="FFFF00"/>
              </a:solidFill>
            </c:spPr>
            <c:extLst>
              <c:ext xmlns:c16="http://schemas.microsoft.com/office/drawing/2014/chart" uri="{C3380CC4-5D6E-409C-BE32-E72D297353CC}">
                <c16:uniqueId val="{0000005F-78D6-4E0B-9441-0E9B70A1FE5D}"/>
              </c:ext>
            </c:extLst>
          </c:dPt>
          <c:dPt>
            <c:idx val="48"/>
            <c:invertIfNegative val="0"/>
            <c:bubble3D val="0"/>
            <c:spPr>
              <a:solidFill>
                <a:srgbClr val="FFFF00"/>
              </a:solidFill>
            </c:spPr>
            <c:extLst>
              <c:ext xmlns:c16="http://schemas.microsoft.com/office/drawing/2014/chart" uri="{C3380CC4-5D6E-409C-BE32-E72D297353CC}">
                <c16:uniqueId val="{00000061-78D6-4E0B-9441-0E9B70A1FE5D}"/>
              </c:ext>
            </c:extLst>
          </c:dPt>
          <c:dPt>
            <c:idx val="49"/>
            <c:invertIfNegative val="0"/>
            <c:bubble3D val="0"/>
            <c:spPr>
              <a:solidFill>
                <a:srgbClr val="FFFF00"/>
              </a:solidFill>
            </c:spPr>
            <c:extLst>
              <c:ext xmlns:c16="http://schemas.microsoft.com/office/drawing/2014/chart" uri="{C3380CC4-5D6E-409C-BE32-E72D297353CC}">
                <c16:uniqueId val="{00000063-78D6-4E0B-9441-0E9B70A1FE5D}"/>
              </c:ext>
            </c:extLst>
          </c:dPt>
          <c:dPt>
            <c:idx val="50"/>
            <c:invertIfNegative val="0"/>
            <c:bubble3D val="0"/>
            <c:spPr>
              <a:solidFill>
                <a:srgbClr val="FFFF00"/>
              </a:solidFill>
            </c:spPr>
            <c:extLst>
              <c:ext xmlns:c16="http://schemas.microsoft.com/office/drawing/2014/chart" uri="{C3380CC4-5D6E-409C-BE32-E72D297353CC}">
                <c16:uniqueId val="{00000065-78D6-4E0B-9441-0E9B70A1FE5D}"/>
              </c:ext>
            </c:extLst>
          </c:dPt>
          <c:dPt>
            <c:idx val="51"/>
            <c:invertIfNegative val="0"/>
            <c:bubble3D val="0"/>
            <c:spPr>
              <a:solidFill>
                <a:srgbClr val="FFFF00"/>
              </a:solidFill>
            </c:spPr>
            <c:extLst>
              <c:ext xmlns:c16="http://schemas.microsoft.com/office/drawing/2014/chart" uri="{C3380CC4-5D6E-409C-BE32-E72D297353CC}">
                <c16:uniqueId val="{00000067-78D6-4E0B-9441-0E9B70A1FE5D}"/>
              </c:ext>
            </c:extLst>
          </c:dPt>
          <c:dPt>
            <c:idx val="52"/>
            <c:invertIfNegative val="0"/>
            <c:bubble3D val="0"/>
            <c:spPr>
              <a:solidFill>
                <a:srgbClr val="FFFF00"/>
              </a:solidFill>
            </c:spPr>
            <c:extLst>
              <c:ext xmlns:c16="http://schemas.microsoft.com/office/drawing/2014/chart" uri="{C3380CC4-5D6E-409C-BE32-E72D297353CC}">
                <c16:uniqueId val="{00000069-78D6-4E0B-9441-0E9B70A1FE5D}"/>
              </c:ext>
            </c:extLst>
          </c:dPt>
          <c:dPt>
            <c:idx val="53"/>
            <c:invertIfNegative val="0"/>
            <c:bubble3D val="0"/>
            <c:spPr>
              <a:solidFill>
                <a:srgbClr val="FFFF00"/>
              </a:solidFill>
            </c:spPr>
            <c:extLst>
              <c:ext xmlns:c16="http://schemas.microsoft.com/office/drawing/2014/chart" uri="{C3380CC4-5D6E-409C-BE32-E72D297353CC}">
                <c16:uniqueId val="{0000006B-78D6-4E0B-9441-0E9B70A1FE5D}"/>
              </c:ext>
            </c:extLst>
          </c:dPt>
          <c:dPt>
            <c:idx val="54"/>
            <c:invertIfNegative val="0"/>
            <c:bubble3D val="0"/>
            <c:spPr>
              <a:solidFill>
                <a:srgbClr val="FFFF00"/>
              </a:solidFill>
            </c:spPr>
            <c:extLst>
              <c:ext xmlns:c16="http://schemas.microsoft.com/office/drawing/2014/chart" uri="{C3380CC4-5D6E-409C-BE32-E72D297353CC}">
                <c16:uniqueId val="{0000006D-78D6-4E0B-9441-0E9B70A1FE5D}"/>
              </c:ext>
            </c:extLst>
          </c:dPt>
          <c:dPt>
            <c:idx val="55"/>
            <c:invertIfNegative val="0"/>
            <c:bubble3D val="0"/>
            <c:spPr>
              <a:solidFill>
                <a:srgbClr val="FFFF00"/>
              </a:solidFill>
            </c:spPr>
            <c:extLst>
              <c:ext xmlns:c16="http://schemas.microsoft.com/office/drawing/2014/chart" uri="{C3380CC4-5D6E-409C-BE32-E72D297353CC}">
                <c16:uniqueId val="{0000006F-78D6-4E0B-9441-0E9B70A1FE5D}"/>
              </c:ext>
            </c:extLst>
          </c:dPt>
          <c:dPt>
            <c:idx val="56"/>
            <c:invertIfNegative val="0"/>
            <c:bubble3D val="0"/>
            <c:spPr>
              <a:solidFill>
                <a:srgbClr val="FFFF00"/>
              </a:solidFill>
            </c:spPr>
            <c:extLst>
              <c:ext xmlns:c16="http://schemas.microsoft.com/office/drawing/2014/chart" uri="{C3380CC4-5D6E-409C-BE32-E72D297353CC}">
                <c16:uniqueId val="{00000071-78D6-4E0B-9441-0E9B70A1FE5D}"/>
              </c:ext>
            </c:extLst>
          </c:dPt>
          <c:dPt>
            <c:idx val="57"/>
            <c:invertIfNegative val="0"/>
            <c:bubble3D val="0"/>
            <c:spPr>
              <a:solidFill>
                <a:srgbClr val="FFFF00"/>
              </a:solidFill>
            </c:spPr>
            <c:extLst>
              <c:ext xmlns:c16="http://schemas.microsoft.com/office/drawing/2014/chart" uri="{C3380CC4-5D6E-409C-BE32-E72D297353CC}">
                <c16:uniqueId val="{00000073-78D6-4E0B-9441-0E9B70A1FE5D}"/>
              </c:ext>
            </c:extLst>
          </c:dPt>
          <c:dPt>
            <c:idx val="58"/>
            <c:invertIfNegative val="0"/>
            <c:bubble3D val="0"/>
            <c:spPr>
              <a:solidFill>
                <a:srgbClr val="FFFF00"/>
              </a:solidFill>
            </c:spPr>
            <c:extLst>
              <c:ext xmlns:c16="http://schemas.microsoft.com/office/drawing/2014/chart" uri="{C3380CC4-5D6E-409C-BE32-E72D297353CC}">
                <c16:uniqueId val="{00000075-78D6-4E0B-9441-0E9B70A1FE5D}"/>
              </c:ext>
            </c:extLst>
          </c:dPt>
          <c:dPt>
            <c:idx val="59"/>
            <c:invertIfNegative val="0"/>
            <c:bubble3D val="0"/>
            <c:spPr>
              <a:solidFill>
                <a:srgbClr val="FFFF00"/>
              </a:solidFill>
            </c:spPr>
            <c:extLst>
              <c:ext xmlns:c16="http://schemas.microsoft.com/office/drawing/2014/chart" uri="{C3380CC4-5D6E-409C-BE32-E72D297353CC}">
                <c16:uniqueId val="{00000077-78D6-4E0B-9441-0E9B70A1FE5D}"/>
              </c:ext>
            </c:extLst>
          </c:dPt>
          <c:dPt>
            <c:idx val="60"/>
            <c:invertIfNegative val="0"/>
            <c:bubble3D val="0"/>
            <c:spPr>
              <a:solidFill>
                <a:srgbClr val="FFFF00"/>
              </a:solidFill>
            </c:spPr>
            <c:extLst>
              <c:ext xmlns:c16="http://schemas.microsoft.com/office/drawing/2014/chart" uri="{C3380CC4-5D6E-409C-BE32-E72D297353CC}">
                <c16:uniqueId val="{00000079-78D6-4E0B-9441-0E9B70A1FE5D}"/>
              </c:ext>
            </c:extLst>
          </c:dPt>
          <c:dPt>
            <c:idx val="61"/>
            <c:invertIfNegative val="0"/>
            <c:bubble3D val="0"/>
            <c:spPr>
              <a:solidFill>
                <a:srgbClr val="FFFF00"/>
              </a:solidFill>
            </c:spPr>
            <c:extLst>
              <c:ext xmlns:c16="http://schemas.microsoft.com/office/drawing/2014/chart" uri="{C3380CC4-5D6E-409C-BE32-E72D297353CC}">
                <c16:uniqueId val="{0000007B-78D6-4E0B-9441-0E9B70A1FE5D}"/>
              </c:ext>
            </c:extLst>
          </c:dPt>
          <c:dPt>
            <c:idx val="62"/>
            <c:invertIfNegative val="0"/>
            <c:bubble3D val="0"/>
            <c:spPr>
              <a:solidFill>
                <a:srgbClr val="FFFF00"/>
              </a:solidFill>
            </c:spPr>
            <c:extLst>
              <c:ext xmlns:c16="http://schemas.microsoft.com/office/drawing/2014/chart" uri="{C3380CC4-5D6E-409C-BE32-E72D297353CC}">
                <c16:uniqueId val="{0000007D-78D6-4E0B-9441-0E9B70A1FE5D}"/>
              </c:ext>
            </c:extLst>
          </c:dPt>
          <c:dPt>
            <c:idx val="63"/>
            <c:invertIfNegative val="0"/>
            <c:bubble3D val="0"/>
            <c:spPr>
              <a:solidFill>
                <a:srgbClr val="FFFF00"/>
              </a:solidFill>
            </c:spPr>
            <c:extLst>
              <c:ext xmlns:c16="http://schemas.microsoft.com/office/drawing/2014/chart" uri="{C3380CC4-5D6E-409C-BE32-E72D297353CC}">
                <c16:uniqueId val="{0000007F-78D6-4E0B-9441-0E9B70A1FE5D}"/>
              </c:ext>
            </c:extLst>
          </c:dPt>
          <c:dPt>
            <c:idx val="64"/>
            <c:invertIfNegative val="0"/>
            <c:bubble3D val="0"/>
            <c:spPr>
              <a:solidFill>
                <a:srgbClr val="FFFF00"/>
              </a:solidFill>
            </c:spPr>
            <c:extLst>
              <c:ext xmlns:c16="http://schemas.microsoft.com/office/drawing/2014/chart" uri="{C3380CC4-5D6E-409C-BE32-E72D297353CC}">
                <c16:uniqueId val="{00000081-78D6-4E0B-9441-0E9B70A1FE5D}"/>
              </c:ext>
            </c:extLst>
          </c:dPt>
          <c:dPt>
            <c:idx val="65"/>
            <c:invertIfNegative val="0"/>
            <c:bubble3D val="0"/>
            <c:spPr>
              <a:solidFill>
                <a:srgbClr val="FFFF00"/>
              </a:solidFill>
            </c:spPr>
            <c:extLst>
              <c:ext xmlns:c16="http://schemas.microsoft.com/office/drawing/2014/chart" uri="{C3380CC4-5D6E-409C-BE32-E72D297353CC}">
                <c16:uniqueId val="{00000083-78D6-4E0B-9441-0E9B70A1FE5D}"/>
              </c:ext>
            </c:extLst>
          </c:dPt>
          <c:dPt>
            <c:idx val="66"/>
            <c:invertIfNegative val="0"/>
            <c:bubble3D val="0"/>
            <c:spPr>
              <a:solidFill>
                <a:srgbClr val="FFFF00"/>
              </a:solidFill>
            </c:spPr>
            <c:extLst>
              <c:ext xmlns:c16="http://schemas.microsoft.com/office/drawing/2014/chart" uri="{C3380CC4-5D6E-409C-BE32-E72D297353CC}">
                <c16:uniqueId val="{00000085-78D6-4E0B-9441-0E9B70A1FE5D}"/>
              </c:ext>
            </c:extLst>
          </c:dPt>
          <c:dPt>
            <c:idx val="67"/>
            <c:invertIfNegative val="0"/>
            <c:bubble3D val="0"/>
            <c:spPr>
              <a:solidFill>
                <a:srgbClr val="FFFF00"/>
              </a:solidFill>
            </c:spPr>
            <c:extLst>
              <c:ext xmlns:c16="http://schemas.microsoft.com/office/drawing/2014/chart" uri="{C3380CC4-5D6E-409C-BE32-E72D297353CC}">
                <c16:uniqueId val="{00000087-78D6-4E0B-9441-0E9B70A1FE5D}"/>
              </c:ext>
            </c:extLst>
          </c:dPt>
          <c:dPt>
            <c:idx val="68"/>
            <c:invertIfNegative val="0"/>
            <c:bubble3D val="0"/>
            <c:spPr>
              <a:solidFill>
                <a:srgbClr val="FFFF00"/>
              </a:solidFill>
            </c:spPr>
            <c:extLst>
              <c:ext xmlns:c16="http://schemas.microsoft.com/office/drawing/2014/chart" uri="{C3380CC4-5D6E-409C-BE32-E72D297353CC}">
                <c16:uniqueId val="{00000089-78D6-4E0B-9441-0E9B70A1FE5D}"/>
              </c:ext>
            </c:extLst>
          </c:dPt>
          <c:dPt>
            <c:idx val="69"/>
            <c:invertIfNegative val="0"/>
            <c:bubble3D val="0"/>
            <c:spPr>
              <a:solidFill>
                <a:srgbClr val="FFFF00"/>
              </a:solidFill>
            </c:spPr>
            <c:extLst>
              <c:ext xmlns:c16="http://schemas.microsoft.com/office/drawing/2014/chart" uri="{C3380CC4-5D6E-409C-BE32-E72D297353CC}">
                <c16:uniqueId val="{0000008B-78D6-4E0B-9441-0E9B70A1FE5D}"/>
              </c:ext>
            </c:extLst>
          </c:dPt>
          <c:dPt>
            <c:idx val="70"/>
            <c:invertIfNegative val="0"/>
            <c:bubble3D val="0"/>
            <c:spPr>
              <a:solidFill>
                <a:srgbClr val="FFFF00"/>
              </a:solidFill>
            </c:spPr>
            <c:extLst>
              <c:ext xmlns:c16="http://schemas.microsoft.com/office/drawing/2014/chart" uri="{C3380CC4-5D6E-409C-BE32-E72D297353CC}">
                <c16:uniqueId val="{0000008D-78D6-4E0B-9441-0E9B70A1FE5D}"/>
              </c:ext>
            </c:extLst>
          </c:dPt>
          <c:dPt>
            <c:idx val="71"/>
            <c:invertIfNegative val="0"/>
            <c:bubble3D val="0"/>
            <c:spPr>
              <a:solidFill>
                <a:srgbClr val="FFFF00"/>
              </a:solidFill>
            </c:spPr>
            <c:extLst>
              <c:ext xmlns:c16="http://schemas.microsoft.com/office/drawing/2014/chart" uri="{C3380CC4-5D6E-409C-BE32-E72D297353CC}">
                <c16:uniqueId val="{0000008F-78D6-4E0B-9441-0E9B70A1FE5D}"/>
              </c:ext>
            </c:extLst>
          </c:dPt>
          <c:dPt>
            <c:idx val="72"/>
            <c:invertIfNegative val="0"/>
            <c:bubble3D val="0"/>
            <c:spPr>
              <a:solidFill>
                <a:srgbClr val="FFFF00"/>
              </a:solidFill>
            </c:spPr>
            <c:extLst>
              <c:ext xmlns:c16="http://schemas.microsoft.com/office/drawing/2014/chart" uri="{C3380CC4-5D6E-409C-BE32-E72D297353CC}">
                <c16:uniqueId val="{00000091-78D6-4E0B-9441-0E9B70A1FE5D}"/>
              </c:ext>
            </c:extLst>
          </c:dPt>
          <c:dPt>
            <c:idx val="73"/>
            <c:invertIfNegative val="0"/>
            <c:bubble3D val="0"/>
            <c:spPr>
              <a:solidFill>
                <a:srgbClr val="FFFF00"/>
              </a:solidFill>
            </c:spPr>
            <c:extLst>
              <c:ext xmlns:c16="http://schemas.microsoft.com/office/drawing/2014/chart" uri="{C3380CC4-5D6E-409C-BE32-E72D297353CC}">
                <c16:uniqueId val="{00000093-78D6-4E0B-9441-0E9B70A1FE5D}"/>
              </c:ext>
            </c:extLst>
          </c:dPt>
          <c:dPt>
            <c:idx val="124"/>
            <c:invertIfNegative val="0"/>
            <c:bubble3D val="0"/>
            <c:spPr>
              <a:solidFill>
                <a:srgbClr val="008000"/>
              </a:solidFill>
            </c:spPr>
            <c:extLst>
              <c:ext xmlns:c16="http://schemas.microsoft.com/office/drawing/2014/chart" uri="{C3380CC4-5D6E-409C-BE32-E72D297353CC}">
                <c16:uniqueId val="{00000095-78D6-4E0B-9441-0E9B70A1FE5D}"/>
              </c:ext>
            </c:extLst>
          </c:dPt>
          <c:dPt>
            <c:idx val="125"/>
            <c:invertIfNegative val="0"/>
            <c:bubble3D val="0"/>
            <c:spPr>
              <a:solidFill>
                <a:srgbClr val="008000"/>
              </a:solidFill>
            </c:spPr>
            <c:extLst>
              <c:ext xmlns:c16="http://schemas.microsoft.com/office/drawing/2014/chart" uri="{C3380CC4-5D6E-409C-BE32-E72D297353CC}">
                <c16:uniqueId val="{00000097-78D6-4E0B-9441-0E9B70A1FE5D}"/>
              </c:ext>
            </c:extLst>
          </c:dPt>
          <c:dPt>
            <c:idx val="126"/>
            <c:invertIfNegative val="0"/>
            <c:bubble3D val="0"/>
            <c:spPr>
              <a:solidFill>
                <a:srgbClr val="008000"/>
              </a:solidFill>
            </c:spPr>
            <c:extLst>
              <c:ext xmlns:c16="http://schemas.microsoft.com/office/drawing/2014/chart" uri="{C3380CC4-5D6E-409C-BE32-E72D297353CC}">
                <c16:uniqueId val="{00000099-78D6-4E0B-9441-0E9B70A1FE5D}"/>
              </c:ext>
            </c:extLst>
          </c:dPt>
          <c:dPt>
            <c:idx val="127"/>
            <c:invertIfNegative val="0"/>
            <c:bubble3D val="0"/>
            <c:spPr>
              <a:solidFill>
                <a:srgbClr val="008000"/>
              </a:solidFill>
            </c:spPr>
            <c:extLst>
              <c:ext xmlns:c16="http://schemas.microsoft.com/office/drawing/2014/chart" uri="{C3380CC4-5D6E-409C-BE32-E72D297353CC}">
                <c16:uniqueId val="{0000009B-78D6-4E0B-9441-0E9B70A1FE5D}"/>
              </c:ext>
            </c:extLst>
          </c:dPt>
          <c:dPt>
            <c:idx val="128"/>
            <c:invertIfNegative val="0"/>
            <c:bubble3D val="0"/>
            <c:spPr>
              <a:solidFill>
                <a:srgbClr val="008000"/>
              </a:solidFill>
            </c:spPr>
            <c:extLst>
              <c:ext xmlns:c16="http://schemas.microsoft.com/office/drawing/2014/chart" uri="{C3380CC4-5D6E-409C-BE32-E72D297353CC}">
                <c16:uniqueId val="{0000009D-78D6-4E0B-9441-0E9B70A1FE5D}"/>
              </c:ext>
            </c:extLst>
          </c:dPt>
          <c:dPt>
            <c:idx val="129"/>
            <c:invertIfNegative val="0"/>
            <c:bubble3D val="0"/>
            <c:spPr>
              <a:solidFill>
                <a:srgbClr val="008000"/>
              </a:solidFill>
            </c:spPr>
            <c:extLst>
              <c:ext xmlns:c16="http://schemas.microsoft.com/office/drawing/2014/chart" uri="{C3380CC4-5D6E-409C-BE32-E72D297353CC}">
                <c16:uniqueId val="{0000009F-78D6-4E0B-9441-0E9B70A1FE5D}"/>
              </c:ext>
            </c:extLst>
          </c:dPt>
          <c:dPt>
            <c:idx val="130"/>
            <c:invertIfNegative val="0"/>
            <c:bubble3D val="0"/>
            <c:spPr>
              <a:solidFill>
                <a:srgbClr val="008000"/>
              </a:solidFill>
            </c:spPr>
            <c:extLst>
              <c:ext xmlns:c16="http://schemas.microsoft.com/office/drawing/2014/chart" uri="{C3380CC4-5D6E-409C-BE32-E72D297353CC}">
                <c16:uniqueId val="{000000A1-78D6-4E0B-9441-0E9B70A1FE5D}"/>
              </c:ext>
            </c:extLst>
          </c:dPt>
          <c:dPt>
            <c:idx val="131"/>
            <c:invertIfNegative val="0"/>
            <c:bubble3D val="0"/>
            <c:spPr>
              <a:solidFill>
                <a:srgbClr val="008000"/>
              </a:solidFill>
            </c:spPr>
            <c:extLst>
              <c:ext xmlns:c16="http://schemas.microsoft.com/office/drawing/2014/chart" uri="{C3380CC4-5D6E-409C-BE32-E72D297353CC}">
                <c16:uniqueId val="{000000A3-78D6-4E0B-9441-0E9B70A1FE5D}"/>
              </c:ext>
            </c:extLst>
          </c:dPt>
          <c:dPt>
            <c:idx val="132"/>
            <c:invertIfNegative val="0"/>
            <c:bubble3D val="0"/>
            <c:spPr>
              <a:solidFill>
                <a:srgbClr val="008000"/>
              </a:solidFill>
            </c:spPr>
            <c:extLst>
              <c:ext xmlns:c16="http://schemas.microsoft.com/office/drawing/2014/chart" uri="{C3380CC4-5D6E-409C-BE32-E72D297353CC}">
                <c16:uniqueId val="{000000A5-78D6-4E0B-9441-0E9B70A1FE5D}"/>
              </c:ext>
            </c:extLst>
          </c:dPt>
          <c:dPt>
            <c:idx val="133"/>
            <c:invertIfNegative val="0"/>
            <c:bubble3D val="0"/>
            <c:spPr>
              <a:solidFill>
                <a:srgbClr val="008000"/>
              </a:solidFill>
            </c:spPr>
            <c:extLst>
              <c:ext xmlns:c16="http://schemas.microsoft.com/office/drawing/2014/chart" uri="{C3380CC4-5D6E-409C-BE32-E72D297353CC}">
                <c16:uniqueId val="{000000A7-78D6-4E0B-9441-0E9B70A1FE5D}"/>
              </c:ext>
            </c:extLst>
          </c:dPt>
          <c:dPt>
            <c:idx val="134"/>
            <c:invertIfNegative val="0"/>
            <c:bubble3D val="0"/>
            <c:spPr>
              <a:solidFill>
                <a:srgbClr val="008000"/>
              </a:solidFill>
            </c:spPr>
            <c:extLst>
              <c:ext xmlns:c16="http://schemas.microsoft.com/office/drawing/2014/chart" uri="{C3380CC4-5D6E-409C-BE32-E72D297353CC}">
                <c16:uniqueId val="{000000A9-78D6-4E0B-9441-0E9B70A1FE5D}"/>
              </c:ext>
            </c:extLst>
          </c:dPt>
          <c:dPt>
            <c:idx val="135"/>
            <c:invertIfNegative val="0"/>
            <c:bubble3D val="0"/>
            <c:spPr>
              <a:solidFill>
                <a:srgbClr val="008000"/>
              </a:solidFill>
            </c:spPr>
            <c:extLst>
              <c:ext xmlns:c16="http://schemas.microsoft.com/office/drawing/2014/chart" uri="{C3380CC4-5D6E-409C-BE32-E72D297353CC}">
                <c16:uniqueId val="{000000AB-78D6-4E0B-9441-0E9B70A1FE5D}"/>
              </c:ext>
            </c:extLst>
          </c:dPt>
          <c:val>
            <c:numRef>
              <c:f>Sheet1!$D$1:$D$136</c:f>
              <c:numCache>
                <c:formatCode>General</c:formatCode>
                <c:ptCount val="136"/>
                <c:pt idx="0">
                  <c:v>-0.34</c:v>
                </c:pt>
                <c:pt idx="1">
                  <c:v>-0.18</c:v>
                </c:pt>
                <c:pt idx="2">
                  <c:v>-0.16</c:v>
                </c:pt>
                <c:pt idx="3">
                  <c:v>-0.12</c:v>
                </c:pt>
                <c:pt idx="4">
                  <c:v>-0.09</c:v>
                </c:pt>
                <c:pt idx="5">
                  <c:v>0.01</c:v>
                </c:pt>
                <c:pt idx="6">
                  <c:v>0.04</c:v>
                </c:pt>
                <c:pt idx="7">
                  <c:v>0.04</c:v>
                </c:pt>
                <c:pt idx="8">
                  <c:v>0.05</c:v>
                </c:pt>
                <c:pt idx="9">
                  <c:v>0.06</c:v>
                </c:pt>
                <c:pt idx="10">
                  <c:v>0.08</c:v>
                </c:pt>
                <c:pt idx="11">
                  <c:v>0.09</c:v>
                </c:pt>
                <c:pt idx="12">
                  <c:v>0.09</c:v>
                </c:pt>
                <c:pt idx="13">
                  <c:v>0.09</c:v>
                </c:pt>
                <c:pt idx="14">
                  <c:v>0.11</c:v>
                </c:pt>
                <c:pt idx="15">
                  <c:v>0.12</c:v>
                </c:pt>
                <c:pt idx="16">
                  <c:v>0.12</c:v>
                </c:pt>
                <c:pt idx="17">
                  <c:v>0.15</c:v>
                </c:pt>
                <c:pt idx="18">
                  <c:v>0.15</c:v>
                </c:pt>
                <c:pt idx="19">
                  <c:v>0.15</c:v>
                </c:pt>
                <c:pt idx="20">
                  <c:v>0.16</c:v>
                </c:pt>
                <c:pt idx="21">
                  <c:v>0.16</c:v>
                </c:pt>
                <c:pt idx="22">
                  <c:v>0.16</c:v>
                </c:pt>
                <c:pt idx="23">
                  <c:v>0.17</c:v>
                </c:pt>
                <c:pt idx="24">
                  <c:v>0.17</c:v>
                </c:pt>
                <c:pt idx="25">
                  <c:v>0.18</c:v>
                </c:pt>
                <c:pt idx="26">
                  <c:v>0.19</c:v>
                </c:pt>
                <c:pt idx="27">
                  <c:v>0.19</c:v>
                </c:pt>
                <c:pt idx="28">
                  <c:v>0.19</c:v>
                </c:pt>
                <c:pt idx="29">
                  <c:v>0.19</c:v>
                </c:pt>
                <c:pt idx="30">
                  <c:v>0.2</c:v>
                </c:pt>
                <c:pt idx="31">
                  <c:v>0.21</c:v>
                </c:pt>
                <c:pt idx="32">
                  <c:v>0.22</c:v>
                </c:pt>
                <c:pt idx="33">
                  <c:v>0.22</c:v>
                </c:pt>
                <c:pt idx="34">
                  <c:v>0.22</c:v>
                </c:pt>
                <c:pt idx="35">
                  <c:v>0.23</c:v>
                </c:pt>
                <c:pt idx="36">
                  <c:v>0.23</c:v>
                </c:pt>
                <c:pt idx="37">
                  <c:v>0.23</c:v>
                </c:pt>
                <c:pt idx="38">
                  <c:v>0.23</c:v>
                </c:pt>
                <c:pt idx="39">
                  <c:v>0.23</c:v>
                </c:pt>
                <c:pt idx="40">
                  <c:v>0.24</c:v>
                </c:pt>
                <c:pt idx="41">
                  <c:v>0.24</c:v>
                </c:pt>
                <c:pt idx="42">
                  <c:v>0.24</c:v>
                </c:pt>
                <c:pt idx="43">
                  <c:v>0.24</c:v>
                </c:pt>
                <c:pt idx="44">
                  <c:v>0.27</c:v>
                </c:pt>
                <c:pt idx="45">
                  <c:v>0.28000000000000003</c:v>
                </c:pt>
                <c:pt idx="46">
                  <c:v>0.28000000000000003</c:v>
                </c:pt>
                <c:pt idx="47">
                  <c:v>0.28000000000000003</c:v>
                </c:pt>
                <c:pt idx="48">
                  <c:v>0.28999999999999998</c:v>
                </c:pt>
                <c:pt idx="49">
                  <c:v>0.28999999999999998</c:v>
                </c:pt>
                <c:pt idx="50">
                  <c:v>0.3</c:v>
                </c:pt>
                <c:pt idx="51">
                  <c:v>0.31</c:v>
                </c:pt>
                <c:pt idx="52">
                  <c:v>0.32</c:v>
                </c:pt>
                <c:pt idx="53">
                  <c:v>0.32</c:v>
                </c:pt>
                <c:pt idx="54">
                  <c:v>0.33</c:v>
                </c:pt>
                <c:pt idx="55">
                  <c:v>0.33</c:v>
                </c:pt>
                <c:pt idx="56">
                  <c:v>0.33</c:v>
                </c:pt>
                <c:pt idx="57">
                  <c:v>0.34</c:v>
                </c:pt>
                <c:pt idx="58">
                  <c:v>0.34</c:v>
                </c:pt>
                <c:pt idx="59">
                  <c:v>0.35</c:v>
                </c:pt>
                <c:pt idx="60">
                  <c:v>0.35</c:v>
                </c:pt>
                <c:pt idx="61">
                  <c:v>0.36</c:v>
                </c:pt>
                <c:pt idx="62">
                  <c:v>0.36</c:v>
                </c:pt>
                <c:pt idx="63">
                  <c:v>0.36</c:v>
                </c:pt>
                <c:pt idx="64">
                  <c:v>0.37</c:v>
                </c:pt>
                <c:pt idx="65">
                  <c:v>0.37</c:v>
                </c:pt>
                <c:pt idx="66">
                  <c:v>0.37</c:v>
                </c:pt>
                <c:pt idx="67">
                  <c:v>0.38</c:v>
                </c:pt>
                <c:pt idx="68">
                  <c:v>0.38</c:v>
                </c:pt>
                <c:pt idx="69">
                  <c:v>0.39</c:v>
                </c:pt>
                <c:pt idx="70">
                  <c:v>0.39</c:v>
                </c:pt>
                <c:pt idx="71">
                  <c:v>0.4</c:v>
                </c:pt>
                <c:pt idx="72">
                  <c:v>0.4</c:v>
                </c:pt>
                <c:pt idx="73">
                  <c:v>0.4</c:v>
                </c:pt>
                <c:pt idx="74">
                  <c:v>0.41</c:v>
                </c:pt>
                <c:pt idx="75">
                  <c:v>0.41</c:v>
                </c:pt>
                <c:pt idx="76">
                  <c:v>0.41</c:v>
                </c:pt>
                <c:pt idx="77">
                  <c:v>0.43</c:v>
                </c:pt>
                <c:pt idx="78">
                  <c:v>0.43</c:v>
                </c:pt>
                <c:pt idx="79">
                  <c:v>0.43</c:v>
                </c:pt>
                <c:pt idx="80">
                  <c:v>0.44</c:v>
                </c:pt>
                <c:pt idx="81">
                  <c:v>0.44</c:v>
                </c:pt>
                <c:pt idx="82">
                  <c:v>0.45</c:v>
                </c:pt>
                <c:pt idx="83">
                  <c:v>0.45</c:v>
                </c:pt>
                <c:pt idx="84">
                  <c:v>0.46</c:v>
                </c:pt>
                <c:pt idx="85">
                  <c:v>0.47</c:v>
                </c:pt>
                <c:pt idx="86">
                  <c:v>0.48</c:v>
                </c:pt>
                <c:pt idx="87">
                  <c:v>0.48</c:v>
                </c:pt>
                <c:pt idx="88">
                  <c:v>0.48</c:v>
                </c:pt>
                <c:pt idx="89">
                  <c:v>0.49</c:v>
                </c:pt>
                <c:pt idx="90">
                  <c:v>0.5</c:v>
                </c:pt>
                <c:pt idx="91">
                  <c:v>0.5</c:v>
                </c:pt>
                <c:pt idx="92">
                  <c:v>0.51</c:v>
                </c:pt>
                <c:pt idx="93">
                  <c:v>0.52</c:v>
                </c:pt>
                <c:pt idx="94">
                  <c:v>0.52</c:v>
                </c:pt>
                <c:pt idx="95">
                  <c:v>0.52</c:v>
                </c:pt>
                <c:pt idx="96">
                  <c:v>0.53</c:v>
                </c:pt>
                <c:pt idx="97">
                  <c:v>0.53</c:v>
                </c:pt>
                <c:pt idx="98">
                  <c:v>0.54</c:v>
                </c:pt>
                <c:pt idx="99">
                  <c:v>0.54</c:v>
                </c:pt>
                <c:pt idx="100">
                  <c:v>0.55000000000000004</c:v>
                </c:pt>
                <c:pt idx="101">
                  <c:v>0.55000000000000004</c:v>
                </c:pt>
                <c:pt idx="102">
                  <c:v>0.56000000000000005</c:v>
                </c:pt>
                <c:pt idx="103">
                  <c:v>0.56999999999999995</c:v>
                </c:pt>
                <c:pt idx="104">
                  <c:v>0.56999999999999995</c:v>
                </c:pt>
                <c:pt idx="105">
                  <c:v>0.56999999999999995</c:v>
                </c:pt>
                <c:pt idx="106">
                  <c:v>0.56999999999999995</c:v>
                </c:pt>
                <c:pt idx="107">
                  <c:v>0.57999999999999996</c:v>
                </c:pt>
                <c:pt idx="108">
                  <c:v>0.57999999999999996</c:v>
                </c:pt>
                <c:pt idx="109">
                  <c:v>0.57999999999999996</c:v>
                </c:pt>
                <c:pt idx="110">
                  <c:v>0.59</c:v>
                </c:pt>
                <c:pt idx="111">
                  <c:v>0.59</c:v>
                </c:pt>
                <c:pt idx="112">
                  <c:v>0.59</c:v>
                </c:pt>
                <c:pt idx="113">
                  <c:v>0.6</c:v>
                </c:pt>
                <c:pt idx="114">
                  <c:v>0.6</c:v>
                </c:pt>
                <c:pt idx="115">
                  <c:v>0.61</c:v>
                </c:pt>
                <c:pt idx="116">
                  <c:v>0.61</c:v>
                </c:pt>
                <c:pt idx="117">
                  <c:v>0.62</c:v>
                </c:pt>
                <c:pt idx="118">
                  <c:v>0.64</c:v>
                </c:pt>
                <c:pt idx="119">
                  <c:v>0.65</c:v>
                </c:pt>
                <c:pt idx="120">
                  <c:v>0.67</c:v>
                </c:pt>
                <c:pt idx="121">
                  <c:v>0.67</c:v>
                </c:pt>
                <c:pt idx="122">
                  <c:v>0.67</c:v>
                </c:pt>
                <c:pt idx="123">
                  <c:v>0.69</c:v>
                </c:pt>
                <c:pt idx="124">
                  <c:v>0.71</c:v>
                </c:pt>
                <c:pt idx="125">
                  <c:v>0.72</c:v>
                </c:pt>
                <c:pt idx="126">
                  <c:v>0.73</c:v>
                </c:pt>
                <c:pt idx="127">
                  <c:v>0.74</c:v>
                </c:pt>
                <c:pt idx="128">
                  <c:v>0.75</c:v>
                </c:pt>
                <c:pt idx="129">
                  <c:v>0.77</c:v>
                </c:pt>
                <c:pt idx="130">
                  <c:v>0.8</c:v>
                </c:pt>
                <c:pt idx="131">
                  <c:v>0.88</c:v>
                </c:pt>
                <c:pt idx="132">
                  <c:v>0.88</c:v>
                </c:pt>
                <c:pt idx="133">
                  <c:v>0.9</c:v>
                </c:pt>
                <c:pt idx="134">
                  <c:v>1.28</c:v>
                </c:pt>
                <c:pt idx="135">
                  <c:v>1.44</c:v>
                </c:pt>
              </c:numCache>
            </c:numRef>
          </c:val>
          <c:extLst>
            <c:ext xmlns:c16="http://schemas.microsoft.com/office/drawing/2014/chart" uri="{C3380CC4-5D6E-409C-BE32-E72D297353CC}">
              <c16:uniqueId val="{000000AC-78D6-4E0B-9441-0E9B70A1FE5D}"/>
            </c:ext>
          </c:extLst>
        </c:ser>
        <c:dLbls>
          <c:showLegendKey val="0"/>
          <c:showVal val="0"/>
          <c:showCatName val="0"/>
          <c:showSerName val="0"/>
          <c:showPercent val="0"/>
          <c:showBubbleSize val="0"/>
        </c:dLbls>
        <c:gapWidth val="150"/>
        <c:axId val="341062704"/>
        <c:axId val="341063096"/>
      </c:barChart>
      <c:catAx>
        <c:axId val="341062704"/>
        <c:scaling>
          <c:orientation val="minMax"/>
        </c:scaling>
        <c:delete val="1"/>
        <c:axPos val="b"/>
        <c:majorTickMark val="out"/>
        <c:minorTickMark val="none"/>
        <c:tickLblPos val="nextTo"/>
        <c:crossAx val="341063096"/>
        <c:crosses val="autoZero"/>
        <c:auto val="1"/>
        <c:lblAlgn val="ctr"/>
        <c:lblOffset val="100"/>
        <c:noMultiLvlLbl val="0"/>
      </c:catAx>
      <c:valAx>
        <c:axId val="341063096"/>
        <c:scaling>
          <c:orientation val="minMax"/>
        </c:scaling>
        <c:delete val="1"/>
        <c:axPos val="l"/>
        <c:numFmt formatCode="General" sourceLinked="1"/>
        <c:majorTickMark val="out"/>
        <c:minorTickMark val="none"/>
        <c:tickLblPos val="nextTo"/>
        <c:crossAx val="341062704"/>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47521-1E88-7D46-BE0A-DC85E07FD249}" type="doc">
      <dgm:prSet loTypeId="urn:microsoft.com/office/officeart/2005/8/layout/arrow2" loCatId="" qsTypeId="urn:microsoft.com/office/officeart/2005/8/quickstyle/simple4" qsCatId="simple" csTypeId="urn:microsoft.com/office/officeart/2005/8/colors/accent1_2" csCatId="accent1" phldr="1"/>
      <dgm:spPr/>
    </dgm:pt>
    <dgm:pt modelId="{B2030302-7B70-F74E-B718-29CB672CB715}">
      <dgm:prSet phldrT="[Text]" custT="1"/>
      <dgm:spPr/>
      <dgm:t>
        <a:bodyPr/>
        <a:lstStyle/>
        <a:p>
          <a:r>
            <a:rPr lang="en-US" sz="4400" b="1" dirty="0">
              <a:ln w="1270">
                <a:solidFill>
                  <a:schemeClr val="tx1">
                    <a:alpha val="60000"/>
                  </a:schemeClr>
                </a:solidFill>
              </a:ln>
              <a:solidFill>
                <a:schemeClr val="accent1"/>
              </a:solidFill>
            </a:rPr>
            <a:t>More</a:t>
          </a:r>
          <a:endParaRPr lang="en-US" sz="4000" b="1" dirty="0">
            <a:ln w="1270">
              <a:solidFill>
                <a:schemeClr val="tx1">
                  <a:alpha val="60000"/>
                </a:schemeClr>
              </a:solidFill>
            </a:ln>
            <a:solidFill>
              <a:schemeClr val="accent1"/>
            </a:solidFill>
          </a:endParaRPr>
        </a:p>
      </dgm:t>
    </dgm:pt>
    <dgm:pt modelId="{EEBC6396-50E1-4F4F-B996-C3863573B9F1}" type="parTrans" cxnId="{9E4A48E3-ECF7-6E43-BCA2-CE370E8FA6DC}">
      <dgm:prSet/>
      <dgm:spPr/>
      <dgm:t>
        <a:bodyPr/>
        <a:lstStyle/>
        <a:p>
          <a:endParaRPr lang="en-US"/>
        </a:p>
      </dgm:t>
    </dgm:pt>
    <dgm:pt modelId="{3E42AC6C-D7B8-5846-A4D2-CE5CD683E084}" type="sibTrans" cxnId="{9E4A48E3-ECF7-6E43-BCA2-CE370E8FA6DC}">
      <dgm:prSet/>
      <dgm:spPr/>
      <dgm:t>
        <a:bodyPr/>
        <a:lstStyle/>
        <a:p>
          <a:endParaRPr lang="en-US"/>
        </a:p>
      </dgm:t>
    </dgm:pt>
    <dgm:pt modelId="{6961DCCF-7F6B-9A41-9CBA-EB08A580C6E2}">
      <dgm:prSet phldrT="[Text]" custT="1"/>
      <dgm:spPr/>
      <dgm:t>
        <a:bodyPr/>
        <a:lstStyle/>
        <a:p>
          <a:r>
            <a:rPr lang="en-US" sz="5400" b="1" dirty="0">
              <a:ln w="1270">
                <a:solidFill>
                  <a:schemeClr val="tx1">
                    <a:alpha val="60000"/>
                  </a:schemeClr>
                </a:solidFill>
              </a:ln>
              <a:solidFill>
                <a:srgbClr val="008000"/>
              </a:solidFill>
            </a:rPr>
            <a:t>MOST!</a:t>
          </a:r>
        </a:p>
      </dgm:t>
    </dgm:pt>
    <dgm:pt modelId="{5E529919-748F-E948-AE72-D260EA0184A3}" type="parTrans" cxnId="{550D3566-552A-384B-A6AB-B639FCAC6B81}">
      <dgm:prSet/>
      <dgm:spPr/>
      <dgm:t>
        <a:bodyPr/>
        <a:lstStyle/>
        <a:p>
          <a:endParaRPr lang="en-US"/>
        </a:p>
      </dgm:t>
    </dgm:pt>
    <dgm:pt modelId="{B22F1589-2E7C-EB45-A5EC-13FA5937F93D}" type="sibTrans" cxnId="{550D3566-552A-384B-A6AB-B639FCAC6B81}">
      <dgm:prSet/>
      <dgm:spPr/>
      <dgm:t>
        <a:bodyPr/>
        <a:lstStyle/>
        <a:p>
          <a:endParaRPr lang="en-US"/>
        </a:p>
      </dgm:t>
    </dgm:pt>
    <dgm:pt modelId="{22891EBE-F519-6E43-94FE-75F22A6142F4}">
      <dgm:prSet phldrT="[Text]" custT="1"/>
      <dgm:spPr/>
      <dgm:t>
        <a:bodyPr/>
        <a:lstStyle/>
        <a:p>
          <a:r>
            <a:rPr lang="en-US" sz="3600" b="1" dirty="0">
              <a:ln w="1270">
                <a:solidFill>
                  <a:schemeClr val="tx1">
                    <a:alpha val="60000"/>
                  </a:schemeClr>
                </a:solidFill>
              </a:ln>
              <a:solidFill>
                <a:srgbClr val="FFFF00"/>
              </a:solidFill>
            </a:rPr>
            <a:t>Little to None</a:t>
          </a:r>
        </a:p>
      </dgm:t>
    </dgm:pt>
    <dgm:pt modelId="{D9783756-1429-D141-88E7-DE4A98766468}" type="sibTrans" cxnId="{59C6923D-43E5-A448-9B70-4717F4731DDD}">
      <dgm:prSet/>
      <dgm:spPr/>
      <dgm:t>
        <a:bodyPr/>
        <a:lstStyle/>
        <a:p>
          <a:endParaRPr lang="en-US"/>
        </a:p>
      </dgm:t>
    </dgm:pt>
    <dgm:pt modelId="{4BA2E294-E142-6F45-951D-4C8D84CE0CC7}" type="parTrans" cxnId="{59C6923D-43E5-A448-9B70-4717F4731DDD}">
      <dgm:prSet/>
      <dgm:spPr/>
      <dgm:t>
        <a:bodyPr/>
        <a:lstStyle/>
        <a:p>
          <a:endParaRPr lang="en-US"/>
        </a:p>
      </dgm:t>
    </dgm:pt>
    <dgm:pt modelId="{CCDA2E9F-2FBE-CC4D-A3AB-3B1DA6BFFB90}">
      <dgm:prSet phldrT="[Text]" custT="1"/>
      <dgm:spPr/>
      <dgm:t>
        <a:bodyPr/>
        <a:lstStyle/>
        <a:p>
          <a:r>
            <a:rPr lang="en-US" sz="2000" b="1" dirty="0">
              <a:ln w="127">
                <a:solidFill>
                  <a:schemeClr val="tx1">
                    <a:alpha val="60000"/>
                  </a:schemeClr>
                </a:solidFill>
              </a:ln>
              <a:solidFill>
                <a:srgbClr val="FF0000"/>
              </a:solidFill>
              <a:effectLst/>
            </a:rPr>
            <a:t>Negative</a:t>
          </a:r>
          <a:endParaRPr lang="en-US" sz="1800" b="1" dirty="0">
            <a:ln w="127">
              <a:solidFill>
                <a:schemeClr val="tx1">
                  <a:alpha val="60000"/>
                </a:schemeClr>
              </a:solidFill>
            </a:ln>
            <a:solidFill>
              <a:srgbClr val="FF0000"/>
            </a:solidFill>
            <a:effectLst/>
          </a:endParaRPr>
        </a:p>
      </dgm:t>
    </dgm:pt>
    <dgm:pt modelId="{556FC90A-65AB-8549-A7EF-3EE5492C5307}" type="sibTrans" cxnId="{B022FBE4-628E-3643-A65C-A145FD37B5C1}">
      <dgm:prSet/>
      <dgm:spPr/>
      <dgm:t>
        <a:bodyPr/>
        <a:lstStyle/>
        <a:p>
          <a:endParaRPr lang="en-US"/>
        </a:p>
      </dgm:t>
    </dgm:pt>
    <dgm:pt modelId="{DE955BD2-76FB-1B42-A8C5-5D8D9BE1DA3B}" type="parTrans" cxnId="{B022FBE4-628E-3643-A65C-A145FD37B5C1}">
      <dgm:prSet/>
      <dgm:spPr/>
      <dgm:t>
        <a:bodyPr/>
        <a:lstStyle/>
        <a:p>
          <a:endParaRPr lang="en-US"/>
        </a:p>
      </dgm:t>
    </dgm:pt>
    <dgm:pt modelId="{17E63BDC-FE57-744E-9297-B2F6E2B8F48E}" type="pres">
      <dgm:prSet presAssocID="{BDA47521-1E88-7D46-BE0A-DC85E07FD249}" presName="arrowDiagram" presStyleCnt="0">
        <dgm:presLayoutVars>
          <dgm:chMax val="5"/>
          <dgm:dir/>
          <dgm:resizeHandles val="exact"/>
        </dgm:presLayoutVars>
      </dgm:prSet>
      <dgm:spPr/>
    </dgm:pt>
    <dgm:pt modelId="{7E947E70-29A5-D64B-B48E-1E6725ECD41B}" type="pres">
      <dgm:prSet presAssocID="{BDA47521-1E88-7D46-BE0A-DC85E07FD249}" presName="arrow" presStyleLbl="bgShp" presStyleIdx="0" presStyleCnt="1" custScaleX="107737" custScaleY="88192" custLinFactNeighborY="395"/>
      <dgm:spPr>
        <a:solidFill>
          <a:srgbClr val="808080"/>
        </a:solidFill>
      </dgm:spPr>
    </dgm:pt>
    <dgm:pt modelId="{F7B577CE-7483-DA4F-AA0C-2CF3ADC64EF7}" type="pres">
      <dgm:prSet presAssocID="{BDA47521-1E88-7D46-BE0A-DC85E07FD249}" presName="arrowDiagram4" presStyleCnt="0"/>
      <dgm:spPr/>
    </dgm:pt>
    <dgm:pt modelId="{4C811B93-FB8C-E948-BA83-697D657BBAFF}" type="pres">
      <dgm:prSet presAssocID="{CCDA2E9F-2FBE-CC4D-A3AB-3B1DA6BFFB90}" presName="bullet4a" presStyleLbl="node1" presStyleIdx="0" presStyleCnt="4" custLinFactX="-400000" custLinFactY="200000" custLinFactNeighborX="-409844" custLinFactNeighborY="271728"/>
      <dgm:spPr>
        <a:noFill/>
      </dgm:spPr>
    </dgm:pt>
    <dgm:pt modelId="{07E901FE-6510-4F48-BFDC-B299EF9E4F6C}" type="pres">
      <dgm:prSet presAssocID="{CCDA2E9F-2FBE-CC4D-A3AB-3B1DA6BFFB90}" presName="textBox4a" presStyleLbl="revTx" presStyleIdx="0" presStyleCnt="4" custScaleY="78557" custLinFactX="-38283" custLinFactNeighborX="-100000" custLinFactNeighborY="-3647">
        <dgm:presLayoutVars>
          <dgm:bulletEnabled val="1"/>
        </dgm:presLayoutVars>
      </dgm:prSet>
      <dgm:spPr/>
    </dgm:pt>
    <dgm:pt modelId="{D716E92C-5F89-C34F-96E0-08BF6194C8A2}" type="pres">
      <dgm:prSet presAssocID="{22891EBE-F519-6E43-94FE-75F22A6142F4}" presName="bullet4b" presStyleLbl="node1" presStyleIdx="1" presStyleCnt="4" custLinFactNeighborX="-90420" custLinFactNeighborY="4521"/>
      <dgm:spPr>
        <a:noFill/>
      </dgm:spPr>
    </dgm:pt>
    <dgm:pt modelId="{48701161-6A41-C448-BBA3-2C096A8CF055}" type="pres">
      <dgm:prSet presAssocID="{22891EBE-F519-6E43-94FE-75F22A6142F4}" presName="textBox4b" presStyleLbl="revTx" presStyleIdx="1" presStyleCnt="4" custScaleX="205674" custScaleY="31735" custLinFactNeighborX="-38622" custLinFactNeighborY="-41873">
        <dgm:presLayoutVars>
          <dgm:bulletEnabled val="1"/>
        </dgm:presLayoutVars>
      </dgm:prSet>
      <dgm:spPr/>
    </dgm:pt>
    <dgm:pt modelId="{D12598A5-B7F7-B441-B40B-0640D3DEB088}" type="pres">
      <dgm:prSet presAssocID="{B2030302-7B70-F74E-B718-29CB672CB715}" presName="bullet4c" presStyleLbl="node1" presStyleIdx="2" presStyleCnt="4"/>
      <dgm:spPr>
        <a:noFill/>
      </dgm:spPr>
    </dgm:pt>
    <dgm:pt modelId="{36A78F24-8155-1849-9FE0-83BA4F118D92}" type="pres">
      <dgm:prSet presAssocID="{B2030302-7B70-F74E-B718-29CB672CB715}" presName="textBox4c" presStyleLbl="revTx" presStyleIdx="2" presStyleCnt="4" custScaleY="24868" custLinFactNeighborX="-2895" custLinFactNeighborY="-48926">
        <dgm:presLayoutVars>
          <dgm:bulletEnabled val="1"/>
        </dgm:presLayoutVars>
      </dgm:prSet>
      <dgm:spPr/>
    </dgm:pt>
    <dgm:pt modelId="{7DA10AF0-1D3F-1D47-8FAF-436250EADCA5}" type="pres">
      <dgm:prSet presAssocID="{6961DCCF-7F6B-9A41-9CBA-EB08A580C6E2}" presName="bullet4d" presStyleLbl="node1" presStyleIdx="3" presStyleCnt="4" custLinFactNeighborX="99334" custLinFactNeighborY="-9717"/>
      <dgm:spPr>
        <a:noFill/>
      </dgm:spPr>
    </dgm:pt>
    <dgm:pt modelId="{D7B75A64-D9EE-7F40-8AFC-6ADDB39CBB85}" type="pres">
      <dgm:prSet presAssocID="{6961DCCF-7F6B-9A41-9CBA-EB08A580C6E2}" presName="textBox4d" presStyleLbl="revTx" presStyleIdx="3" presStyleCnt="4" custAng="0" custScaleX="153825" custScaleY="33467" custLinFactNeighborX="28002" custLinFactNeighborY="-45762">
        <dgm:presLayoutVars>
          <dgm:bulletEnabled val="1"/>
        </dgm:presLayoutVars>
      </dgm:prSet>
      <dgm:spPr/>
    </dgm:pt>
  </dgm:ptLst>
  <dgm:cxnLst>
    <dgm:cxn modelId="{93D6E614-668F-4CF9-A3F3-90D4D121DEAF}" type="presOf" srcId="{22891EBE-F519-6E43-94FE-75F22A6142F4}" destId="{48701161-6A41-C448-BBA3-2C096A8CF055}" srcOrd="0" destOrd="0" presId="urn:microsoft.com/office/officeart/2005/8/layout/arrow2"/>
    <dgm:cxn modelId="{D118F33C-ECE6-47E0-8C58-DF1682406120}" type="presOf" srcId="{CCDA2E9F-2FBE-CC4D-A3AB-3B1DA6BFFB90}" destId="{07E901FE-6510-4F48-BFDC-B299EF9E4F6C}" srcOrd="0" destOrd="0" presId="urn:microsoft.com/office/officeart/2005/8/layout/arrow2"/>
    <dgm:cxn modelId="{59C6923D-43E5-A448-9B70-4717F4731DDD}" srcId="{BDA47521-1E88-7D46-BE0A-DC85E07FD249}" destId="{22891EBE-F519-6E43-94FE-75F22A6142F4}" srcOrd="1" destOrd="0" parTransId="{4BA2E294-E142-6F45-951D-4C8D84CE0CC7}" sibTransId="{D9783756-1429-D141-88E7-DE4A98766468}"/>
    <dgm:cxn modelId="{550D3566-552A-384B-A6AB-B639FCAC6B81}" srcId="{BDA47521-1E88-7D46-BE0A-DC85E07FD249}" destId="{6961DCCF-7F6B-9A41-9CBA-EB08A580C6E2}" srcOrd="3" destOrd="0" parTransId="{5E529919-748F-E948-AE72-D260EA0184A3}" sibTransId="{B22F1589-2E7C-EB45-A5EC-13FA5937F93D}"/>
    <dgm:cxn modelId="{1EB1026A-7A96-4C32-A844-E7E0FF946D40}" type="presOf" srcId="{B2030302-7B70-F74E-B718-29CB672CB715}" destId="{36A78F24-8155-1849-9FE0-83BA4F118D92}" srcOrd="0" destOrd="0" presId="urn:microsoft.com/office/officeart/2005/8/layout/arrow2"/>
    <dgm:cxn modelId="{9E4A48AB-53EC-4086-B8D0-D30E66029159}" type="presOf" srcId="{BDA47521-1E88-7D46-BE0A-DC85E07FD249}" destId="{17E63BDC-FE57-744E-9297-B2F6E2B8F48E}" srcOrd="0" destOrd="0" presId="urn:microsoft.com/office/officeart/2005/8/layout/arrow2"/>
    <dgm:cxn modelId="{9B9DF4C7-AD32-4904-9D95-34EE9DD0E462}" type="presOf" srcId="{6961DCCF-7F6B-9A41-9CBA-EB08A580C6E2}" destId="{D7B75A64-D9EE-7F40-8AFC-6ADDB39CBB85}" srcOrd="0" destOrd="0" presId="urn:microsoft.com/office/officeart/2005/8/layout/arrow2"/>
    <dgm:cxn modelId="{9E4A48E3-ECF7-6E43-BCA2-CE370E8FA6DC}" srcId="{BDA47521-1E88-7D46-BE0A-DC85E07FD249}" destId="{B2030302-7B70-F74E-B718-29CB672CB715}" srcOrd="2" destOrd="0" parTransId="{EEBC6396-50E1-4F4F-B996-C3863573B9F1}" sibTransId="{3E42AC6C-D7B8-5846-A4D2-CE5CD683E084}"/>
    <dgm:cxn modelId="{B022FBE4-628E-3643-A65C-A145FD37B5C1}" srcId="{BDA47521-1E88-7D46-BE0A-DC85E07FD249}" destId="{CCDA2E9F-2FBE-CC4D-A3AB-3B1DA6BFFB90}" srcOrd="0" destOrd="0" parTransId="{DE955BD2-76FB-1B42-A8C5-5D8D9BE1DA3B}" sibTransId="{556FC90A-65AB-8549-A7EF-3EE5492C5307}"/>
    <dgm:cxn modelId="{A1B77A02-AB21-4D27-A9BC-D04B17072032}" type="presParOf" srcId="{17E63BDC-FE57-744E-9297-B2F6E2B8F48E}" destId="{7E947E70-29A5-D64B-B48E-1E6725ECD41B}" srcOrd="0" destOrd="0" presId="urn:microsoft.com/office/officeart/2005/8/layout/arrow2"/>
    <dgm:cxn modelId="{2927855E-3B18-49CF-9FD6-125AF29BEBAF}" type="presParOf" srcId="{17E63BDC-FE57-744E-9297-B2F6E2B8F48E}" destId="{F7B577CE-7483-DA4F-AA0C-2CF3ADC64EF7}" srcOrd="1" destOrd="0" presId="urn:microsoft.com/office/officeart/2005/8/layout/arrow2"/>
    <dgm:cxn modelId="{8CF4631B-33B0-43E2-AEA1-EB58317A0D0E}" type="presParOf" srcId="{F7B577CE-7483-DA4F-AA0C-2CF3ADC64EF7}" destId="{4C811B93-FB8C-E948-BA83-697D657BBAFF}" srcOrd="0" destOrd="0" presId="urn:microsoft.com/office/officeart/2005/8/layout/arrow2"/>
    <dgm:cxn modelId="{906685EF-8513-48DE-9CFB-961EFC74F4CB}" type="presParOf" srcId="{F7B577CE-7483-DA4F-AA0C-2CF3ADC64EF7}" destId="{07E901FE-6510-4F48-BFDC-B299EF9E4F6C}" srcOrd="1" destOrd="0" presId="urn:microsoft.com/office/officeart/2005/8/layout/arrow2"/>
    <dgm:cxn modelId="{864EBF17-F894-4B62-B144-0191637AD2AC}" type="presParOf" srcId="{F7B577CE-7483-DA4F-AA0C-2CF3ADC64EF7}" destId="{D716E92C-5F89-C34F-96E0-08BF6194C8A2}" srcOrd="2" destOrd="0" presId="urn:microsoft.com/office/officeart/2005/8/layout/arrow2"/>
    <dgm:cxn modelId="{C9E826AC-707A-4AE4-8542-F121303A3D4A}" type="presParOf" srcId="{F7B577CE-7483-DA4F-AA0C-2CF3ADC64EF7}" destId="{48701161-6A41-C448-BBA3-2C096A8CF055}" srcOrd="3" destOrd="0" presId="urn:microsoft.com/office/officeart/2005/8/layout/arrow2"/>
    <dgm:cxn modelId="{D5512878-CBD5-4807-AFB8-9D5409AF76E8}" type="presParOf" srcId="{F7B577CE-7483-DA4F-AA0C-2CF3ADC64EF7}" destId="{D12598A5-B7F7-B441-B40B-0640D3DEB088}" srcOrd="4" destOrd="0" presId="urn:microsoft.com/office/officeart/2005/8/layout/arrow2"/>
    <dgm:cxn modelId="{5D86D7A0-2BED-437D-93D9-9CD929D465E9}" type="presParOf" srcId="{F7B577CE-7483-DA4F-AA0C-2CF3ADC64EF7}" destId="{36A78F24-8155-1849-9FE0-83BA4F118D92}" srcOrd="5" destOrd="0" presId="urn:microsoft.com/office/officeart/2005/8/layout/arrow2"/>
    <dgm:cxn modelId="{70B1BB91-7CFD-47BB-B0DA-029B48B96C19}" type="presParOf" srcId="{F7B577CE-7483-DA4F-AA0C-2CF3ADC64EF7}" destId="{7DA10AF0-1D3F-1D47-8FAF-436250EADCA5}" srcOrd="6" destOrd="0" presId="urn:microsoft.com/office/officeart/2005/8/layout/arrow2"/>
    <dgm:cxn modelId="{410BF47E-F7C8-4C1C-BE14-7B49D8303105}" type="presParOf" srcId="{F7B577CE-7483-DA4F-AA0C-2CF3ADC64EF7}" destId="{D7B75A64-D9EE-7F40-8AFC-6ADDB39CBB85}"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47E70-29A5-D64B-B48E-1E6725ECD41B}">
      <dsp:nvSpPr>
        <dsp:cNvPr id="0" name=""/>
        <dsp:cNvSpPr/>
      </dsp:nvSpPr>
      <dsp:spPr>
        <a:xfrm>
          <a:off x="177282" y="211991"/>
          <a:ext cx="7904824" cy="4044236"/>
        </a:xfrm>
        <a:prstGeom prst="swooshArrow">
          <a:avLst>
            <a:gd name="adj1" fmla="val 25000"/>
            <a:gd name="adj2" fmla="val 25000"/>
          </a:avLst>
        </a:prstGeom>
        <a:solidFill>
          <a:srgbClr val="808080"/>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811B93-FB8C-E948-BA83-697D657BBAFF}">
      <dsp:nvSpPr>
        <dsp:cNvPr id="0" name=""/>
        <dsp:cNvSpPr/>
      </dsp:nvSpPr>
      <dsp:spPr>
        <a:xfrm>
          <a:off x="0" y="4129138"/>
          <a:ext cx="168754" cy="168754"/>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7E901FE-6510-4F48-BFDC-B299EF9E4F6C}">
      <dsp:nvSpPr>
        <dsp:cNvPr id="0" name=""/>
        <dsp:cNvSpPr/>
      </dsp:nvSpPr>
      <dsp:spPr>
        <a:xfrm>
          <a:off x="0" y="3494665"/>
          <a:ext cx="1254652" cy="857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19" tIns="0" rIns="0" bIns="0" numCol="1" spcCol="1270" anchor="t" anchorCtr="0">
          <a:noAutofit/>
        </a:bodyPr>
        <a:lstStyle/>
        <a:p>
          <a:pPr marL="0" lvl="0" indent="0" algn="l" defTabSz="889000">
            <a:lnSpc>
              <a:spcPct val="90000"/>
            </a:lnSpc>
            <a:spcBef>
              <a:spcPct val="0"/>
            </a:spcBef>
            <a:spcAft>
              <a:spcPct val="35000"/>
            </a:spcAft>
            <a:buNone/>
          </a:pPr>
          <a:r>
            <a:rPr lang="en-US" sz="2000" b="1" kern="1200" dirty="0">
              <a:ln w="127">
                <a:solidFill>
                  <a:schemeClr val="tx1">
                    <a:alpha val="60000"/>
                  </a:schemeClr>
                </a:solidFill>
              </a:ln>
              <a:solidFill>
                <a:srgbClr val="FF0000"/>
              </a:solidFill>
              <a:effectLst/>
            </a:rPr>
            <a:t>Negative</a:t>
          </a:r>
          <a:endParaRPr lang="en-US" sz="1800" b="1" kern="1200" dirty="0">
            <a:ln w="127">
              <a:solidFill>
                <a:schemeClr val="tx1">
                  <a:alpha val="60000"/>
                </a:schemeClr>
              </a:solidFill>
            </a:ln>
            <a:solidFill>
              <a:srgbClr val="FF0000"/>
            </a:solidFill>
            <a:effectLst/>
          </a:endParaRPr>
        </a:p>
      </dsp:txBody>
      <dsp:txXfrm>
        <a:off x="0" y="3494665"/>
        <a:ext cx="1254652" cy="857371"/>
      </dsp:txXfrm>
    </dsp:sp>
    <dsp:sp modelId="{D716E92C-5F89-C34F-96E0-08BF6194C8A2}">
      <dsp:nvSpPr>
        <dsp:cNvPr id="0" name=""/>
        <dsp:cNvSpPr/>
      </dsp:nvSpPr>
      <dsp:spPr>
        <a:xfrm>
          <a:off x="2110745" y="2279707"/>
          <a:ext cx="293485" cy="293485"/>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701161-6A41-C448-BBA3-2C096A8CF055}">
      <dsp:nvSpPr>
        <dsp:cNvPr id="0" name=""/>
        <dsp:cNvSpPr/>
      </dsp:nvSpPr>
      <dsp:spPr>
        <a:xfrm>
          <a:off x="1113657" y="2250966"/>
          <a:ext cx="3169027" cy="665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12" tIns="0" rIns="0" bIns="0" numCol="1" spcCol="1270" anchor="t" anchorCtr="0">
          <a:noAutofit/>
        </a:bodyPr>
        <a:lstStyle/>
        <a:p>
          <a:pPr marL="0" lvl="0" indent="0" algn="l" defTabSz="1600200">
            <a:lnSpc>
              <a:spcPct val="90000"/>
            </a:lnSpc>
            <a:spcBef>
              <a:spcPct val="0"/>
            </a:spcBef>
            <a:spcAft>
              <a:spcPct val="35000"/>
            </a:spcAft>
            <a:buNone/>
          </a:pPr>
          <a:r>
            <a:rPr lang="en-US" sz="3600" b="1" kern="1200" dirty="0">
              <a:ln w="1270">
                <a:solidFill>
                  <a:schemeClr val="tx1">
                    <a:alpha val="60000"/>
                  </a:schemeClr>
                </a:solidFill>
              </a:ln>
              <a:solidFill>
                <a:srgbClr val="FFFF00"/>
              </a:solidFill>
            </a:rPr>
            <a:t>Little to None</a:t>
          </a:r>
        </a:p>
      </dsp:txBody>
      <dsp:txXfrm>
        <a:off x="1113657" y="2250966"/>
        <a:ext cx="3169027" cy="665061"/>
      </dsp:txXfrm>
    </dsp:sp>
    <dsp:sp modelId="{D12598A5-B7F7-B441-B40B-0640D3DEB088}">
      <dsp:nvSpPr>
        <dsp:cNvPr id="0" name=""/>
        <dsp:cNvSpPr/>
      </dsp:nvSpPr>
      <dsp:spPr>
        <a:xfrm>
          <a:off x="3898574" y="1480446"/>
          <a:ext cx="388868" cy="388868"/>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A78F24-8155-1849-9FE0-83BA4F118D92}">
      <dsp:nvSpPr>
        <dsp:cNvPr id="0" name=""/>
        <dsp:cNvSpPr/>
      </dsp:nvSpPr>
      <dsp:spPr>
        <a:xfrm>
          <a:off x="4048402" y="1352941"/>
          <a:ext cx="1540801" cy="704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054" tIns="0" rIns="0" bIns="0" numCol="1" spcCol="1270" anchor="t" anchorCtr="0">
          <a:noAutofit/>
        </a:bodyPr>
        <a:lstStyle/>
        <a:p>
          <a:pPr marL="0" lvl="0" indent="0" algn="l" defTabSz="1955800">
            <a:lnSpc>
              <a:spcPct val="90000"/>
            </a:lnSpc>
            <a:spcBef>
              <a:spcPct val="0"/>
            </a:spcBef>
            <a:spcAft>
              <a:spcPct val="35000"/>
            </a:spcAft>
            <a:buNone/>
          </a:pPr>
          <a:r>
            <a:rPr lang="en-US" sz="4400" b="1" kern="1200" dirty="0">
              <a:ln w="1270">
                <a:solidFill>
                  <a:schemeClr val="tx1">
                    <a:alpha val="60000"/>
                  </a:schemeClr>
                </a:solidFill>
              </a:ln>
              <a:solidFill>
                <a:schemeClr val="accent1"/>
              </a:solidFill>
            </a:rPr>
            <a:t>More</a:t>
          </a:r>
          <a:endParaRPr lang="en-US" sz="4000" b="1" kern="1200" dirty="0">
            <a:ln w="1270">
              <a:solidFill>
                <a:schemeClr val="tx1">
                  <a:alpha val="60000"/>
                </a:schemeClr>
              </a:solidFill>
            </a:ln>
            <a:solidFill>
              <a:schemeClr val="accent1"/>
            </a:solidFill>
          </a:endParaRPr>
        </a:p>
      </dsp:txBody>
      <dsp:txXfrm>
        <a:off x="4048402" y="1352941"/>
        <a:ext cx="1540801" cy="704752"/>
      </dsp:txXfrm>
    </dsp:sp>
    <dsp:sp modelId="{7DA10AF0-1D3F-1D47-8FAF-436250EADCA5}">
      <dsp:nvSpPr>
        <dsp:cNvPr id="0" name=""/>
        <dsp:cNvSpPr/>
      </dsp:nvSpPr>
      <dsp:spPr>
        <a:xfrm>
          <a:off x="6074238" y="909806"/>
          <a:ext cx="520937" cy="520937"/>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7B75A64-D9EE-7F40-8AFC-6ADDB39CBB85}">
      <dsp:nvSpPr>
        <dsp:cNvPr id="0" name=""/>
        <dsp:cNvSpPr/>
      </dsp:nvSpPr>
      <dsp:spPr>
        <a:xfrm>
          <a:off x="5834025" y="810048"/>
          <a:ext cx="2370137" cy="110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034" tIns="0" rIns="0" bIns="0" numCol="1" spcCol="1270" anchor="t" anchorCtr="0">
          <a:noAutofit/>
        </a:bodyPr>
        <a:lstStyle/>
        <a:p>
          <a:pPr marL="0" lvl="0" indent="0" algn="l" defTabSz="2400300">
            <a:lnSpc>
              <a:spcPct val="90000"/>
            </a:lnSpc>
            <a:spcBef>
              <a:spcPct val="0"/>
            </a:spcBef>
            <a:spcAft>
              <a:spcPct val="35000"/>
            </a:spcAft>
            <a:buNone/>
          </a:pPr>
          <a:r>
            <a:rPr lang="en-US" sz="5400" b="1" kern="1200" dirty="0">
              <a:ln w="1270">
                <a:solidFill>
                  <a:schemeClr val="tx1">
                    <a:alpha val="60000"/>
                  </a:schemeClr>
                </a:solidFill>
              </a:ln>
              <a:solidFill>
                <a:srgbClr val="008000"/>
              </a:solidFill>
            </a:rPr>
            <a:t>MOST!</a:t>
          </a:r>
        </a:p>
      </dsp:txBody>
      <dsp:txXfrm>
        <a:off x="5834025" y="810048"/>
        <a:ext cx="2370137" cy="110038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2/14/2024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a:t>Session 2 – Starting the Learning Conversation  June, 2016</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a:t>DWI Detection and Standardized Field Sobriety Testing Instructor Development Course</a:t>
            </a:r>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100"/>
            </a:lvl1pPr>
          </a:lstStyle>
          <a:p>
            <a:r>
              <a:rPr lang="en-US" dirty="0"/>
              <a:t>Session 2 – Starting the Learning Conversation  February, 2017</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Ask the participants what </a:t>
            </a:r>
            <a:r>
              <a:rPr lang="en-US" sz="1200" b="1" i="1" u="sng" dirty="0"/>
              <a:t>knowledge </a:t>
            </a:r>
            <a:r>
              <a:rPr lang="en-US" sz="1200" b="1" i="1" dirty="0"/>
              <a:t>is required in order to hammer a nail into a piece of wood. </a:t>
            </a:r>
            <a:endParaRPr lang="en-US" sz="1200" dirty="0"/>
          </a:p>
          <a:p>
            <a:endParaRPr lang="en-US" sz="1200" dirty="0"/>
          </a:p>
          <a:p>
            <a:r>
              <a:rPr lang="en-US" sz="1200" dirty="0"/>
              <a:t>Every job, no matter how basic, requires the person who performs the job have some basic knowledge that can be used.  If you don’t possess that </a:t>
            </a:r>
            <a:r>
              <a:rPr lang="en-US" sz="1200" u="sng" dirty="0"/>
              <a:t>knowledge</a:t>
            </a:r>
            <a:r>
              <a:rPr lang="en-US" sz="1200" dirty="0"/>
              <a:t>, you won’t perform the job very well.</a:t>
            </a:r>
          </a:p>
          <a:p>
            <a:endParaRPr lang="en-US" sz="1200" b="1" i="1" dirty="0"/>
          </a:p>
          <a:p>
            <a:r>
              <a:rPr lang="en-US" sz="1200" b="1" i="1" dirty="0"/>
              <a:t>You won’t do a very good job of driving the nail into the wood if you can’t perform the simple skill of swinging the hammer so it hits the nail squarely.</a:t>
            </a:r>
            <a:endParaRPr lang="en-US" sz="1200" dirty="0"/>
          </a:p>
          <a:p>
            <a:endParaRPr lang="en-US" sz="1200" dirty="0"/>
          </a:p>
          <a:p>
            <a:r>
              <a:rPr lang="en-US" sz="1200" dirty="0"/>
              <a:t>Every job, no matter how simple, requires the job performer be able to carry out some type of skills.  If you don’t have some </a:t>
            </a:r>
            <a:r>
              <a:rPr lang="en-US" sz="1200" u="sng" dirty="0"/>
              <a:t>skills</a:t>
            </a:r>
            <a:r>
              <a:rPr lang="en-US" sz="1200" dirty="0"/>
              <a:t>, you won’t perform the job well.</a:t>
            </a:r>
          </a:p>
          <a:p>
            <a:endParaRPr lang="en-US" sz="1200" b="1" i="1" dirty="0"/>
          </a:p>
          <a:p>
            <a:r>
              <a:rPr lang="en-US" sz="1200" b="1" i="1" dirty="0"/>
              <a:t>If you don’t care whether the nail goes into the wood straight, you will probably do a poor job of driving the nail.</a:t>
            </a:r>
            <a:endParaRPr lang="en-US" sz="1200" dirty="0"/>
          </a:p>
          <a:p>
            <a:endParaRPr lang="en-US" sz="1200" dirty="0"/>
          </a:p>
          <a:p>
            <a:r>
              <a:rPr lang="en-US" sz="1200" dirty="0"/>
              <a:t>Every job requires the person doing it has some particular attitudes.  If you don’t have those </a:t>
            </a:r>
            <a:r>
              <a:rPr lang="en-US" sz="1200" u="sng" dirty="0"/>
              <a:t>attitudes</a:t>
            </a:r>
            <a:r>
              <a:rPr lang="en-US" sz="1200" dirty="0"/>
              <a:t>, you simply won’t do a job very well.</a:t>
            </a:r>
          </a:p>
          <a:p>
            <a:endParaRPr lang="en-US" sz="1200" dirty="0"/>
          </a:p>
          <a:p>
            <a:r>
              <a:rPr lang="en-US" sz="1200" dirty="0"/>
              <a:t>For every job you can perform well, somewhere along the way you learned the knowledge the job requires, and you learned the skills it requires, and you learned the attitudes it requires.</a:t>
            </a:r>
          </a:p>
          <a:p>
            <a:endParaRPr lang="en-US" sz="1200" dirty="0"/>
          </a:p>
          <a:p>
            <a:r>
              <a:rPr lang="en-US" sz="1200" dirty="0"/>
              <a:t>DWI practitioners need special knowledge, special skills, and special attitudes.</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10</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116314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u="sng" dirty="0"/>
              <a:t>Group Exercise </a:t>
            </a:r>
            <a:endParaRPr lang="en-US" sz="1200" dirty="0"/>
          </a:p>
          <a:p>
            <a:endParaRPr lang="en-US" sz="1200" b="1" i="1" dirty="0"/>
          </a:p>
          <a:p>
            <a:r>
              <a:rPr lang="en-US" sz="1200" b="1" i="1" dirty="0"/>
              <a:t>Divide the participants into three groups:  1) Cognitive Group, 2) Psychomotor Group, and 3) Affective Group. Ask each group to identify what a good DWI enforcement officer must have (Knowledge, Skills, and Attitudes) in order to be effective.  Allow the groups 5 minutes to write down their ideas. Allow 1-2 minutes per group to present their findings to the class. </a:t>
            </a:r>
            <a:endParaRPr lang="en-US" sz="1200" dirty="0"/>
          </a:p>
          <a:p>
            <a:endParaRPr lang="en-US" sz="1200" b="1" i="1" dirty="0"/>
          </a:p>
          <a:p>
            <a:r>
              <a:rPr lang="en-US" sz="1200" b="1" i="1" dirty="0"/>
              <a:t>Objective: Initiate discussion with participants regarding what was accomplished through this exercise. Elicit these points:</a:t>
            </a:r>
            <a:endParaRPr lang="en-US" sz="1200" dirty="0"/>
          </a:p>
          <a:p>
            <a:pPr lvl="0"/>
            <a:endParaRPr lang="en-US" sz="1200" b="1" i="1" dirty="0"/>
          </a:p>
          <a:p>
            <a:pPr marL="181240" indent="-181240">
              <a:buFont typeface="Arial" panose="020B0604020202020204" pitchFamily="34" charset="0"/>
              <a:buChar char="•"/>
            </a:pPr>
            <a:r>
              <a:rPr lang="en-US" sz="1200" b="1" i="1" dirty="0"/>
              <a:t>All participants took part in group exercises and class discussions to discover key concepts</a:t>
            </a:r>
            <a:endParaRPr lang="en-US" sz="1200" dirty="0"/>
          </a:p>
          <a:p>
            <a:pPr marL="181240" indent="-181240">
              <a:buFont typeface="Arial" panose="020B0604020202020204" pitchFamily="34" charset="0"/>
              <a:buChar char="•"/>
            </a:pPr>
            <a:r>
              <a:rPr lang="en-US" sz="1200" b="1" i="1" dirty="0"/>
              <a:t>An exercise was conducted to assist with learning </a:t>
            </a:r>
            <a:endParaRPr lang="en-US" sz="1200" dirty="0"/>
          </a:p>
          <a:p>
            <a:pPr marL="181240" indent="-181240">
              <a:buFont typeface="Arial" panose="020B0604020202020204" pitchFamily="34" charset="0"/>
              <a:buChar char="•"/>
            </a:pPr>
            <a:r>
              <a:rPr lang="en-US" sz="1200" b="1" i="1" dirty="0"/>
              <a:t>Most participants presented in front of the class</a:t>
            </a:r>
            <a:endParaRPr lang="en-US" sz="1200" dirty="0"/>
          </a:p>
          <a:p>
            <a:endParaRPr lang="en-US" sz="1200" b="1" i="1" dirty="0"/>
          </a:p>
          <a:p>
            <a:r>
              <a:rPr lang="en-US" sz="1200" b="1" i="1" dirty="0"/>
              <a:t>Remind the participants, as instructors we can appeal to all three dominant senses in learning by using a combination of verbal, visual, and hands-on training methods.</a:t>
            </a:r>
            <a:endParaRPr lang="en-US" sz="1200" dirty="0"/>
          </a:p>
          <a:p>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11</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69142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02964"/>
            <a:ext cx="6126480" cy="5088636"/>
          </a:xfrm>
        </p:spPr>
        <p:txBody>
          <a:bodyPr/>
          <a:lstStyle/>
          <a:p>
            <a:r>
              <a:rPr lang="en-US" sz="1200" b="1" i="1" dirty="0"/>
              <a:t>Group Exercise: Assign participants into groups of four.  Each group should be given a set of Content Delivery cards with categories of learning. Examples of the cards are listed in the Appendices.  For example, one card says “Verbal Symbols,” another says “Verbal and Visual Symbols,” and so on.  Groups are asked to place the cards in order from least to most effective method of learning. Examples of each method should be provided by the instructor. Allow participants two to three minutes to prioritize the cards.  </a:t>
            </a:r>
            <a:endParaRPr lang="en-US" sz="1200" dirty="0"/>
          </a:p>
          <a:p>
            <a:endParaRPr lang="en-US" sz="1200" b="1" i="1" dirty="0"/>
          </a:p>
          <a:p>
            <a:r>
              <a:rPr lang="en-US" sz="1200" b="1" i="1" dirty="0"/>
              <a:t>Discussion: Have each group explain their prioritization. </a:t>
            </a:r>
            <a:endParaRPr lang="en-US" sz="1200" dirty="0"/>
          </a:p>
          <a:p>
            <a:endParaRPr lang="en-US" sz="1200" b="1" i="1" dirty="0"/>
          </a:p>
          <a:p>
            <a:r>
              <a:rPr lang="en-US" sz="1200" b="1" i="1" dirty="0"/>
              <a:t>Objective: Initiate discussion with participants regarding what was accomplished through this exercise. Elicit these points:</a:t>
            </a:r>
            <a:endParaRPr lang="en-US" sz="1200" dirty="0"/>
          </a:p>
          <a:p>
            <a:pPr lvl="0"/>
            <a:endParaRPr lang="en-US" sz="1200" b="1" i="1" dirty="0"/>
          </a:p>
          <a:p>
            <a:pPr marL="181240" indent="-181240">
              <a:buFont typeface="Arial" panose="020B0604020202020204" pitchFamily="34" charset="0"/>
              <a:buChar char="•"/>
            </a:pPr>
            <a:r>
              <a:rPr lang="en-US" sz="1200" b="1" i="1" dirty="0"/>
              <a:t>All participants took part in group exercises and class discussions to discover key concepts</a:t>
            </a:r>
            <a:endParaRPr lang="en-US" sz="1200" dirty="0"/>
          </a:p>
          <a:p>
            <a:pPr marL="181240" indent="-181240">
              <a:buFont typeface="Arial" panose="020B0604020202020204" pitchFamily="34" charset="0"/>
              <a:buChar char="•"/>
            </a:pPr>
            <a:r>
              <a:rPr lang="en-US" sz="1200" b="1" i="1" dirty="0"/>
              <a:t>A game (or exercise) was conducted to assist with learning</a:t>
            </a:r>
            <a:endParaRPr lang="en-US" sz="1200" dirty="0"/>
          </a:p>
          <a:p>
            <a:pPr marL="181240" indent="-181240">
              <a:buFont typeface="Arial" panose="020B0604020202020204" pitchFamily="34" charset="0"/>
              <a:buChar char="•"/>
            </a:pPr>
            <a:r>
              <a:rPr lang="en-US" sz="1200" b="1" i="1" dirty="0"/>
              <a:t>Most participants presented in front of the class</a:t>
            </a:r>
            <a:endParaRPr lang="en-US" sz="1200" dirty="0"/>
          </a:p>
          <a:p>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12</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473577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Ask the participants to take two minutes to write their own definition of the word “instruction.” Their definitions should be applicable to the type of instruction that occurred in the example they shared previously. </a:t>
            </a:r>
            <a:endParaRPr lang="en-US" sz="1200" dirty="0"/>
          </a:p>
          <a:p>
            <a:endParaRPr lang="en-US" sz="1200" b="1" i="1" dirty="0"/>
          </a:p>
          <a:p>
            <a:r>
              <a:rPr lang="en-US" sz="1200" b="1" i="1" dirty="0"/>
              <a:t>Instruct participants to take several minutes to discuss their respective definitions with their partner. If the definitions are the same, discuss the reasons why they think the definition is applicable to both of your experiences. If the definitions are different, see if they can work together to come up with a new definition they both agree with.</a:t>
            </a:r>
            <a:endParaRPr lang="en-US" sz="1200" dirty="0"/>
          </a:p>
          <a:p>
            <a:endParaRPr lang="en-US" sz="1200" b="1" i="1" dirty="0"/>
          </a:p>
          <a:p>
            <a:r>
              <a:rPr lang="en-US" sz="1200" b="1" i="1" dirty="0"/>
              <a:t>Engage the participants in a group discussion in which the group responds to the question: “What is instruction?”</a:t>
            </a:r>
            <a:endParaRPr lang="en-US" sz="1200" dirty="0"/>
          </a:p>
          <a:p>
            <a:endParaRPr lang="en-US" sz="1200" b="1" i="1" dirty="0"/>
          </a:p>
          <a:p>
            <a:r>
              <a:rPr lang="en-US" sz="1200" b="1" i="1" dirty="0"/>
              <a:t>Document responses on an easel/easel pad or dry erase board. Guide the participants toward these responses:</a:t>
            </a:r>
            <a:endParaRPr lang="en-US" sz="1200" dirty="0"/>
          </a:p>
          <a:p>
            <a:pPr marL="181240" indent="-181240">
              <a:buFont typeface="Arial" panose="020B0604020202020204" pitchFamily="34" charset="0"/>
              <a:buChar char="•"/>
            </a:pPr>
            <a:r>
              <a:rPr lang="en-US" sz="1200" b="1" i="1" dirty="0"/>
              <a:t>First, instruction is a conversation</a:t>
            </a:r>
            <a:endParaRPr lang="en-US" sz="1200" dirty="0"/>
          </a:p>
          <a:p>
            <a:pPr marL="181240" indent="-181240">
              <a:buFont typeface="Arial" panose="020B0604020202020204" pitchFamily="34" charset="0"/>
              <a:buChar char="•"/>
            </a:pPr>
            <a:r>
              <a:rPr lang="en-US" sz="1200" b="1" i="1" dirty="0"/>
              <a:t>Second, instruction involves two or more agents (e.g., participant and instructor)</a:t>
            </a:r>
            <a:endParaRPr lang="en-US" sz="1200" dirty="0"/>
          </a:p>
          <a:p>
            <a:pPr marL="181240" indent="-181240">
              <a:buFont typeface="Arial" panose="020B0604020202020204" pitchFamily="34" charset="0"/>
              <a:buChar char="•"/>
            </a:pPr>
            <a:r>
              <a:rPr lang="en-US" sz="1200" b="1" i="1" dirty="0"/>
              <a:t>Third, the purpose of instruction is to promote learning (change)</a:t>
            </a:r>
            <a:endParaRPr lang="en-US" sz="1200" dirty="0"/>
          </a:p>
          <a:p>
            <a:endParaRPr lang="en-US" sz="1200" b="1" i="1" dirty="0"/>
          </a:p>
          <a:p>
            <a:r>
              <a:rPr lang="en-US" sz="1200" b="1" i="1" dirty="0"/>
              <a:t>Instruct the participants to rewrite their definition of instruction then introduce the following definition of instruction. (Again, this is not the only correct definition, but it is one they may find very useful).</a:t>
            </a:r>
            <a:endParaRPr lang="en-US" sz="1200" dirty="0"/>
          </a:p>
          <a:p>
            <a:endParaRPr lang="en-US" sz="1200" dirty="0"/>
          </a:p>
          <a:p>
            <a:r>
              <a:rPr lang="en-US" sz="1200" dirty="0"/>
              <a:t>What is instruction?</a:t>
            </a:r>
          </a:p>
          <a:p>
            <a:endParaRPr lang="en-US" sz="1200" b="1" i="1" u="sng" dirty="0"/>
          </a:p>
          <a:p>
            <a:r>
              <a:rPr lang="en-US" sz="1200" b="1" i="1" u="sng" dirty="0"/>
              <a:t>Definition: A conversational process engaged in by mutual consent by two or more agents for the purpose of promoting learning by one or both of the agents. </a:t>
            </a:r>
            <a:endParaRPr lang="en-US" sz="1200" dirty="0"/>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13</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12532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Ask the participants, based on the definition, what are the key components of instruction? </a:t>
            </a:r>
            <a:endParaRPr lang="en-US" sz="1200" dirty="0"/>
          </a:p>
          <a:p>
            <a:endParaRPr lang="en-US" sz="1200" b="1" i="1" dirty="0"/>
          </a:p>
          <a:p>
            <a:r>
              <a:rPr lang="en-US" sz="1200" b="1" i="1" dirty="0"/>
              <a:t>Review this definition and examine some of the key assumptions in it. Advise the participants this will help them see why the definition may be useful as we design and develop instruction.  Encourage the participants to fill in the blanks in their manuals.</a:t>
            </a:r>
            <a:endParaRPr lang="en-US" sz="1200" dirty="0"/>
          </a:p>
          <a:p>
            <a:endParaRPr lang="en-US" sz="1200" dirty="0"/>
          </a:p>
          <a:p>
            <a:r>
              <a:rPr lang="en-US" sz="1200" dirty="0"/>
              <a:t>“At it’s core, instruction is a learning conversation.” We have explored the difference between learning and instruction. Next, we are ready to consider some of the ways the physical environment can impact learning.</a:t>
            </a:r>
          </a:p>
          <a:p>
            <a:endParaRPr lang="en-US" sz="1200" dirty="0"/>
          </a:p>
          <a:p>
            <a:r>
              <a:rPr lang="en-US" sz="1200" dirty="0"/>
              <a:t>The three key </a:t>
            </a:r>
            <a:r>
              <a:rPr lang="en-US" sz="1200"/>
              <a:t>components in </a:t>
            </a:r>
            <a:r>
              <a:rPr lang="en-US" sz="1200" dirty="0"/>
              <a:t>the definition of instruction are:</a:t>
            </a:r>
          </a:p>
          <a:p>
            <a:pPr marL="241653" indent="-241653">
              <a:buFont typeface="+mj-lt"/>
              <a:buAutoNum type="arabicPeriod"/>
            </a:pPr>
            <a:r>
              <a:rPr lang="en-US" sz="1200" b="1" i="1" u="sng" dirty="0"/>
              <a:t>__Learn more____________________________________________</a:t>
            </a:r>
          </a:p>
          <a:p>
            <a:pPr marL="241653" indent="-241653">
              <a:buFont typeface="+mj-lt"/>
              <a:buAutoNum type="arabicPeriod"/>
            </a:pPr>
            <a:r>
              <a:rPr lang="en-US" sz="1200" b="1" i="1" u="sng" dirty="0"/>
              <a:t>__Learn faster___________________________________________</a:t>
            </a:r>
          </a:p>
          <a:p>
            <a:pPr marL="241653" indent="-241653">
              <a:buFont typeface="+mj-lt"/>
              <a:buAutoNum type="arabicPeriod"/>
            </a:pPr>
            <a:r>
              <a:rPr lang="en-US" sz="1200" b="1" i="1" u="sng" dirty="0"/>
              <a:t>__Learn with fewer resources_______________________________</a:t>
            </a:r>
          </a:p>
          <a:p>
            <a:pPr marL="241653" indent="-241653">
              <a:buFont typeface="+mj-lt"/>
              <a:buAutoNum type="arabicPeriod"/>
            </a:pPr>
            <a:endParaRPr lang="en-US" sz="1200" b="1" i="1" u="sng"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b="1" i="1" u="sng" dirty="0"/>
          </a:p>
          <a:p>
            <a:r>
              <a:rPr lang="en-US" sz="1200" b="1" i="1" u="sng" dirty="0"/>
              <a:t>___________________________________________________________________________</a:t>
            </a:r>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14</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2893580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dirty="0"/>
              <a:t>Instruction is NOT a natural process. It is an artificial process designed by human beings to help people:</a:t>
            </a:r>
          </a:p>
          <a:p>
            <a:endParaRPr lang="en-US" sz="1200" dirty="0"/>
          </a:p>
          <a:p>
            <a:pPr marL="181240" indent="-181240">
              <a:buFont typeface="Arial" panose="020B0604020202020204" pitchFamily="34" charset="0"/>
              <a:buChar char="•"/>
            </a:pPr>
            <a:r>
              <a:rPr lang="en-US" sz="1200" dirty="0"/>
              <a:t>Learn more</a:t>
            </a:r>
          </a:p>
          <a:p>
            <a:pPr marL="181240" indent="-181240">
              <a:buFont typeface="Arial" panose="020B0604020202020204" pitchFamily="34" charset="0"/>
              <a:buChar char="•"/>
            </a:pPr>
            <a:r>
              <a:rPr lang="en-US" sz="1200" dirty="0"/>
              <a:t>Learn faster</a:t>
            </a:r>
          </a:p>
          <a:p>
            <a:pPr marL="181240" indent="-181240">
              <a:buFont typeface="Arial" panose="020B0604020202020204" pitchFamily="34" charset="0"/>
              <a:buChar char="•"/>
            </a:pPr>
            <a:r>
              <a:rPr lang="en-US" sz="1200" dirty="0"/>
              <a:t>Learn with fewer resources</a:t>
            </a:r>
          </a:p>
          <a:p>
            <a:endParaRPr lang="en-US" sz="1200" b="1" i="1" dirty="0"/>
          </a:p>
          <a:p>
            <a:r>
              <a:rPr lang="en-US" sz="1200" b="1" i="1" dirty="0"/>
              <a:t>Point out effective instruction can also help us do tasks correctly and avoid mistakes, which is extremely important when conducting SFSTs. </a:t>
            </a:r>
          </a:p>
          <a:p>
            <a:endParaRPr lang="en-US" sz="1200" b="1" i="1"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70775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dirty="0"/>
              <a:t>In addition, instruction helps people by:</a:t>
            </a:r>
          </a:p>
          <a:p>
            <a:pPr lvl="0"/>
            <a:endParaRPr lang="en-US" sz="1200" dirty="0"/>
          </a:p>
          <a:p>
            <a:pPr marL="181240" indent="-181240">
              <a:buFont typeface="Arial" panose="020B0604020202020204" pitchFamily="34" charset="0"/>
              <a:buChar char="•"/>
            </a:pPr>
            <a:r>
              <a:rPr lang="en-US" sz="1200" dirty="0"/>
              <a:t>Remembering what has been learned longer</a:t>
            </a:r>
          </a:p>
          <a:p>
            <a:pPr marL="181240" indent="-181240">
              <a:buFont typeface="Arial" panose="020B0604020202020204" pitchFamily="34" charset="0"/>
              <a:buChar char="•"/>
            </a:pPr>
            <a:r>
              <a:rPr lang="en-US" sz="1200" dirty="0"/>
              <a:t>Applying what has been learned to achieve a goal</a:t>
            </a:r>
          </a:p>
          <a:p>
            <a:pPr marL="181240" indent="-181240">
              <a:buFont typeface="Arial" panose="020B0604020202020204" pitchFamily="34" charset="0"/>
              <a:buChar char="•"/>
            </a:pPr>
            <a:r>
              <a:rPr lang="en-US" sz="1200" dirty="0"/>
              <a:t>Having a more enjoyable learning experience</a:t>
            </a:r>
          </a:p>
          <a:p>
            <a:endParaRPr lang="en-US" sz="1200" b="1" i="1" dirty="0"/>
          </a:p>
          <a:p>
            <a:r>
              <a:rPr lang="en-US" sz="1200" b="1" i="1" dirty="0"/>
              <a:t>Ask participants about some other ways instruction helps people. </a:t>
            </a:r>
            <a:endParaRPr lang="en-US" sz="1200" dirty="0"/>
          </a:p>
          <a:p>
            <a:endParaRPr lang="en-US" sz="1200" b="1" i="1" dirty="0"/>
          </a:p>
          <a:p>
            <a:r>
              <a:rPr lang="en-US" sz="1200" b="1" i="1" dirty="0"/>
              <a:t>Suggested responses may include: </a:t>
            </a:r>
            <a:endParaRPr lang="en-US" sz="1200" dirty="0"/>
          </a:p>
          <a:p>
            <a:pPr lvl="0"/>
            <a:endParaRPr lang="en-US" sz="1200" b="1" i="1" dirty="0"/>
          </a:p>
          <a:p>
            <a:pPr marL="181240" indent="-181240">
              <a:buFont typeface="Arial" panose="020B0604020202020204" pitchFamily="34" charset="0"/>
              <a:buChar char="•"/>
            </a:pPr>
            <a:r>
              <a:rPr lang="en-US" sz="1200" b="1" i="1" dirty="0"/>
              <a:t>Helps gain confidence</a:t>
            </a:r>
            <a:endParaRPr lang="en-US" sz="1200" dirty="0"/>
          </a:p>
          <a:p>
            <a:pPr marL="181240" indent="-181240">
              <a:buFont typeface="Arial" panose="020B0604020202020204" pitchFamily="34" charset="0"/>
              <a:buChar char="•"/>
            </a:pPr>
            <a:r>
              <a:rPr lang="en-US" sz="1200" b="1" i="1" dirty="0"/>
              <a:t>Allows them to help others</a:t>
            </a:r>
            <a:endParaRPr lang="en-US" sz="1200" dirty="0"/>
          </a:p>
          <a:p>
            <a:pPr marL="181240" indent="-181240">
              <a:buFont typeface="Arial" panose="020B0604020202020204" pitchFamily="34" charset="0"/>
              <a:buChar char="•"/>
            </a:pPr>
            <a:r>
              <a:rPr lang="en-US" sz="1200" b="1" i="1" dirty="0"/>
              <a:t>Rewarding</a:t>
            </a:r>
          </a:p>
          <a:p>
            <a:pPr marL="181240" indent="-181240">
              <a:buFont typeface="Arial" panose="020B0604020202020204" pitchFamily="34" charset="0"/>
              <a:buChar char="•"/>
            </a:pPr>
            <a:endParaRPr lang="en-US" sz="1200" b="1" i="1"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16</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111060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 </a:t>
            </a:r>
            <a:r>
              <a:rPr lang="en-US" sz="1200" b="1" u="sng" cap="all" dirty="0"/>
              <a:t>Creating the Learning Environment</a:t>
            </a:r>
          </a:p>
          <a:p>
            <a:endParaRPr lang="en-US" sz="1200" b="1" i="1" dirty="0"/>
          </a:p>
          <a:p>
            <a:r>
              <a:rPr lang="en-US" sz="1200" b="1" i="1" dirty="0"/>
              <a:t>Have participants close their manuals and not refer to them during this activity. They need to do this in order to generate true responses as opposed to reciting what they see in the manual.</a:t>
            </a:r>
            <a:endParaRPr lang="en-US" sz="1200" dirty="0"/>
          </a:p>
          <a:p>
            <a:endParaRPr lang="en-US" sz="1200" b="1" i="1" dirty="0"/>
          </a:p>
          <a:p>
            <a:r>
              <a:rPr lang="en-US" sz="1200" b="1" i="1" dirty="0"/>
              <a:t>Take a minute to comment on the physical and psychological environment of the experience you (the instructor) shared at the beginning of this Session. Talk about what elements in the learning environment you think had the greatest impact on your learning and talk about how these elements affected your ability to learn.</a:t>
            </a:r>
            <a:endParaRPr lang="en-US" sz="1200" dirty="0"/>
          </a:p>
          <a:p>
            <a:endParaRPr lang="en-US" sz="1200" b="1" i="1" dirty="0"/>
          </a:p>
          <a:p>
            <a:r>
              <a:rPr lang="en-US" sz="1200" b="1" i="1" dirty="0"/>
              <a:t>Ask participants to reflect on the example they shared and think about the physical and psychological environment in which the learning occurred. Then, ask them to take one minute to write down as much information as they can about the environment and the way it affected their ability to learn. After they’ve had some time to record their thoughts, invite them to briefly share what they’ve written.</a:t>
            </a:r>
            <a:endParaRPr lang="en-US" sz="1200" dirty="0"/>
          </a:p>
          <a:p>
            <a:endParaRPr lang="en-US" sz="1200" b="1" i="1" dirty="0"/>
          </a:p>
          <a:p>
            <a:r>
              <a:rPr lang="en-US" sz="1200" b="1" i="1" dirty="0"/>
              <a:t>Document responses on to easel/easel pad or dry erase board. </a:t>
            </a:r>
            <a:endParaRPr lang="en-US" sz="1200" dirty="0"/>
          </a:p>
          <a:p>
            <a:endParaRPr lang="en-US" sz="1200" b="1" i="1" dirty="0"/>
          </a:p>
          <a:p>
            <a:r>
              <a:rPr lang="en-US" sz="1200" b="1" i="1" dirty="0"/>
              <a:t>Take approximately 10 minutes to engage the whole group in a discussion about the learning environment. Begin by pointing out how training may not always occur in a traditional classroom setting. For example, when teaching a segment on SFSTs, the best training location would be an outside, darkened location. Explain instructors often need to adapt their instruction so it can be effective within various types of settings.</a:t>
            </a:r>
            <a:endParaRPr lang="en-US" sz="1200" dirty="0"/>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17</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2954510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Solicit and document responses of impediments to a good learning environment, possible answers may include:</a:t>
            </a:r>
            <a:endParaRPr lang="en-US" sz="1200" dirty="0"/>
          </a:p>
          <a:p>
            <a:pPr marL="181240" indent="-181240">
              <a:buFont typeface="Arial" panose="020B0604020202020204" pitchFamily="34" charset="0"/>
              <a:buChar char="•"/>
            </a:pPr>
            <a:r>
              <a:rPr lang="en-US" sz="1200" b="1" i="1" dirty="0"/>
              <a:t>An instructor who appears unprepared</a:t>
            </a:r>
            <a:endParaRPr lang="en-US" sz="1200" dirty="0"/>
          </a:p>
          <a:p>
            <a:pPr marL="181240" indent="-181240">
              <a:buFont typeface="Arial" panose="020B0604020202020204" pitchFamily="34" charset="0"/>
              <a:buChar char="•"/>
            </a:pPr>
            <a:r>
              <a:rPr lang="en-US" sz="1200" b="1" i="1" dirty="0"/>
              <a:t>Non-functioning equipment</a:t>
            </a:r>
            <a:endParaRPr lang="en-US" sz="1200" dirty="0"/>
          </a:p>
          <a:p>
            <a:pPr marL="181240" indent="-181240">
              <a:buFont typeface="Arial" panose="020B0604020202020204" pitchFamily="34" charset="0"/>
              <a:buChar char="•"/>
            </a:pPr>
            <a:r>
              <a:rPr lang="en-US" sz="1200" b="1" i="1" dirty="0"/>
              <a:t>An instructor who does not engage the participants</a:t>
            </a:r>
            <a:endParaRPr lang="en-US" sz="1200" dirty="0"/>
          </a:p>
          <a:p>
            <a:endParaRPr lang="en-US" sz="1200" b="1" i="1" dirty="0"/>
          </a:p>
          <a:p>
            <a:r>
              <a:rPr lang="en-US" sz="1200" dirty="0"/>
              <a:t>It is the instructor’s responsibility to create, within reason, an effective learning environment.  The physical environment may include:</a:t>
            </a:r>
          </a:p>
          <a:p>
            <a:pPr marL="181240" indent="-181240">
              <a:buFont typeface="Arial" panose="020B0604020202020204" pitchFamily="34" charset="0"/>
              <a:buChar char="•"/>
            </a:pPr>
            <a:r>
              <a:rPr lang="en-US" sz="1200" dirty="0"/>
              <a:t>Training location (academy vs. hotel)</a:t>
            </a:r>
          </a:p>
          <a:p>
            <a:pPr marL="181240" indent="-181240">
              <a:buFont typeface="Arial" panose="020B0604020202020204" pitchFamily="34" charset="0"/>
              <a:buChar char="•"/>
            </a:pPr>
            <a:r>
              <a:rPr lang="en-US" sz="1200" dirty="0"/>
              <a:t>Safety concerns (exits, fire alarms, medical equipment)</a:t>
            </a:r>
          </a:p>
          <a:p>
            <a:pPr marL="181240" indent="-181240">
              <a:buFont typeface="Arial" panose="020B0604020202020204" pitchFamily="34" charset="0"/>
              <a:buChar char="•"/>
            </a:pPr>
            <a:r>
              <a:rPr lang="en-US" sz="1200" dirty="0"/>
              <a:t>Safety protocols </a:t>
            </a:r>
          </a:p>
          <a:p>
            <a:pPr marL="181240" indent="-181240">
              <a:buFont typeface="Arial" panose="020B0604020202020204" pitchFamily="34" charset="0"/>
              <a:buChar char="•"/>
            </a:pPr>
            <a:r>
              <a:rPr lang="en-US" sz="1200" dirty="0"/>
              <a:t>Room size </a:t>
            </a:r>
          </a:p>
          <a:p>
            <a:pPr marL="181240" indent="-181240">
              <a:buFont typeface="Arial" panose="020B0604020202020204" pitchFamily="34" charset="0"/>
              <a:buChar char="•"/>
            </a:pPr>
            <a:r>
              <a:rPr lang="en-US" sz="1200" dirty="0"/>
              <a:t>Room temperature</a:t>
            </a:r>
          </a:p>
          <a:p>
            <a:pPr marL="181240" indent="-181240">
              <a:buFont typeface="Arial" panose="020B0604020202020204" pitchFamily="34" charset="0"/>
              <a:buChar char="•"/>
            </a:pPr>
            <a:r>
              <a:rPr lang="en-US" sz="1200" dirty="0"/>
              <a:t>Seating arrangement (U-shaped vs. classroom style)</a:t>
            </a:r>
          </a:p>
          <a:p>
            <a:pPr marL="181240" indent="-181240">
              <a:buFont typeface="Arial" panose="020B0604020202020204" pitchFamily="34" charset="0"/>
              <a:buChar char="•"/>
            </a:pPr>
            <a:r>
              <a:rPr lang="en-US" sz="1200" dirty="0"/>
              <a:t>Audio visual equipment</a:t>
            </a:r>
          </a:p>
          <a:p>
            <a:pPr marL="181240" indent="-181240">
              <a:buFont typeface="Arial" panose="020B0604020202020204" pitchFamily="34" charset="0"/>
              <a:buChar char="•"/>
            </a:pPr>
            <a:r>
              <a:rPr lang="en-US" sz="1200" dirty="0"/>
              <a:t>Training materials</a:t>
            </a:r>
          </a:p>
          <a:p>
            <a:pPr marL="181240" indent="-181240">
              <a:buFont typeface="Arial" panose="020B0604020202020204" pitchFamily="34" charset="0"/>
              <a:buChar char="•"/>
            </a:pPr>
            <a:r>
              <a:rPr lang="en-US" sz="1200" dirty="0"/>
              <a:t>Visibility of visual aids</a:t>
            </a:r>
          </a:p>
          <a:p>
            <a:pPr marL="181240" indent="-181240">
              <a:buFont typeface="Arial" panose="020B0604020202020204" pitchFamily="34" charset="0"/>
              <a:buChar char="•"/>
            </a:pPr>
            <a:r>
              <a:rPr lang="en-US" sz="1200" dirty="0"/>
              <a:t>Break areas</a:t>
            </a:r>
          </a:p>
          <a:p>
            <a:pPr marL="181240" indent="-181240">
              <a:buFont typeface="Arial" panose="020B0604020202020204" pitchFamily="34" charset="0"/>
              <a:buChar char="•"/>
            </a:pPr>
            <a:r>
              <a:rPr lang="en-US" sz="1200" dirty="0"/>
              <a:t>Restrooms</a:t>
            </a:r>
          </a:p>
          <a:p>
            <a:pPr marL="181240" indent="-181240">
              <a:buFont typeface="Arial" panose="020B0604020202020204" pitchFamily="34" charset="0"/>
              <a:buChar char="•"/>
            </a:pPr>
            <a:r>
              <a:rPr lang="en-US" sz="1200" dirty="0"/>
              <a:t>Availability of food and refreshments</a:t>
            </a:r>
          </a:p>
          <a:p>
            <a:endParaRPr lang="en-US" sz="1200" dirty="0"/>
          </a:p>
          <a:p>
            <a:r>
              <a:rPr lang="en-US" sz="1200" dirty="0"/>
              <a:t>The psychological environment may include elements to make it:</a:t>
            </a:r>
          </a:p>
          <a:p>
            <a:pPr marL="181240" indent="-181240">
              <a:buFont typeface="Arial" panose="020B0604020202020204" pitchFamily="34" charset="0"/>
              <a:buChar char="•"/>
            </a:pPr>
            <a:r>
              <a:rPr lang="en-US" sz="1200" dirty="0"/>
              <a:t>Friendly</a:t>
            </a:r>
          </a:p>
          <a:p>
            <a:pPr marL="181240" indent="-181240">
              <a:buFont typeface="Arial" panose="020B0604020202020204" pitchFamily="34" charset="0"/>
              <a:buChar char="•"/>
            </a:pPr>
            <a:r>
              <a:rPr lang="en-US" sz="1200" dirty="0"/>
              <a:t>Encouraging</a:t>
            </a:r>
          </a:p>
          <a:p>
            <a:pPr marL="181240" indent="-181240">
              <a:buFont typeface="Arial" panose="020B0604020202020204" pitchFamily="34" charset="0"/>
              <a:buChar char="•"/>
            </a:pPr>
            <a:r>
              <a:rPr lang="en-US" sz="1200" dirty="0"/>
              <a:t>Helpful</a:t>
            </a:r>
          </a:p>
          <a:p>
            <a:pPr marL="181240" indent="-181240">
              <a:buFont typeface="Arial" panose="020B0604020202020204" pitchFamily="34" charset="0"/>
              <a:buChar char="•"/>
            </a:pPr>
            <a:r>
              <a:rPr lang="en-US" sz="1200" dirty="0"/>
              <a:t>Non-Intimidating</a:t>
            </a:r>
          </a:p>
          <a:p>
            <a:pPr marL="181240" indent="-181240">
              <a:buFont typeface="Arial" panose="020B0604020202020204" pitchFamily="34" charset="0"/>
              <a:buChar char="•"/>
            </a:pPr>
            <a:r>
              <a:rPr lang="en-US" sz="1200" dirty="0"/>
              <a:t>Limiting distractions </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18</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558793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87680" y="3733800"/>
            <a:ext cx="6370320" cy="5088636"/>
          </a:xfrm>
        </p:spPr>
        <p:txBody>
          <a:bodyPr/>
          <a:lstStyle/>
          <a:p>
            <a:r>
              <a:rPr lang="en-US" sz="1200" b="1" i="1" u="sng" dirty="0"/>
              <a:t>Learning Environment Activity</a:t>
            </a:r>
            <a:endParaRPr lang="en-US" sz="1200" dirty="0"/>
          </a:p>
          <a:p>
            <a:endParaRPr lang="en-US" sz="1200" b="1" i="1" dirty="0"/>
          </a:p>
          <a:p>
            <a:r>
              <a:rPr lang="en-US" sz="1200" b="1" i="1" dirty="0"/>
              <a:t>State you would like to explore one particular element of the learning environment—the seating arrangement—in a little more detail. Explain how in traditional classroom settings, the physical seating arrangement can have a big impact on the quality of the psychological environment. </a:t>
            </a:r>
            <a:endParaRPr lang="en-US" sz="1200" dirty="0"/>
          </a:p>
          <a:p>
            <a:endParaRPr lang="en-US" sz="1200" b="1" i="1" dirty="0"/>
          </a:p>
          <a:p>
            <a:r>
              <a:rPr lang="en-US" sz="1200" b="1" i="1" dirty="0"/>
              <a:t>If the participants are seated in rows (classroom style), ask them to re-arrange their seats or tables in groups. Explain how the new seating arrangement is more conducive to instruction (conversational, promoting change). </a:t>
            </a:r>
            <a:endParaRPr lang="en-US" sz="1200" dirty="0"/>
          </a:p>
          <a:p>
            <a:endParaRPr lang="en-US" sz="1200" b="1" i="1" dirty="0"/>
          </a:p>
          <a:p>
            <a:r>
              <a:rPr lang="en-US" sz="1200" b="1" i="1" dirty="0"/>
              <a:t>If the seats were pre-arranged in groups, explain to the participants why you made this choice. </a:t>
            </a:r>
            <a:endParaRPr lang="en-US" sz="1200" dirty="0"/>
          </a:p>
          <a:p>
            <a:endParaRPr lang="en-US" sz="1200" b="1" i="1" dirty="0"/>
          </a:p>
          <a:p>
            <a:r>
              <a:rPr lang="en-US" sz="1200" b="1" i="1" dirty="0"/>
              <a:t>Engage in a whole-group discussion in which participants consider the psychological impact of various seating arrangements and determine when they would be most appropriate, including:</a:t>
            </a:r>
            <a:endParaRPr lang="en-US" sz="1200" dirty="0"/>
          </a:p>
          <a:p>
            <a:pPr marL="181240" indent="-181240">
              <a:buFont typeface="Arial" panose="020B0604020202020204" pitchFamily="34" charset="0"/>
              <a:buChar char="•"/>
            </a:pPr>
            <a:r>
              <a:rPr lang="en-US" sz="1200" b="1" i="1" dirty="0"/>
              <a:t>Fixed seating in rows (e.g., a computer lab or lecture hall) or traditional rows</a:t>
            </a:r>
            <a:endParaRPr lang="en-US" sz="1200" dirty="0"/>
          </a:p>
          <a:p>
            <a:pPr marL="181240" indent="-181240">
              <a:buFont typeface="Arial" panose="020B0604020202020204" pitchFamily="34" charset="0"/>
              <a:buChar char="•"/>
            </a:pPr>
            <a:r>
              <a:rPr lang="en-US" sz="1200" b="1" i="1" dirty="0"/>
              <a:t>Rows in a V-shape or facing two opposite directions</a:t>
            </a:r>
            <a:endParaRPr lang="en-US" sz="1200" dirty="0"/>
          </a:p>
          <a:p>
            <a:pPr marL="181240" indent="-181240">
              <a:buFont typeface="Arial" panose="020B0604020202020204" pitchFamily="34" charset="0"/>
              <a:buChar char="•"/>
            </a:pPr>
            <a:r>
              <a:rPr lang="en-US" sz="1200" b="1" i="1" dirty="0"/>
              <a:t>Multiple small-group circles or groups seating around tables</a:t>
            </a:r>
            <a:endParaRPr lang="en-US" sz="1200" dirty="0"/>
          </a:p>
          <a:p>
            <a:pPr marL="181240" indent="-181240">
              <a:buFont typeface="Arial" panose="020B0604020202020204" pitchFamily="34" charset="0"/>
              <a:buChar char="•"/>
            </a:pPr>
            <a:r>
              <a:rPr lang="en-US" sz="1200" b="1" i="1" dirty="0"/>
              <a:t>One large circle with all participants able to see one another</a:t>
            </a:r>
            <a:endParaRPr lang="en-US" sz="1200" dirty="0"/>
          </a:p>
          <a:p>
            <a:pPr marL="181240" indent="-181240">
              <a:buFont typeface="Arial" panose="020B0604020202020204" pitchFamily="34" charset="0"/>
              <a:buChar char="•"/>
            </a:pPr>
            <a:r>
              <a:rPr lang="en-US" sz="1200" b="1" i="1" dirty="0"/>
              <a:t>Single small group circle of active participants surrounded by a larger group circle of observers</a:t>
            </a:r>
            <a:endParaRPr lang="en-US" sz="1200" dirty="0"/>
          </a:p>
          <a:p>
            <a:pPr marL="181240" indent="-181240">
              <a:buFont typeface="Arial" panose="020B0604020202020204" pitchFamily="34" charset="0"/>
              <a:buChar char="•"/>
            </a:pPr>
            <a:r>
              <a:rPr lang="en-US" sz="1200" b="1" i="1" dirty="0"/>
              <a:t>Partners side by side or facing each other</a:t>
            </a:r>
            <a:endParaRPr lang="en-US" sz="1200" dirty="0"/>
          </a:p>
          <a:p>
            <a:pPr marL="181240" indent="-181240">
              <a:buFont typeface="Arial" panose="020B0604020202020204" pitchFamily="34" charset="0"/>
              <a:buChar char="•"/>
            </a:pPr>
            <a:r>
              <a:rPr lang="en-US" sz="1200" b="1" i="1" dirty="0"/>
              <a:t>No seats at all—everyone stands and may move around the room</a:t>
            </a:r>
            <a:endParaRPr lang="en-US" sz="1200" dirty="0"/>
          </a:p>
          <a:p>
            <a:endParaRPr lang="en-US" sz="1200" b="1" i="1" dirty="0"/>
          </a:p>
          <a:p>
            <a:r>
              <a:rPr lang="en-US" sz="1200" b="1" i="1" dirty="0"/>
              <a:t>Conclude by stating it is the instructor’s responsibility to determine which seating arrangement will be most likely to facilitate a particular type of learning conversation. We will now explore some additional responsibilities of the instructor to set up an environment that is conducive to learning.</a:t>
            </a:r>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19</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155467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2: Starting the Learning Conversation </a:t>
            </a:r>
            <a:endParaRPr lang="en-US" sz="1200" dirty="0"/>
          </a:p>
          <a:p>
            <a:r>
              <a:rPr lang="en-US" sz="1200" dirty="0"/>
              <a:t>Estimated time for Session 2: 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Recall from experience your definition of learning and instruction</a:t>
            </a:r>
          </a:p>
          <a:p>
            <a:pPr marL="181240" indent="-181240">
              <a:buFont typeface="Arial" panose="020B0604020202020204" pitchFamily="34" charset="0"/>
              <a:buChar char="•"/>
            </a:pPr>
            <a:r>
              <a:rPr lang="en-US" sz="1200" dirty="0"/>
              <a:t>Construct your new definition of learning and instruction</a:t>
            </a:r>
          </a:p>
          <a:p>
            <a:pPr marL="181240" indent="-181240">
              <a:buFont typeface="Arial" panose="020B0604020202020204" pitchFamily="34" charset="0"/>
              <a:buChar char="•"/>
            </a:pPr>
            <a:r>
              <a:rPr lang="en-US" sz="1200" dirty="0"/>
              <a:t>Create an effective learning environment</a:t>
            </a:r>
          </a:p>
          <a:p>
            <a:pPr marL="181240" indent="-181240">
              <a:buFont typeface="Arial" panose="020B0604020202020204" pitchFamily="34" charset="0"/>
              <a:buChar char="•"/>
            </a:pPr>
            <a:r>
              <a:rPr lang="en-US" sz="1200" dirty="0"/>
              <a:t>Explain and demonstrate the Cycle of Instruction</a:t>
            </a:r>
          </a:p>
          <a:p>
            <a:endParaRPr lang="en-US" sz="1200" b="1" dirty="0"/>
          </a:p>
          <a:p>
            <a:r>
              <a:rPr lang="en-US" sz="1200" b="1" dirty="0"/>
              <a:t>Contents</a:t>
            </a:r>
            <a:endParaRPr lang="en-US" sz="1200" dirty="0"/>
          </a:p>
          <a:p>
            <a:r>
              <a:rPr lang="en-US" sz="1200" cap="all" dirty="0"/>
              <a:t>A. </a:t>
            </a:r>
            <a:r>
              <a:rPr lang="en-US" sz="1200" dirty="0"/>
              <a:t>Starting the Learning Conversation</a:t>
            </a:r>
          </a:p>
          <a:p>
            <a:r>
              <a:rPr lang="en-US" sz="1200" cap="all" dirty="0"/>
              <a:t>B. </a:t>
            </a:r>
            <a:r>
              <a:rPr lang="en-US" sz="1200" dirty="0"/>
              <a:t>Introduction to Learning and Instruction</a:t>
            </a:r>
          </a:p>
          <a:p>
            <a:r>
              <a:rPr lang="en-US" sz="1200" dirty="0"/>
              <a:t>C. Creating the Learning Environment</a:t>
            </a:r>
            <a:endParaRPr lang="en-US" sz="1200" cap="all" dirty="0"/>
          </a:p>
          <a:p>
            <a:r>
              <a:rPr lang="en-US" sz="1200" cap="all" dirty="0"/>
              <a:t>D. </a:t>
            </a:r>
            <a:r>
              <a:rPr lang="en-US" sz="1200" dirty="0"/>
              <a:t>Cycle of Instruction </a:t>
            </a:r>
            <a:r>
              <a:rPr lang="en-US" sz="1200" cap="all" dirty="0"/>
              <a:t>	</a:t>
            </a:r>
          </a:p>
          <a:p>
            <a:r>
              <a:rPr lang="en-US" sz="1200" cap="all" dirty="0"/>
              <a:t>E. </a:t>
            </a:r>
            <a:r>
              <a:rPr lang="en-US" sz="1200" dirty="0"/>
              <a:t>Questions and/or Concerns</a:t>
            </a:r>
            <a:endParaRPr lang="en-US" sz="1200" cap="all" dirty="0"/>
          </a:p>
          <a:p>
            <a:r>
              <a:rPr lang="en-US" sz="1200" cap="all" dirty="0"/>
              <a:t> </a:t>
            </a:r>
          </a:p>
          <a:p>
            <a:r>
              <a:rPr lang="en-US" sz="1200" b="1" dirty="0"/>
              <a:t>Materials</a:t>
            </a:r>
          </a:p>
          <a:p>
            <a:r>
              <a:rPr lang="en-US" sz="1200" dirty="0"/>
              <a:t>Presentation slides</a:t>
            </a:r>
          </a:p>
          <a:p>
            <a:r>
              <a:rPr lang="en-US" sz="1200" dirty="0"/>
              <a:t>Easel/Easel Pad		</a:t>
            </a:r>
          </a:p>
          <a:p>
            <a:r>
              <a:rPr lang="en-US" sz="1200" dirty="0"/>
              <a:t>Markers</a:t>
            </a:r>
          </a:p>
          <a:p>
            <a:r>
              <a:rPr lang="en-US" sz="1200" dirty="0"/>
              <a:t>Content delivery cards (for each group)</a:t>
            </a:r>
          </a:p>
          <a:p>
            <a:r>
              <a:rPr lang="en-US" sz="1200" dirty="0"/>
              <a:t>Copy of Cycle of Instruction Chart (wall size recommended)</a:t>
            </a:r>
          </a:p>
          <a:p>
            <a:r>
              <a:rPr lang="en-US" sz="1200" dirty="0"/>
              <a:t>Computer speakers (for embedded videos)</a:t>
            </a:r>
          </a:p>
          <a:p>
            <a:r>
              <a:rPr lang="en-US" sz="1200" dirty="0"/>
              <a:t> </a:t>
            </a:r>
          </a:p>
          <a:p>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b="1" i="1" dirty="0"/>
              <a:t>Discuss how an instructor’s basic responsibility is to create a good learning environment. </a:t>
            </a:r>
            <a:endParaRPr lang="en-US" sz="1200" dirty="0"/>
          </a:p>
          <a:p>
            <a:endParaRPr lang="en-US" sz="1200" dirty="0"/>
          </a:p>
          <a:p>
            <a:r>
              <a:rPr lang="en-US" sz="1200" dirty="0"/>
              <a:t>An instructor’s basic responsibilities for creating an effective learning environment include:</a:t>
            </a:r>
          </a:p>
          <a:p>
            <a:pPr lvl="0"/>
            <a:endParaRPr lang="en-US" sz="1200" dirty="0"/>
          </a:p>
          <a:p>
            <a:pPr marL="181240" indent="-181240">
              <a:buFont typeface="Arial" panose="020B0604020202020204" pitchFamily="34" charset="0"/>
              <a:buChar char="•"/>
            </a:pPr>
            <a:r>
              <a:rPr lang="en-US" sz="1200" dirty="0"/>
              <a:t>Ensure the learning environment is safe and participants follow all safety protocols</a:t>
            </a:r>
          </a:p>
          <a:p>
            <a:pPr marL="181240" indent="-181240">
              <a:buFont typeface="Arial" panose="020B0604020202020204" pitchFamily="34" charset="0"/>
              <a:buChar char="•"/>
            </a:pPr>
            <a:r>
              <a:rPr lang="en-US" sz="1200" dirty="0"/>
              <a:t>Design or be familiar with the full content of the training to ensure overall quality and cohesiveness</a:t>
            </a:r>
          </a:p>
          <a:p>
            <a:pPr marL="181240" indent="-181240">
              <a:buFont typeface="Arial" panose="020B0604020202020204" pitchFamily="34" charset="0"/>
              <a:buChar char="•"/>
            </a:pPr>
            <a:r>
              <a:rPr lang="en-US" sz="1200" dirty="0"/>
              <a:t>Manage and coordinate the learning process so the participants are focused and free of distractions, i.e., enhance maximum comprehension</a:t>
            </a:r>
          </a:p>
          <a:p>
            <a:pPr marL="181240" indent="-181240">
              <a:buFont typeface="Arial" panose="020B0604020202020204" pitchFamily="34" charset="0"/>
              <a:buChar char="•"/>
            </a:pPr>
            <a:r>
              <a:rPr lang="en-US" sz="1200" dirty="0"/>
              <a:t>Understand the participants’ motivations and help them to participate fully in the learning activities</a:t>
            </a:r>
          </a:p>
          <a:p>
            <a:pPr marL="181240" indent="-181240">
              <a:buFont typeface="Arial" panose="020B0604020202020204" pitchFamily="34" charset="0"/>
              <a:buChar char="•"/>
            </a:pPr>
            <a:r>
              <a:rPr lang="en-US" sz="1200" dirty="0"/>
              <a:t>Review and evaluate the effectiveness of the learning environment</a:t>
            </a:r>
          </a:p>
          <a:p>
            <a:pPr marL="181240" indent="-181240">
              <a:buFont typeface="Arial" panose="020B0604020202020204" pitchFamily="34" charset="0"/>
              <a:buChar char="•"/>
            </a:pPr>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20</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85897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b="1" i="1" dirty="0"/>
              <a:t>Discuss the participants’ basic responsibilities for creating an effective learning environment.</a:t>
            </a:r>
            <a:endParaRPr lang="en-US" sz="1200" dirty="0"/>
          </a:p>
          <a:p>
            <a:endParaRPr lang="en-US" sz="1200" dirty="0"/>
          </a:p>
          <a:p>
            <a:r>
              <a:rPr lang="en-US" sz="1200" dirty="0"/>
              <a:t>The participant’s basic responsibilities for creating an effective learning environment include: </a:t>
            </a:r>
          </a:p>
          <a:p>
            <a:pPr lvl="0"/>
            <a:endParaRPr lang="en-US" sz="1200" dirty="0"/>
          </a:p>
          <a:p>
            <a:pPr marL="181240" indent="-181240">
              <a:buFont typeface="Arial" panose="020B0604020202020204" pitchFamily="34" charset="0"/>
              <a:buChar char="•"/>
            </a:pPr>
            <a:r>
              <a:rPr lang="en-US" sz="1200" dirty="0"/>
              <a:t>Assist the instructor in keeping the learning environment safe and follow all safety protocols</a:t>
            </a:r>
          </a:p>
          <a:p>
            <a:pPr marL="181240" indent="-181240">
              <a:buFont typeface="Arial" panose="020B0604020202020204" pitchFamily="34" charset="0"/>
              <a:buChar char="•"/>
            </a:pPr>
            <a:r>
              <a:rPr lang="en-US" sz="1200" dirty="0"/>
              <a:t>Cooperate with the instructor and participate fully in the planned activities</a:t>
            </a:r>
          </a:p>
          <a:p>
            <a:pPr marL="181240" indent="-181240">
              <a:buFont typeface="Arial" panose="020B0604020202020204" pitchFamily="34" charset="0"/>
              <a:buChar char="•"/>
            </a:pPr>
            <a:r>
              <a:rPr lang="en-US" sz="1200" dirty="0"/>
              <a:t>Stay focused on the assigned instructional tasks and do not do anything that keeps others from learning (Don’t be a distraction)</a:t>
            </a:r>
          </a:p>
          <a:p>
            <a:pPr marL="181240" indent="-181240">
              <a:buFont typeface="Arial" panose="020B0604020202020204" pitchFamily="34" charset="0"/>
              <a:buChar char="•"/>
            </a:pPr>
            <a:r>
              <a:rPr lang="en-US" sz="1200" dirty="0"/>
              <a:t>Provide the instructor with information that can be used to evaluate the effectiveness of the learning environment</a:t>
            </a:r>
          </a:p>
          <a:p>
            <a:endParaRPr lang="en-US" sz="1200" b="1" i="1" dirty="0"/>
          </a:p>
          <a:p>
            <a:r>
              <a:rPr lang="en-US" sz="1200" b="1" i="1" dirty="0"/>
              <a:t>Engage in a discussion about any additional specific responsibilities the instructor and participants may have.</a:t>
            </a:r>
            <a:endParaRPr lang="en-US" sz="1200" dirty="0"/>
          </a:p>
          <a:p>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21</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813480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Click to play video (approx. 4 mins.) then proceed to the next slide.  </a:t>
            </a:r>
            <a:endParaRPr lang="en-US" sz="1200" dirty="0"/>
          </a:p>
          <a:p>
            <a:endParaRPr lang="en-US" sz="1200" dirty="0"/>
          </a:p>
          <a:p>
            <a:r>
              <a:rPr lang="en-US" sz="1200" dirty="0"/>
              <a:t>Six Adult Learning Principles:</a:t>
            </a:r>
          </a:p>
          <a:p>
            <a:pPr lvl="0"/>
            <a:endParaRPr lang="en-US" sz="1200" dirty="0"/>
          </a:p>
          <a:p>
            <a:pPr marL="241653" indent="-241653">
              <a:buFont typeface="+mj-lt"/>
              <a:buAutoNum type="arabicPeriod"/>
            </a:pPr>
            <a:r>
              <a:rPr lang="en-US" sz="1200" dirty="0"/>
              <a:t>Adults are internally motivated and self-directed</a:t>
            </a:r>
          </a:p>
          <a:p>
            <a:pPr marL="241653" indent="-241653">
              <a:buFont typeface="+mj-lt"/>
              <a:buAutoNum type="arabicPeriod"/>
            </a:pPr>
            <a:r>
              <a:rPr lang="en-US" sz="1200" dirty="0"/>
              <a:t>Adults bring life experience and knowledge to learning experiences</a:t>
            </a:r>
          </a:p>
          <a:p>
            <a:pPr marL="241653" indent="-241653">
              <a:buFont typeface="+mj-lt"/>
              <a:buAutoNum type="arabicPeriod"/>
            </a:pPr>
            <a:r>
              <a:rPr lang="en-US" sz="1200" dirty="0"/>
              <a:t>Adults are goal-oriented</a:t>
            </a:r>
          </a:p>
          <a:p>
            <a:pPr marL="241653" indent="-241653">
              <a:buFont typeface="+mj-lt"/>
              <a:buAutoNum type="arabicPeriod"/>
            </a:pPr>
            <a:r>
              <a:rPr lang="en-US" sz="1200" dirty="0"/>
              <a:t>Adults are relevancy-oriented</a:t>
            </a:r>
          </a:p>
          <a:p>
            <a:pPr marL="241653" indent="-241653">
              <a:buFont typeface="+mj-lt"/>
              <a:buAutoNum type="arabicPeriod"/>
            </a:pPr>
            <a:r>
              <a:rPr lang="en-US" sz="1200" dirty="0"/>
              <a:t>Adults are practical</a:t>
            </a:r>
          </a:p>
          <a:p>
            <a:pPr marL="241653" indent="-241653">
              <a:buFont typeface="+mj-lt"/>
              <a:buAutoNum type="arabicPeriod"/>
            </a:pPr>
            <a:r>
              <a:rPr lang="en-US" sz="1200" dirty="0"/>
              <a:t>Adult learners like to be respected</a:t>
            </a:r>
          </a:p>
          <a:p>
            <a:pPr marL="241653" indent="-241653">
              <a:buFont typeface="+mj-lt"/>
              <a:buAutoNum type="arabicPeriod"/>
            </a:pPr>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22</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151096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b="1" i="1" dirty="0"/>
              <a:t>Explain all participants may have similar responsibilities.</a:t>
            </a:r>
            <a:endParaRPr lang="en-US" sz="1200" dirty="0"/>
          </a:p>
          <a:p>
            <a:endParaRPr lang="en-US" sz="1200" dirty="0"/>
          </a:p>
          <a:p>
            <a:r>
              <a:rPr lang="en-US" sz="1200" dirty="0"/>
              <a:t>Everyone has different life experiences that can affect how they learn. In order to embrace those experiences, effective instruction may include these points: </a:t>
            </a:r>
          </a:p>
          <a:p>
            <a:pPr lvl="0"/>
            <a:endParaRPr lang="en-US" sz="1200" dirty="0"/>
          </a:p>
          <a:p>
            <a:pPr marL="181240" indent="-181240">
              <a:buFont typeface="Arial" panose="020B0604020202020204" pitchFamily="34" charset="0"/>
              <a:buChar char="•"/>
            </a:pPr>
            <a:r>
              <a:rPr lang="en-US" sz="1200" dirty="0"/>
              <a:t>Focus on real world problems</a:t>
            </a:r>
          </a:p>
          <a:p>
            <a:pPr marL="181240" indent="-181240">
              <a:buFont typeface="Arial" panose="020B0604020202020204" pitchFamily="34" charset="0"/>
              <a:buChar char="•"/>
            </a:pPr>
            <a:r>
              <a:rPr lang="en-US" sz="1200" dirty="0"/>
              <a:t>Relate the materials to the participants’ past experiences</a:t>
            </a:r>
          </a:p>
          <a:p>
            <a:pPr marL="181240" indent="-181240">
              <a:buFont typeface="Arial" panose="020B0604020202020204" pitchFamily="34" charset="0"/>
              <a:buChar char="•"/>
            </a:pPr>
            <a:r>
              <a:rPr lang="en-US" sz="1200" dirty="0"/>
              <a:t>Relate the lesson to the participants’ goals and experiences</a:t>
            </a:r>
          </a:p>
          <a:p>
            <a:pPr marL="181240" indent="-181240">
              <a:buFont typeface="Arial" panose="020B0604020202020204" pitchFamily="34" charset="0"/>
              <a:buChar char="•"/>
            </a:pPr>
            <a:r>
              <a:rPr lang="en-US" sz="1200" dirty="0"/>
              <a:t>Emphasize how the lessons can be applied</a:t>
            </a:r>
          </a:p>
          <a:p>
            <a:pPr marL="181240" indent="-181240">
              <a:buFont typeface="Arial" panose="020B0604020202020204" pitchFamily="34" charset="0"/>
              <a:buChar char="•"/>
            </a:pPr>
            <a:r>
              <a:rPr lang="en-US" sz="1200" dirty="0"/>
              <a:t>Permit participants to challenge ideas</a:t>
            </a:r>
          </a:p>
          <a:p>
            <a:pPr marL="181240" indent="-181240">
              <a:buFont typeface="Arial" panose="020B0604020202020204" pitchFamily="34" charset="0"/>
              <a:buChar char="•"/>
            </a:pPr>
            <a:r>
              <a:rPr lang="en-US" sz="1200" dirty="0"/>
              <a:t>Listen to and respect the participant</a:t>
            </a:r>
          </a:p>
          <a:p>
            <a:pPr marL="181240" indent="-181240">
              <a:buFont typeface="Arial" panose="020B0604020202020204" pitchFamily="34" charset="0"/>
              <a:buChar char="•"/>
            </a:pPr>
            <a:r>
              <a:rPr lang="en-US" sz="1200" dirty="0"/>
              <a:t>Encourage participants to be resources to the instructors and to each other</a:t>
            </a:r>
          </a:p>
          <a:p>
            <a:endParaRPr lang="en-US" sz="1200" b="1" i="1" dirty="0"/>
          </a:p>
          <a:p>
            <a:r>
              <a:rPr lang="en-US" sz="1200" b="1" i="1" dirty="0"/>
              <a:t>In addition, there are some basic principles and instructional strategies instructors can follow to make the instruction more effective. In the next part of this Session we will explore a basic cycle of instruction based on five key principles.</a:t>
            </a:r>
            <a:endParaRPr lang="en-US" sz="1200" dirty="0"/>
          </a:p>
          <a:p>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23</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2335037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cap="all" dirty="0"/>
              <a:t>D. </a:t>
            </a:r>
            <a:r>
              <a:rPr lang="en-US" sz="1200" b="1" u="sng" cap="all" dirty="0"/>
              <a:t>Cycle of Instruction</a:t>
            </a:r>
          </a:p>
          <a:p>
            <a:endParaRPr lang="en-US" sz="1200" b="1" i="1" dirty="0"/>
          </a:p>
          <a:p>
            <a:r>
              <a:rPr lang="en-US" sz="1200" b="1" i="1" dirty="0"/>
              <a:t>Explain the graphic in the slide represents the result of a research study on over 130 different factors that influence learning. As you can see, almost everything studied showed a positive effect on learning. </a:t>
            </a:r>
            <a:endParaRPr lang="en-US" sz="1200" dirty="0"/>
          </a:p>
          <a:p>
            <a:endParaRPr lang="en-US" sz="1200" dirty="0"/>
          </a:p>
          <a:p>
            <a:r>
              <a:rPr lang="en-US" sz="1200" dirty="0"/>
              <a:t>Throughout human history, people have invented thousands of different instructional processes. Some work very well; some work only a little bit or not at all; and, some actually make people less receptive to learning! </a:t>
            </a:r>
          </a:p>
          <a:p>
            <a:endParaRPr lang="en-US" sz="1200" dirty="0"/>
          </a:p>
          <a:p>
            <a:r>
              <a:rPr lang="en-US" sz="1200" dirty="0"/>
              <a:t>Research has shown over 130 different factors influencing achievement for students of all ages (see Appendices for reference). This graph represents findings from over 900 different meta-analyses of these factors involving thousands of research studies and millions of people. As you can see, most of the things we do will have some effect on learning. If you are looking for an instructional process that is guaranteed to increase learning and your only question is “What works?” the answer is “Almost everything!” You can select almost any instructional process that has been invented and you will find it will help people learn more than if you just left them to try to learn something on their own. But “What Works?” is really the wrong question to ask. What you want to know is “What works best?”</a:t>
            </a:r>
          </a:p>
          <a:p>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24</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774288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b="1" i="1" dirty="0"/>
              <a:t>Explain the answer to “What works best?” is “It depends.” </a:t>
            </a:r>
            <a:endParaRPr lang="en-US" sz="1200" dirty="0"/>
          </a:p>
          <a:p>
            <a:endParaRPr lang="en-US" sz="1200" dirty="0"/>
          </a:p>
          <a:p>
            <a:r>
              <a:rPr lang="en-US" sz="1200" dirty="0"/>
              <a:t>As you might imagine, learning researchers and instructional theorists have many different opinions about which instructional process works best. That’s because the answer to “What works best?” is “It depends.” It depends upon hundreds of factors, including:</a:t>
            </a:r>
          </a:p>
          <a:p>
            <a:pPr lvl="0"/>
            <a:endParaRPr lang="en-US" sz="1200" dirty="0"/>
          </a:p>
          <a:p>
            <a:pPr marL="181240" indent="-181240">
              <a:buFont typeface="Arial" panose="020B0604020202020204" pitchFamily="34" charset="0"/>
              <a:buChar char="•"/>
            </a:pPr>
            <a:r>
              <a:rPr lang="en-US" sz="1200" dirty="0"/>
              <a:t>The participant’s present level of knowledge and skill</a:t>
            </a:r>
          </a:p>
          <a:p>
            <a:pPr marL="181240" indent="-181240">
              <a:buFont typeface="Arial" panose="020B0604020202020204" pitchFamily="34" charset="0"/>
              <a:buChar char="•"/>
            </a:pPr>
            <a:r>
              <a:rPr lang="en-US" sz="1200" dirty="0"/>
              <a:t>The participant’s level of motivation</a:t>
            </a:r>
          </a:p>
          <a:p>
            <a:pPr marL="181240" indent="-181240">
              <a:buFont typeface="Arial" panose="020B0604020202020204" pitchFamily="34" charset="0"/>
              <a:buChar char="•"/>
            </a:pPr>
            <a:r>
              <a:rPr lang="en-US" sz="1200" dirty="0"/>
              <a:t>The types of knowledge, skills, or attitudes that need to be learned </a:t>
            </a:r>
          </a:p>
          <a:p>
            <a:endParaRPr lang="en-US" sz="1200" dirty="0"/>
          </a:p>
          <a:p>
            <a:r>
              <a:rPr lang="en-US" sz="1200" dirty="0"/>
              <a:t>These factors may change from moment to moment. What works best for participants one day may not work for them at all a year from now. This means it is up to you to analyze your particular training situation and determine which instructional process will work best. </a:t>
            </a:r>
          </a:p>
          <a:p>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25</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122597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731520" y="3810000"/>
            <a:ext cx="5852160" cy="5257800"/>
          </a:xfrm>
        </p:spPr>
        <p:txBody>
          <a:bodyPr/>
          <a:lstStyle/>
          <a:p>
            <a:r>
              <a:rPr lang="en-US" sz="1200" b="1" i="1" dirty="0"/>
              <a:t>Introduce the Cycle of Instruction by briefly explaining the following information.</a:t>
            </a:r>
            <a:endParaRPr lang="en-US" sz="1200" dirty="0"/>
          </a:p>
          <a:p>
            <a:endParaRPr lang="en-US" sz="1200" dirty="0"/>
          </a:p>
          <a:p>
            <a:r>
              <a:rPr lang="en-US" sz="1200" dirty="0"/>
              <a:t>After a careful study of many different instructional design theories and after a thorough review of the research supporting these theories, most of the instructional design theories was found to have five principles in common. These “First Principles of Instruction” include:</a:t>
            </a:r>
          </a:p>
          <a:p>
            <a:pPr lvl="0"/>
            <a:endParaRPr lang="en-US" sz="1200" b="1" dirty="0"/>
          </a:p>
          <a:p>
            <a:pPr marL="181240" indent="-181240">
              <a:buFont typeface="Arial" panose="020B0604020202020204" pitchFamily="34" charset="0"/>
              <a:buChar char="•"/>
            </a:pPr>
            <a:r>
              <a:rPr lang="en-US" sz="1200" b="1" dirty="0"/>
              <a:t>Problem-Centered Principle:</a:t>
            </a:r>
            <a:r>
              <a:rPr lang="en-US" sz="1200" dirty="0"/>
              <a:t> Learning is promoted when participants acquire skill in the context of real-world problems</a:t>
            </a:r>
          </a:p>
          <a:p>
            <a:pPr marL="181240" indent="-181240">
              <a:buFont typeface="Arial" panose="020B0604020202020204" pitchFamily="34" charset="0"/>
              <a:buChar char="•"/>
            </a:pPr>
            <a:r>
              <a:rPr lang="en-US" sz="1200" b="1" dirty="0"/>
              <a:t>Activation Principle:</a:t>
            </a:r>
            <a:r>
              <a:rPr lang="en-US" sz="1200" dirty="0"/>
              <a:t> Learning is promoted when participants recall existing knowledge and skill as a foundation for new skills</a:t>
            </a:r>
          </a:p>
          <a:p>
            <a:pPr marL="181240" indent="-181240">
              <a:buFont typeface="Arial" panose="020B0604020202020204" pitchFamily="34" charset="0"/>
              <a:buChar char="•"/>
            </a:pPr>
            <a:r>
              <a:rPr lang="en-US" sz="1200" b="1" dirty="0"/>
              <a:t>Demonstration Principle:</a:t>
            </a:r>
            <a:r>
              <a:rPr lang="en-US" sz="1200" dirty="0"/>
              <a:t> Learning is promoted when participants are shown the skill to be learned</a:t>
            </a:r>
          </a:p>
          <a:p>
            <a:pPr marL="181240" indent="-181240">
              <a:buFont typeface="Arial" panose="020B0604020202020204" pitchFamily="34" charset="0"/>
              <a:buChar char="•"/>
            </a:pPr>
            <a:r>
              <a:rPr lang="en-US" sz="1200" b="1" dirty="0"/>
              <a:t>Application: </a:t>
            </a:r>
            <a:r>
              <a:rPr lang="en-US" sz="1200" dirty="0"/>
              <a:t>Learning is promoted when participants use their newly-acquired skill to solve problems</a:t>
            </a:r>
          </a:p>
          <a:p>
            <a:pPr marL="181240" indent="-181240">
              <a:buFont typeface="Arial" panose="020B0604020202020204" pitchFamily="34" charset="0"/>
              <a:buChar char="•"/>
            </a:pPr>
            <a:r>
              <a:rPr lang="en-US" sz="1200" b="1" dirty="0"/>
              <a:t>Integration:</a:t>
            </a:r>
            <a:r>
              <a:rPr lang="en-US" sz="1200" dirty="0"/>
              <a:t> Learning is promoted when participants reflect on, discuss, and defend their newly-acquired skill</a:t>
            </a:r>
          </a:p>
          <a:p>
            <a:endParaRPr lang="en-US" sz="1200" dirty="0"/>
          </a:p>
          <a:p>
            <a:r>
              <a:rPr lang="en-US" sz="1200" dirty="0"/>
              <a:t>These first principles provide us with a new answer to the question “What works best?” The answer is “It still depends, but it will most likely include the first principles of instruction.” </a:t>
            </a:r>
          </a:p>
          <a:p>
            <a:endParaRPr lang="en-US" sz="1200" dirty="0"/>
          </a:p>
          <a:p>
            <a:r>
              <a:rPr lang="en-US" sz="1200" dirty="0"/>
              <a:t>These principles may be applied to create a 4-phase cycle of instruction in which the participant identifies the Problem and then proceeds from Activation to Demonstration to Application and finally to Integration. Of course, it is possible to mix these phases in different sequences, but they are generally followed in this order. We will use these five principles during this training and refer to them as the “Cycle of Instruction.”</a:t>
            </a:r>
            <a:r>
              <a:rPr lang="en-US" sz="1200" baseline="30000" dirty="0"/>
              <a:t> </a:t>
            </a:r>
            <a:endParaRPr lang="en-US" sz="1200" dirty="0"/>
          </a:p>
          <a:p>
            <a:endParaRPr lang="en-US" sz="1200" dirty="0"/>
          </a:p>
          <a:p>
            <a:r>
              <a:rPr lang="en-US" sz="1200" dirty="0"/>
              <a:t>We will now review each of these principles in more detail.</a:t>
            </a:r>
          </a:p>
          <a:p>
            <a:endParaRPr lang="en-US"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26</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Provide the following information about the Problem-Centered Principle.</a:t>
            </a:r>
            <a:endParaRPr lang="en-US" sz="1200" dirty="0"/>
          </a:p>
          <a:p>
            <a:endParaRPr lang="en-US" sz="1200" b="1" i="1" u="sng" dirty="0"/>
          </a:p>
          <a:p>
            <a:r>
              <a:rPr lang="en-US" sz="1200" b="1" i="1" u="sng" dirty="0"/>
              <a:t>Example</a:t>
            </a:r>
            <a:r>
              <a:rPr lang="en-US" sz="1200" b="1" i="1" dirty="0"/>
              <a:t>: In teaching the Standardized Field Sobriety Tests the goal is to train the officers to follow standardized procedures and verbal and physical tasks each and every time they administer the tests. A simple task in the Horizontal Gaze Nystagmus (HGN) test is to hold the stimulus 12 to 15 inches from the subject’s nose. The task or problem is estimating the 12 to 15 inches.</a:t>
            </a:r>
            <a:endParaRPr lang="en-US" sz="1200" dirty="0"/>
          </a:p>
          <a:p>
            <a:endParaRPr lang="en-US" sz="1200" dirty="0"/>
          </a:p>
          <a:p>
            <a:r>
              <a:rPr lang="en-US" sz="1200" dirty="0"/>
              <a:t>At the center of every learning conversation, there needs to be a goal, a task to be performed, a problem to be solved, or a concept to be learned. There is something to be changed. In the Cycle of Instruction, that component is referred to as the Problem-Centered principle.</a:t>
            </a:r>
          </a:p>
          <a:p>
            <a:endParaRPr lang="en-US" sz="1200" dirty="0"/>
          </a:p>
          <a:p>
            <a:r>
              <a:rPr lang="en-US" sz="1200" dirty="0"/>
              <a:t>This principle states learning is promoted when it occurs within the context of real-world tasks or problems. Participants increase their knowledge and skills best when they progress through a sequence of related tasks or problems. In most cases, they start with simple tasks or problems and gradually advance to more complex tasks or problems.</a:t>
            </a:r>
          </a:p>
          <a:p>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27</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Define the Activation Principle in your own words. Include these points:  </a:t>
            </a:r>
            <a:endParaRPr lang="en-US" sz="1200" dirty="0"/>
          </a:p>
          <a:p>
            <a:pPr lvl="0"/>
            <a:endParaRPr lang="en-US" sz="1200" b="1" i="1" dirty="0"/>
          </a:p>
          <a:p>
            <a:pPr marL="181240" indent="-181240">
              <a:buFont typeface="Arial" panose="020B0604020202020204" pitchFamily="34" charset="0"/>
              <a:buChar char="•"/>
            </a:pPr>
            <a:r>
              <a:rPr lang="en-US" sz="1200" b="1" i="1" dirty="0"/>
              <a:t>In this phase, the participants answer the question “What do I already know about this task, problem, or goal?” </a:t>
            </a:r>
            <a:endParaRPr lang="en-US" sz="1200" dirty="0"/>
          </a:p>
          <a:p>
            <a:pPr marL="181240" indent="-181240">
              <a:buFont typeface="Arial" panose="020B0604020202020204" pitchFamily="34" charset="0"/>
              <a:buChar char="•"/>
            </a:pPr>
            <a:r>
              <a:rPr lang="en-US" sz="1200" b="1" i="1" dirty="0"/>
              <a:t>The participants activate relevant prior knowledge or personal experience related to the learning goal. This can be a story, video, demonstrative aid, or other tools.</a:t>
            </a:r>
            <a:endParaRPr lang="en-US" sz="1200" dirty="0"/>
          </a:p>
          <a:p>
            <a:endParaRPr lang="en-US" sz="1200" b="1" i="1" dirty="0"/>
          </a:p>
          <a:p>
            <a:r>
              <a:rPr lang="en-US" sz="1200" b="1" i="1" dirty="0"/>
              <a:t>Provide the following example of the Activation Principle and document the participants’ answers: </a:t>
            </a:r>
            <a:endParaRPr lang="en-US" sz="1200" dirty="0"/>
          </a:p>
          <a:p>
            <a:pPr lvl="0"/>
            <a:endParaRPr lang="en-US" sz="1200" b="1" i="1" u="sng" dirty="0"/>
          </a:p>
          <a:p>
            <a:pPr lvl="0"/>
            <a:r>
              <a:rPr lang="en-US" sz="1200" b="1" i="1" u="sng" dirty="0"/>
              <a:t>Example</a:t>
            </a:r>
            <a:r>
              <a:rPr lang="en-US" sz="1200" b="1" i="1" dirty="0"/>
              <a:t>: The first time an officer learns how to estimate 12 to 15 inches from the nose as needed in the HGN test. The instructor could activate prior knowledge of how to estimate 12 to 15 inches by asking for examples of other items that are 12 to 15 inches.  </a:t>
            </a:r>
            <a:endParaRPr lang="en-US" sz="1200" dirty="0"/>
          </a:p>
          <a:p>
            <a:endParaRPr lang="en-US" sz="1200" b="1" i="1" dirty="0"/>
          </a:p>
          <a:p>
            <a:r>
              <a:rPr lang="en-US" sz="1200" b="1" i="1" dirty="0"/>
              <a:t>Answers may include:</a:t>
            </a:r>
            <a:endParaRPr lang="en-US" sz="1200" dirty="0"/>
          </a:p>
          <a:p>
            <a:pPr lvl="0"/>
            <a:endParaRPr lang="en-US" sz="1200" b="1" i="1" dirty="0"/>
          </a:p>
          <a:p>
            <a:pPr marL="181240" indent="-181240">
              <a:buFont typeface="Arial" panose="020B0604020202020204" pitchFamily="34" charset="0"/>
              <a:buChar char="•"/>
            </a:pPr>
            <a:r>
              <a:rPr lang="en-US" sz="1200" b="1" i="1" dirty="0"/>
              <a:t>Length of a sheet of notebook paper</a:t>
            </a:r>
            <a:endParaRPr lang="en-US" sz="1200" dirty="0"/>
          </a:p>
          <a:p>
            <a:pPr marL="181240" indent="-181240">
              <a:buFont typeface="Arial" panose="020B0604020202020204" pitchFamily="34" charset="0"/>
              <a:buChar char="•"/>
            </a:pPr>
            <a:r>
              <a:rPr lang="en-US" sz="1200" b="1" i="1" dirty="0"/>
              <a:t>Length of a grade school ruler</a:t>
            </a:r>
          </a:p>
          <a:p>
            <a:pPr marL="181240" indent="-181240">
              <a:buFont typeface="Arial" panose="020B0604020202020204" pitchFamily="34" charset="0"/>
              <a:buChar char="•"/>
            </a:pPr>
            <a:endParaRPr lang="en-US" sz="1200" b="1" i="1"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28</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Explain the purpose of the activation principle. Include this point:  This can be done by asking participants to recall or describe something they have previously learned</a:t>
            </a:r>
            <a:endParaRPr lang="en-US" sz="1200" dirty="0"/>
          </a:p>
          <a:p>
            <a:endParaRPr lang="en-US" sz="1200" dirty="0"/>
          </a:p>
          <a:p>
            <a:r>
              <a:rPr lang="en-US" sz="1200" dirty="0"/>
              <a:t>The Activation Principle states learning is promoted when it activates relevant prior knowledge or experience. In this phase, the participant answers the question “What do I already know about this task, problem, goal?” The participants activate relevant prior knowledge or personal experience related to the learning goal. </a:t>
            </a:r>
          </a:p>
          <a:p>
            <a:endParaRPr lang="en-US" sz="1200" dirty="0"/>
          </a:p>
          <a:p>
            <a:r>
              <a:rPr lang="en-US" sz="1200" dirty="0"/>
              <a:t>Trainers may tell a story, show a video, use a demonstrative aid, or use other teaching tools in order to activate prior knowledge or experience. The Activation Principle allows the instructor to do the following:</a:t>
            </a:r>
          </a:p>
          <a:p>
            <a:pPr lvl="0"/>
            <a:endParaRPr lang="en-US" sz="1200" dirty="0"/>
          </a:p>
          <a:p>
            <a:pPr marL="181240" indent="-181240">
              <a:buFont typeface="Arial" panose="020B0604020202020204" pitchFamily="34" charset="0"/>
              <a:buChar char="•"/>
            </a:pPr>
            <a:r>
              <a:rPr lang="en-US" sz="1200" dirty="0"/>
              <a:t>Gives the participants a “hook” on which they can “hang” the new learning. This can be done by asking participants to recall or describe something they have previously learned. </a:t>
            </a:r>
          </a:p>
          <a:p>
            <a:pPr marL="181240" indent="-181240">
              <a:buFont typeface="Arial" panose="020B0604020202020204" pitchFamily="34" charset="0"/>
              <a:buChar char="•"/>
            </a:pPr>
            <a:r>
              <a:rPr lang="en-US" sz="1200" dirty="0"/>
              <a:t>Gives participants an opportunity to demonstrate a skill they have previously mastered</a:t>
            </a:r>
          </a:p>
          <a:p>
            <a:pPr marL="181240" indent="-181240">
              <a:buFont typeface="Arial" panose="020B0604020202020204" pitchFamily="34" charset="0"/>
              <a:buChar char="•"/>
            </a:pPr>
            <a:r>
              <a:rPr lang="en-US" sz="1200" dirty="0"/>
              <a:t>Participants can also share their prior knowledge or experience with others</a:t>
            </a:r>
          </a:p>
          <a:p>
            <a:pPr marL="181240" indent="-181240">
              <a:buFont typeface="Arial" panose="020B0604020202020204" pitchFamily="34" charset="0"/>
              <a:buChar char="•"/>
            </a:pPr>
            <a:r>
              <a:rPr lang="en-US" sz="1200" dirty="0"/>
              <a:t>It can be extremely helpful if you help the participant activate some kind of organizational structure or framework they have previously learned and then use it as a foundation upon which you continue to build new knowledge, skills, and attitudes.</a:t>
            </a:r>
          </a:p>
          <a:p>
            <a:pPr marL="181240" indent="-181240">
              <a:buFont typeface="Arial" panose="020B0604020202020204" pitchFamily="34" charset="0"/>
              <a:buChar char="•"/>
            </a:pPr>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29</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2: Starting a Learning Conversation</a:t>
            </a:r>
          </a:p>
          <a:p>
            <a:endParaRPr lang="en-US" sz="1200" dirty="0"/>
          </a:p>
          <a:p>
            <a:r>
              <a:rPr lang="en-US" sz="1200" b="1" i="1" dirty="0"/>
              <a:t>Estimated time for Session 2: 2 Hours</a:t>
            </a:r>
          </a:p>
          <a:p>
            <a:endParaRPr lang="en-US" sz="1200" dirty="0"/>
          </a:p>
          <a:p>
            <a:r>
              <a:rPr lang="en-US" sz="1200" b="1" i="1" dirty="0"/>
              <a:t>Materials: </a:t>
            </a:r>
            <a:endParaRPr lang="en-US" sz="1200" dirty="0"/>
          </a:p>
          <a:p>
            <a:pPr lvl="0"/>
            <a:r>
              <a:rPr lang="en-US" sz="1200" b="1" i="1" dirty="0"/>
              <a:t>Presentation slides </a:t>
            </a:r>
            <a:endParaRPr lang="en-US" sz="1200" dirty="0"/>
          </a:p>
          <a:p>
            <a:pPr lvl="0"/>
            <a:r>
              <a:rPr lang="en-US" sz="1200" b="1" i="1" dirty="0"/>
              <a:t>Easel/Easel Pad</a:t>
            </a:r>
            <a:endParaRPr lang="en-US" sz="1200" dirty="0"/>
          </a:p>
          <a:p>
            <a:pPr lvl="0"/>
            <a:r>
              <a:rPr lang="en-US" sz="1200" b="1" i="1" dirty="0"/>
              <a:t>Markers</a:t>
            </a:r>
            <a:endParaRPr lang="en-US" sz="1200" dirty="0"/>
          </a:p>
          <a:p>
            <a:pPr lvl="0"/>
            <a:r>
              <a:rPr lang="en-US" sz="1200" b="1" i="1" dirty="0"/>
              <a:t>Content-delivery cards (for group activity)</a:t>
            </a:r>
            <a:endParaRPr lang="en-US" sz="1200" dirty="0"/>
          </a:p>
          <a:p>
            <a:pPr lvl="0"/>
            <a:r>
              <a:rPr lang="en-US" sz="1200" b="1" i="1" dirty="0"/>
              <a:t>Copy of Cycle of Instruction chart (wall size recommended)</a:t>
            </a:r>
            <a:endParaRPr lang="en-US" sz="1200" dirty="0"/>
          </a:p>
          <a:p>
            <a:pPr lvl="0"/>
            <a:r>
              <a:rPr lang="en-US" sz="1200" b="1" i="1" dirty="0"/>
              <a:t>Computer speakers (for embedded videos)</a:t>
            </a:r>
          </a:p>
          <a:p>
            <a:pPr lvl="0"/>
            <a:endParaRPr lang="en-US" sz="1200" b="1" i="1"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457200" y="3810000"/>
            <a:ext cx="6477000" cy="5257800"/>
          </a:xfrm>
        </p:spPr>
        <p:txBody>
          <a:bodyPr/>
          <a:lstStyle/>
          <a:p>
            <a:r>
              <a:rPr lang="en-US" sz="1200" b="1" i="1" dirty="0"/>
              <a:t>Define the Demonstration Principle in your own words. Include the points outlined in the Participant Manual.</a:t>
            </a:r>
            <a:r>
              <a:rPr lang="en-US" sz="1200" dirty="0"/>
              <a:t> </a:t>
            </a:r>
            <a:r>
              <a:rPr lang="en-US" sz="1200" b="1" i="1" dirty="0"/>
              <a:t>Provide an example of the Demonstration Principle. Ask a participant to assist you.  Utilizing the HGN example from earlier, demonstrate the estimation of 12 to 15 inches by holding your finger in front of the participant’s face as if administering the HGN test. Instructor should use a piece of paper and/or ruler to judge accuracy.  Explain the purpose of the Demonstration Principle. </a:t>
            </a:r>
            <a:endParaRPr lang="en-US" sz="1200" dirty="0"/>
          </a:p>
          <a:p>
            <a:endParaRPr lang="en-US" sz="1200" dirty="0"/>
          </a:p>
          <a:p>
            <a:r>
              <a:rPr lang="en-US" sz="1200" dirty="0"/>
              <a:t>The purpose of the Demonstration Principle includes:</a:t>
            </a:r>
          </a:p>
          <a:p>
            <a:pPr marL="181240" indent="-181240">
              <a:buFont typeface="Arial" panose="020B0604020202020204" pitchFamily="34" charset="0"/>
              <a:buChar char="•"/>
            </a:pPr>
            <a:r>
              <a:rPr lang="en-US" sz="1200" dirty="0"/>
              <a:t>Learning is faster and easier when participants are guided by a demonstration </a:t>
            </a:r>
          </a:p>
          <a:p>
            <a:pPr marL="181240" indent="-181240">
              <a:buFont typeface="Arial" panose="020B0604020202020204" pitchFamily="34" charset="0"/>
              <a:buChar char="•"/>
            </a:pPr>
            <a:r>
              <a:rPr lang="en-US" sz="1200" dirty="0"/>
              <a:t>Information may be shared in this phase, but it is important to provide specific portrayals of the information so participants can see how the information can be applied in the context of a real-world task or problem</a:t>
            </a:r>
          </a:p>
          <a:p>
            <a:pPr marL="181240" indent="-181240">
              <a:buFont typeface="Arial" panose="020B0604020202020204" pitchFamily="34" charset="0"/>
              <a:buChar char="•"/>
            </a:pPr>
            <a:r>
              <a:rPr lang="en-US" sz="1200" dirty="0"/>
              <a:t>Demonstrations or worked examples make later practice activities more effective. People learn more from examples AND practice than they do from practice alone. Research shows that in almost every training situation, guided instruction works better than non-guided “discovery” learning.</a:t>
            </a:r>
          </a:p>
          <a:p>
            <a:endParaRPr lang="en-US" sz="1200" dirty="0"/>
          </a:p>
          <a:p>
            <a:r>
              <a:rPr lang="en-US" sz="1200" dirty="0"/>
              <a:t>The Demonstration Principle should be incorporated in the design of every learning conversation due to the following:</a:t>
            </a:r>
          </a:p>
          <a:p>
            <a:pPr marL="181240" indent="-181240">
              <a:buFont typeface="Arial" panose="020B0604020202020204" pitchFamily="34" charset="0"/>
              <a:buChar char="•"/>
            </a:pPr>
            <a:r>
              <a:rPr lang="en-US" sz="1200" dirty="0"/>
              <a:t>The Demonstration Principle states learning is promoted when participants can observe a demonstration of the task or see a worked example of how to solve the problem </a:t>
            </a:r>
          </a:p>
          <a:p>
            <a:pPr marL="664546" lvl="1" indent="-181240">
              <a:buFont typeface="Courier New" panose="02070309020205020404" pitchFamily="49" charset="0"/>
              <a:buChar char="o"/>
            </a:pPr>
            <a:r>
              <a:rPr lang="en-US" sz="1200" dirty="0"/>
              <a:t>A “worked example” is an observable example of a problem that has already been solved. Participants can study the worked example and use it as a model to follow as they try to solve a similar problem.</a:t>
            </a:r>
          </a:p>
          <a:p>
            <a:pPr marL="181240" indent="-181240">
              <a:buFont typeface="Arial" panose="020B0604020202020204" pitchFamily="34" charset="0"/>
              <a:buChar char="•"/>
            </a:pPr>
            <a:r>
              <a:rPr lang="en-US" sz="1200" dirty="0"/>
              <a:t>Demonstrations should also provide sufficient information and guidance to help the participant focus on key elements of the task or problem</a:t>
            </a:r>
          </a:p>
          <a:p>
            <a:pPr marL="181240" indent="-181240" defTabSz="966612">
              <a:buFont typeface="Arial" panose="020B0604020202020204" pitchFamily="34" charset="0"/>
              <a:buChar char="•"/>
              <a:defRPr/>
            </a:pPr>
            <a:r>
              <a:rPr lang="en-US" sz="1200" dirty="0"/>
              <a:t>In addition, participants may be given information on how the knowledge and skills may be applied to other types of tasks or problems</a:t>
            </a:r>
          </a:p>
          <a:p>
            <a:pPr marL="181240" indent="-18124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30</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Define the Application Principle in your own words. </a:t>
            </a:r>
            <a:endParaRPr lang="en-US" sz="1200" dirty="0"/>
          </a:p>
          <a:p>
            <a:endParaRPr lang="en-US" sz="1200" dirty="0"/>
          </a:p>
          <a:p>
            <a:r>
              <a:rPr lang="en-US" sz="1200" dirty="0"/>
              <a:t>The Application Principle should be incorporated in the design of every learning conversation due to:</a:t>
            </a:r>
          </a:p>
          <a:p>
            <a:pPr marL="181240" indent="-181240">
              <a:buFont typeface="Arial" panose="020B0604020202020204" pitchFamily="34" charset="0"/>
              <a:buChar char="•"/>
            </a:pPr>
            <a:r>
              <a:rPr lang="en-US" sz="1200" dirty="0"/>
              <a:t>The Application Principle states learning is promoted when participants must apply knowledge, skills, and attitudes to carry out similar tasks or solve similar problems</a:t>
            </a:r>
          </a:p>
          <a:p>
            <a:pPr marL="181240" indent="-181240">
              <a:buFont typeface="Arial" panose="020B0604020202020204" pitchFamily="34" charset="0"/>
              <a:buChar char="•"/>
            </a:pPr>
            <a:r>
              <a:rPr lang="en-US" sz="1200" dirty="0"/>
              <a:t>Participants gain much more from this if they receive corrective feedback and coaching from the instructor</a:t>
            </a:r>
          </a:p>
          <a:p>
            <a:pPr marL="181240" indent="-181240">
              <a:buFont typeface="Arial" panose="020B0604020202020204" pitchFamily="34" charset="0"/>
              <a:buChar char="•"/>
            </a:pPr>
            <a:r>
              <a:rPr lang="en-US" sz="1200" dirty="0"/>
              <a:t>They may also receive feedback from other participants as they collaborate on the task or discuss various aspects of the problem</a:t>
            </a:r>
          </a:p>
          <a:p>
            <a:endParaRPr lang="en-US" sz="1200" b="1" i="1" dirty="0"/>
          </a:p>
          <a:p>
            <a:r>
              <a:rPr lang="en-US" sz="1200" b="1" i="1" dirty="0"/>
              <a:t>Provide an example of the Application Principle. Have all participants utilize the HGN example from earlier and practice estimating the distance of 12 to 15 inches as if they were administering the HGN test. They may use a piece of paper and/or ruler to judge accuracy as needed.</a:t>
            </a:r>
            <a:endParaRPr lang="en-US" sz="1200" dirty="0"/>
          </a:p>
          <a:p>
            <a:endParaRPr lang="en-US" sz="1200" b="1" i="1" dirty="0"/>
          </a:p>
          <a:p>
            <a:r>
              <a:rPr lang="en-US" sz="1200" b="1" i="1" dirty="0"/>
              <a:t>Explain the purpose of the Application Principle. </a:t>
            </a:r>
            <a:endParaRPr lang="en-US" sz="1200" dirty="0"/>
          </a:p>
          <a:p>
            <a:endParaRPr lang="en-US" sz="1200" dirty="0"/>
          </a:p>
          <a:p>
            <a:r>
              <a:rPr lang="en-US" sz="1200" dirty="0"/>
              <a:t>The purpose of the Application Principle includes the following points:</a:t>
            </a:r>
          </a:p>
          <a:p>
            <a:pPr marL="181240" indent="-181240">
              <a:buFont typeface="Arial" panose="020B0604020202020204" pitchFamily="34" charset="0"/>
              <a:buChar char="•"/>
            </a:pPr>
            <a:r>
              <a:rPr lang="en-US" sz="1200" dirty="0"/>
              <a:t>Participants need multiple practice opportunities before they will be able to perform a skill fluently. Without practice, they cannot effectively learn the skill, nor will they retain what they learn very long.</a:t>
            </a:r>
          </a:p>
          <a:p>
            <a:pPr marL="181240" indent="-181240">
              <a:buFont typeface="Arial" panose="020B0604020202020204" pitchFamily="34" charset="0"/>
              <a:buChar char="•"/>
            </a:pPr>
            <a:r>
              <a:rPr lang="en-US" sz="1200" dirty="0"/>
              <a:t>Novice participants will need guidance and corrective feedback, but the instructor’s support and coaching should fade away as expertise increases. The Application Principle ensures participants have opportunities to receive feedback that will make their learning more effective and efficient.</a:t>
            </a:r>
          </a:p>
          <a:p>
            <a:endParaRPr lang="en-US"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31</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381000" y="3733800"/>
            <a:ext cx="6553200" cy="5088636"/>
          </a:xfrm>
        </p:spPr>
        <p:txBody>
          <a:bodyPr/>
          <a:lstStyle/>
          <a:p>
            <a:r>
              <a:rPr lang="en-US" sz="1200" b="1" i="1" dirty="0"/>
              <a:t>Define the Integration Principle in your own words.</a:t>
            </a:r>
            <a:endParaRPr lang="en-US" sz="1200" dirty="0"/>
          </a:p>
          <a:p>
            <a:endParaRPr lang="en-US" sz="1200" dirty="0"/>
          </a:p>
          <a:p>
            <a:r>
              <a:rPr lang="en-US" sz="1200" dirty="0"/>
              <a:t>The Integration Principle should be incorporated in the design of every learning conversation:</a:t>
            </a:r>
          </a:p>
          <a:p>
            <a:pPr marL="181240" indent="-181240">
              <a:buFont typeface="Arial" panose="020B0604020202020204" pitchFamily="34" charset="0"/>
              <a:buChar char="•"/>
            </a:pPr>
            <a:r>
              <a:rPr lang="en-US" sz="1200" dirty="0"/>
              <a:t>Integration Principle states learning is promoted when the participant integrates their new knowledge, skills, or attitudes into their personal or professional lives in some meaningful way</a:t>
            </a:r>
          </a:p>
          <a:p>
            <a:pPr marL="181240" indent="-181240">
              <a:buFont typeface="Arial" panose="020B0604020202020204" pitchFamily="34" charset="0"/>
              <a:buChar char="•"/>
            </a:pPr>
            <a:r>
              <a:rPr lang="en-US" sz="1200" dirty="0"/>
              <a:t>Peer discussions or critiques can provide opportunities to reflect on what they have learned and explore new ways to use their knowledge and skills</a:t>
            </a:r>
          </a:p>
          <a:p>
            <a:pPr marL="181240" indent="-181240">
              <a:buFont typeface="Arial" panose="020B0604020202020204" pitchFamily="34" charset="0"/>
              <a:buChar char="•"/>
            </a:pPr>
            <a:r>
              <a:rPr lang="en-US" sz="1200" dirty="0"/>
              <a:t>If appropriate, participants may demonstrate what they have learned to more than just their classmates and their instructor</a:t>
            </a:r>
          </a:p>
          <a:p>
            <a:pPr marL="181240" indent="-181240">
              <a:buFont typeface="Arial" panose="020B0604020202020204" pitchFamily="34" charset="0"/>
              <a:buChar char="•"/>
            </a:pPr>
            <a:r>
              <a:rPr lang="en-US" sz="1200" dirty="0"/>
              <a:t>They may engage in public demonstrations or presentations of their knowledge and skills</a:t>
            </a:r>
          </a:p>
          <a:p>
            <a:endParaRPr lang="en-US" sz="1200" b="1" i="1" dirty="0"/>
          </a:p>
          <a:p>
            <a:r>
              <a:rPr lang="en-US" sz="1200" b="1" i="1" dirty="0"/>
              <a:t>Give an example of the Integration Principle. Explain one or two ways in which the participants will integrate their new skills in their professional work. Specifically include a discussion of how they will integrate estimating 12 to 15 inches as part of the administration of the HGN test. Ask the participants to come up with examples of how they may apply the same skills to other parts of their personal lives outside of the workplace.  </a:t>
            </a:r>
            <a:endParaRPr lang="en-US" sz="1200" dirty="0"/>
          </a:p>
          <a:p>
            <a:endParaRPr lang="en-US" sz="1200" b="1" i="1" dirty="0"/>
          </a:p>
          <a:p>
            <a:r>
              <a:rPr lang="en-US" sz="1200" b="1" i="1" dirty="0"/>
              <a:t>Explain the purpose of the Integration Principle. </a:t>
            </a:r>
            <a:endParaRPr lang="en-US" sz="1200" dirty="0"/>
          </a:p>
          <a:p>
            <a:endParaRPr lang="en-US" sz="1200" dirty="0"/>
          </a:p>
          <a:p>
            <a:r>
              <a:rPr lang="en-US" sz="1200" dirty="0"/>
              <a:t>The purpose of the Integration Principle includes the following:</a:t>
            </a:r>
          </a:p>
          <a:p>
            <a:pPr marL="181240" indent="-181240">
              <a:buFont typeface="Arial" panose="020B0604020202020204" pitchFamily="34" charset="0"/>
              <a:buChar char="•"/>
            </a:pPr>
            <a:r>
              <a:rPr lang="en-US" sz="1200" dirty="0"/>
              <a:t>Purposeful integration of the new skills into regular work tasks ensures the skills will continue to be improved</a:t>
            </a:r>
          </a:p>
          <a:p>
            <a:pPr marL="181240" indent="-181240">
              <a:buFont typeface="Arial" panose="020B0604020202020204" pitchFamily="34" charset="0"/>
              <a:buChar char="•"/>
            </a:pPr>
            <a:r>
              <a:rPr lang="en-US" sz="1200" dirty="0"/>
              <a:t>Periodic reflection and review of previous learning increases the ability of the participants to retain their knowledge and skills in long-term memory. The integration of the skills into professional and personal activities will provide opportunities for reflection and review.</a:t>
            </a:r>
          </a:p>
          <a:p>
            <a:pPr marL="181240" indent="-181240" defTabSz="966612">
              <a:buFont typeface="Arial" panose="020B0604020202020204" pitchFamily="34" charset="0"/>
              <a:buChar char="•"/>
              <a:defRPr/>
            </a:pPr>
            <a:r>
              <a:rPr lang="en-US" sz="1200" dirty="0"/>
              <a:t>Knowing the skills will be performed before others in real-world situations increases motivation to continue to learn and become more fluent in the skill</a:t>
            </a:r>
          </a:p>
          <a:p>
            <a:endParaRPr lang="en-US"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32</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Provide a general summary of what has been covered in this Session. Emphasize the five principles may be used together to form a cycle of instruction in which participants engage in a Task or Problem as they advance from Activation to Demonstration to Application.</a:t>
            </a:r>
            <a:endParaRPr lang="en-US" sz="1200" dirty="0"/>
          </a:p>
          <a:p>
            <a:endParaRPr lang="en-US" sz="1200" b="1" i="1" dirty="0"/>
          </a:p>
          <a:p>
            <a:r>
              <a:rPr lang="en-US" sz="1200" b="1" i="1" dirty="0"/>
              <a:t>Instructor should mount on the wall a copy of the Cycle of Instruction Chart to be referenced throughout the remainder of the course.</a:t>
            </a:r>
            <a:endParaRPr lang="en-US" sz="1200" dirty="0"/>
          </a:p>
          <a:p>
            <a:endParaRPr lang="en-US" sz="1200" dirty="0"/>
          </a:p>
          <a:p>
            <a:r>
              <a:rPr lang="en-US" sz="1200" dirty="0"/>
              <a:t>These five principles may be used together to form a Cycle of Instruction in which participants engage in a Task or Problem as they advance from Activation to Demonstration to Application to Integration, in sequence.  The Cycle of Instruction may continue the learning conversation when a more complex task or problem—one that is related to the first task or problem—is given to the participants, and they go through the cycle again. </a:t>
            </a:r>
          </a:p>
          <a:p>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33</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cap="all" dirty="0"/>
              <a:t>E.  </a:t>
            </a:r>
            <a:r>
              <a:rPr lang="en-US" sz="1200" b="1" u="sng" cap="all" dirty="0" err="1"/>
              <a:t>QuestionS</a:t>
            </a:r>
            <a:r>
              <a:rPr lang="en-US" sz="1200" b="1" u="sng" cap="all" dirty="0"/>
              <a:t> AND/OR CONCERNS</a:t>
            </a:r>
          </a:p>
          <a:p>
            <a:endParaRPr lang="en-US" sz="1200" b="1" i="1" dirty="0"/>
          </a:p>
          <a:p>
            <a:r>
              <a:rPr lang="en-US" sz="1200" b="1" i="1" dirty="0"/>
              <a:t>Give the participants an opportunity to ask questions. If appropriate, you may defer answering them until a later time in a one-on-one conversation.</a:t>
            </a:r>
            <a:endParaRPr lang="en-US" sz="1200" dirty="0"/>
          </a:p>
          <a:p>
            <a:endParaRPr lang="en-US" sz="1200" b="1" i="1" dirty="0"/>
          </a:p>
          <a:p>
            <a:r>
              <a:rPr lang="en-US" sz="1200" b="1" i="1" dirty="0"/>
              <a:t>After the summary and questions, ensure the Cycle of Instruction Chart (if used) is visibly placed on the wall to be referenced throughout the remainder of the course.</a:t>
            </a:r>
          </a:p>
          <a:p>
            <a:endParaRPr lang="en-US" sz="1200" b="1" i="1"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a:p>
            <a:r>
              <a:rPr lang="en-US" sz="1200" dirty="0"/>
              <a:t>___________________________________________________________________________</a:t>
            </a:r>
          </a:p>
          <a:p>
            <a:endParaRPr lang="en-US" sz="1200" dirty="0"/>
          </a:p>
          <a:p>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34</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609600" y="3936492"/>
            <a:ext cx="6126480" cy="5088636"/>
          </a:xfrm>
        </p:spPr>
        <p:txBody>
          <a:bodyPr/>
          <a:lstStyle/>
          <a:p>
            <a:r>
              <a:rPr lang="en-US" sz="1200" b="1" u="sng" dirty="0"/>
              <a:t>Session Objectives </a:t>
            </a:r>
            <a:endParaRPr lang="en-US" sz="1200" dirty="0"/>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Recall from experience your definition of learning and instruction (Activation)</a:t>
            </a:r>
          </a:p>
          <a:p>
            <a:pPr marL="181240" indent="-181240">
              <a:buFont typeface="Arial" panose="020B0604020202020204" pitchFamily="34" charset="0"/>
              <a:buChar char="•"/>
            </a:pPr>
            <a:r>
              <a:rPr lang="en-US" sz="1200" dirty="0"/>
              <a:t>Construct your new definition of learning and instruction (Application) </a:t>
            </a:r>
          </a:p>
          <a:p>
            <a:pPr marL="181240" indent="-181240">
              <a:buFont typeface="Arial" panose="020B0604020202020204" pitchFamily="34" charset="0"/>
              <a:buChar char="•"/>
            </a:pPr>
            <a:r>
              <a:rPr lang="en-US" sz="1200" dirty="0"/>
              <a:t>Create an effective learning environment (Demonstration and Application)</a:t>
            </a:r>
          </a:p>
          <a:p>
            <a:pPr marL="181240" indent="-181240">
              <a:buFont typeface="Arial" panose="020B0604020202020204" pitchFamily="34" charset="0"/>
              <a:buChar char="•"/>
            </a:pPr>
            <a:r>
              <a:rPr lang="en-US" sz="1200" dirty="0"/>
              <a:t>Explain and demonstrate the Cycle of Instruction (Activation and Demonstration)</a:t>
            </a:r>
          </a:p>
          <a:p>
            <a:pPr marL="181240" indent="-181240">
              <a:buFont typeface="Arial" panose="020B0604020202020204" pitchFamily="34" charset="0"/>
              <a:buChar char="•"/>
            </a:pPr>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cap="all" dirty="0"/>
              <a:t>A. </a:t>
            </a:r>
            <a:r>
              <a:rPr lang="en-US" sz="1200" b="1" u="sng" cap="all" dirty="0"/>
              <a:t>Starting the Learning Conversation</a:t>
            </a:r>
          </a:p>
          <a:p>
            <a:endParaRPr lang="en-US" sz="1200" b="1" i="1" dirty="0"/>
          </a:p>
          <a:p>
            <a:r>
              <a:rPr lang="en-US" sz="1200" b="1" i="1" dirty="0"/>
              <a:t>Complete the steps in this Session to prepare participants and activate their prior learning.</a:t>
            </a:r>
            <a:endParaRPr lang="en-US" sz="1200" dirty="0"/>
          </a:p>
          <a:p>
            <a:endParaRPr lang="en-US" sz="1200" b="1" i="1" dirty="0"/>
          </a:p>
          <a:p>
            <a:r>
              <a:rPr lang="en-US" sz="1200" b="1" i="1" dirty="0"/>
              <a:t>Step 1: Give a brief example of a time when you (the instructor) learned something very important or exciting from an instructor/teacher in the past. You should relate your positive experience with the subject matter, the instructor, and with the learning environment in general. Tell how this high-quality instruction made you feel and the benefits you received from it.</a:t>
            </a:r>
            <a:endParaRPr lang="en-US" sz="1200" dirty="0"/>
          </a:p>
          <a:p>
            <a:endParaRPr lang="en-US" sz="1200" b="1" i="1" dirty="0"/>
          </a:p>
          <a:p>
            <a:r>
              <a:rPr lang="en-US" sz="1200" b="1" i="1" dirty="0"/>
              <a:t>Step 2: Explain in this session, participants will learn key information about the nature of learning and the Cycle of Instruction to help them design and deliver the kind of high-quality instruction they experienced in the example you just shared. </a:t>
            </a:r>
            <a:endParaRPr lang="en-US" sz="1200" dirty="0"/>
          </a:p>
          <a:p>
            <a:endParaRPr lang="en-US" sz="1200" b="1" i="1" dirty="0"/>
          </a:p>
          <a:p>
            <a:r>
              <a:rPr lang="en-US" sz="1200" b="1" i="1" dirty="0"/>
              <a:t>Step 3: Tell the participants they will achieve the following learning objectives by the end of this session:</a:t>
            </a:r>
            <a:endParaRPr lang="en-US" sz="1200" dirty="0"/>
          </a:p>
          <a:p>
            <a:pPr marL="181240" indent="-181240">
              <a:buFont typeface="Arial" panose="020B0604020202020204" pitchFamily="34" charset="0"/>
              <a:buChar char="•"/>
            </a:pPr>
            <a:r>
              <a:rPr lang="en-US" sz="1200" b="1" i="1" dirty="0"/>
              <a:t>Recall from experience your definition of learning and instruction</a:t>
            </a:r>
            <a:endParaRPr lang="en-US" sz="1200" dirty="0"/>
          </a:p>
          <a:p>
            <a:pPr marL="181240" indent="-181240">
              <a:buFont typeface="Arial" panose="020B0604020202020204" pitchFamily="34" charset="0"/>
              <a:buChar char="•"/>
            </a:pPr>
            <a:r>
              <a:rPr lang="en-US" sz="1200" b="1" i="1" dirty="0"/>
              <a:t>Construct your new definition of learning and instruction</a:t>
            </a:r>
            <a:endParaRPr lang="en-US" sz="1200" dirty="0"/>
          </a:p>
          <a:p>
            <a:pPr marL="181240" indent="-181240">
              <a:buFont typeface="Arial" panose="020B0604020202020204" pitchFamily="34" charset="0"/>
              <a:buChar char="•"/>
            </a:pPr>
            <a:r>
              <a:rPr lang="en-US" sz="1200" b="1" i="1" dirty="0"/>
              <a:t>Create an effective learning environment</a:t>
            </a:r>
            <a:endParaRPr lang="en-US" sz="1200" dirty="0"/>
          </a:p>
          <a:p>
            <a:pPr marL="181240" indent="-181240">
              <a:buFont typeface="Arial" panose="020B0604020202020204" pitchFamily="34" charset="0"/>
              <a:buChar char="•"/>
            </a:pPr>
            <a:r>
              <a:rPr lang="en-US" sz="1200" b="1" i="1" dirty="0"/>
              <a:t>Explain and demonstrate the Cycle of Instruction</a:t>
            </a:r>
            <a:endParaRPr lang="en-US" sz="1200" dirty="0"/>
          </a:p>
          <a:p>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5</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84701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Step 4: Invite the participants to prepare for the rest of the Session by forming a partnership with one (or two) other people.  Explain to the participants they will work with their partners to complete a number of tasks in this Session. </a:t>
            </a:r>
            <a:endParaRPr lang="en-US" sz="1200" dirty="0"/>
          </a:p>
          <a:p>
            <a:endParaRPr lang="en-US" sz="1200" b="1" i="1" dirty="0"/>
          </a:p>
          <a:p>
            <a:r>
              <a:rPr lang="en-US" sz="1200" b="1" i="1" dirty="0"/>
              <a:t>Step 5: Each pair will briefly share an example like the one you just shared. In the next five minutes, they should each take turns sharing their own example by doing the following:</a:t>
            </a:r>
            <a:endParaRPr lang="en-US" sz="1200" dirty="0"/>
          </a:p>
          <a:p>
            <a:endParaRPr lang="en-US" sz="1200" dirty="0"/>
          </a:p>
          <a:p>
            <a:r>
              <a:rPr lang="en-US" sz="1200" dirty="0"/>
              <a:t>Team Activity</a:t>
            </a:r>
          </a:p>
          <a:p>
            <a:pPr marL="181240" indent="-181240">
              <a:buFont typeface="Arial" panose="020B0604020202020204" pitchFamily="34" charset="0"/>
              <a:buChar char="•"/>
            </a:pPr>
            <a:r>
              <a:rPr lang="en-US" sz="1200" dirty="0"/>
              <a:t>Share a brief example of a time when you learned something important or exciting</a:t>
            </a:r>
          </a:p>
          <a:p>
            <a:pPr marL="181240" indent="-181240">
              <a:buFont typeface="Arial" panose="020B0604020202020204" pitchFamily="34" charset="0"/>
              <a:buChar char="•"/>
            </a:pPr>
            <a:r>
              <a:rPr lang="en-US" sz="1200" dirty="0"/>
              <a:t>Relate how you had a positive experience with the subject matter, the instructor, and with the learning environment in general</a:t>
            </a:r>
          </a:p>
          <a:p>
            <a:pPr marL="181240" indent="-181240">
              <a:buFont typeface="Arial" panose="020B0604020202020204" pitchFamily="34" charset="0"/>
              <a:buChar char="•"/>
            </a:pPr>
            <a:r>
              <a:rPr lang="en-US" sz="1200" dirty="0"/>
              <a:t>Tell how this high-quality instruction made you feel</a:t>
            </a:r>
          </a:p>
          <a:p>
            <a:pPr marL="181240" indent="-181240">
              <a:buFont typeface="Arial" panose="020B0604020202020204" pitchFamily="34" charset="0"/>
              <a:buChar char="•"/>
            </a:pPr>
            <a:r>
              <a:rPr lang="en-US" sz="1200" dirty="0"/>
              <a:t>State some of the benefits received from it</a:t>
            </a:r>
          </a:p>
          <a:p>
            <a:endParaRPr lang="en-US" sz="1200" b="1" i="1" dirty="0"/>
          </a:p>
          <a:p>
            <a:r>
              <a:rPr lang="en-US" sz="1200" b="1" i="1" dirty="0"/>
              <a:t>Step 6: After four minutes or so have passed, or when the conversations start to wind down, invite the participants to conclude their examples in the next minute. </a:t>
            </a:r>
            <a:endParaRPr lang="en-US" sz="1200" dirty="0"/>
          </a:p>
          <a:p>
            <a:endParaRPr lang="en-US" sz="1200" b="1" i="1" dirty="0"/>
          </a:p>
          <a:p>
            <a:r>
              <a:rPr lang="en-US" sz="1200" b="1" i="1" dirty="0"/>
              <a:t>Step 7: After they have concluded sharing their examples, invite them to prepare for the next learning activity in this Session by getting out a single sheet of paper and a pen or pencil.</a:t>
            </a:r>
            <a:endParaRPr lang="en-US" sz="1200" dirty="0"/>
          </a:p>
          <a:p>
            <a:endParaRPr lang="en-US" sz="1200" b="1" i="1" dirty="0"/>
          </a:p>
          <a:p>
            <a:r>
              <a:rPr lang="en-US" sz="1200" b="1" i="1" dirty="0"/>
              <a:t>Ask the participants to close their manuals in preparation for the next activity. </a:t>
            </a:r>
          </a:p>
          <a:p>
            <a:endParaRPr lang="en-US" sz="1200" b="1" i="1"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6</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63109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457200" y="3810000"/>
            <a:ext cx="6400800" cy="5257800"/>
          </a:xfrm>
        </p:spPr>
        <p:txBody>
          <a:bodyPr/>
          <a:lstStyle/>
          <a:p>
            <a:r>
              <a:rPr lang="en-US" sz="1200" b="1" cap="all" dirty="0"/>
              <a:t>B. </a:t>
            </a:r>
            <a:r>
              <a:rPr lang="en-US" sz="1200" b="1" u="sng" cap="all" dirty="0"/>
              <a:t>Introduction to Learning and Instruction</a:t>
            </a:r>
          </a:p>
          <a:p>
            <a:endParaRPr lang="en-US" sz="1200" b="1" i="1" dirty="0"/>
          </a:p>
          <a:p>
            <a:r>
              <a:rPr lang="en-US" sz="1200" b="1" i="1" dirty="0"/>
              <a:t>Discussion Questions:  Ask participants to keep their manuals closed and not refer to them during this activity. They need to do this in order to generate true responses, as opposed to reciting what they see in the manual.</a:t>
            </a:r>
            <a:endParaRPr lang="en-US" sz="1200" dirty="0"/>
          </a:p>
          <a:p>
            <a:endParaRPr lang="en-US" sz="1200" b="1" i="1" dirty="0"/>
          </a:p>
          <a:p>
            <a:r>
              <a:rPr lang="en-US" sz="1200" b="1" i="1" dirty="0"/>
              <a:t>Once manuals are closed, ask participants to reflect on the example they just shared with their partner and think about how they know they really “learned” something from the experience. What kind of evidence or proof could they provide to someone to convince the person “learning” actually occurred? </a:t>
            </a:r>
            <a:endParaRPr lang="en-US" sz="1200" dirty="0"/>
          </a:p>
          <a:p>
            <a:endParaRPr lang="en-US" sz="1200" b="1" i="1" dirty="0"/>
          </a:p>
          <a:p>
            <a:r>
              <a:rPr lang="en-US" sz="1200" b="1" i="1" dirty="0"/>
              <a:t>Invite the participants to take two minutes to write down how they would define the word “learning.” Their definitions should be applicable to the type of “learning” that occurred in the example they shared.</a:t>
            </a:r>
            <a:endParaRPr lang="en-US" sz="1200" dirty="0"/>
          </a:p>
          <a:p>
            <a:endParaRPr lang="en-US" sz="1200" b="1" i="1" dirty="0"/>
          </a:p>
          <a:p>
            <a:r>
              <a:rPr lang="en-US" sz="1200" b="1" i="1" dirty="0"/>
              <a:t>Instruct the participants take two minutes to discuss their respective definitions with their partner. If the definitions are the same, have them discuss some reasons why they think the definition is applicable to both of their experiences. If the definitions are different, see if they can work together to come up with a new definition they both can agree with.</a:t>
            </a:r>
            <a:endParaRPr lang="en-US" sz="1200" dirty="0"/>
          </a:p>
          <a:p>
            <a:endParaRPr lang="en-US" sz="1200" b="1" i="1" dirty="0"/>
          </a:p>
          <a:p>
            <a:r>
              <a:rPr lang="en-US" sz="1200" b="1" i="1" dirty="0"/>
              <a:t>Engage the participants in a group discussion in which the group responds to the question: “What is learning?”</a:t>
            </a:r>
            <a:endParaRPr lang="en-US" sz="1200" dirty="0"/>
          </a:p>
          <a:p>
            <a:endParaRPr lang="en-US" sz="1200" b="1" i="1" dirty="0"/>
          </a:p>
          <a:p>
            <a:r>
              <a:rPr lang="en-US" sz="1200" b="1" i="1" dirty="0"/>
              <a:t>Possible responses:</a:t>
            </a:r>
            <a:endParaRPr lang="en-US" sz="1200" dirty="0"/>
          </a:p>
          <a:p>
            <a:pPr marL="181240" indent="-181240">
              <a:buFont typeface="Arial" panose="020B0604020202020204" pitchFamily="34" charset="0"/>
              <a:buChar char="•"/>
            </a:pPr>
            <a:r>
              <a:rPr lang="en-US" sz="1200" b="1" i="1" dirty="0"/>
              <a:t>Facts, ideas, concepts, etc.</a:t>
            </a:r>
            <a:endParaRPr lang="en-US" sz="1200" dirty="0"/>
          </a:p>
          <a:p>
            <a:pPr marL="181240" indent="-181240">
              <a:buFont typeface="Arial" panose="020B0604020202020204" pitchFamily="34" charset="0"/>
              <a:buChar char="•"/>
            </a:pPr>
            <a:r>
              <a:rPr lang="en-US" sz="1200" b="1" i="1" dirty="0"/>
              <a:t>Ability to do something</a:t>
            </a:r>
            <a:endParaRPr lang="en-US" sz="1200" dirty="0"/>
          </a:p>
          <a:p>
            <a:pPr marL="181240" indent="-181240">
              <a:buFont typeface="Arial" panose="020B0604020202020204" pitchFamily="34" charset="0"/>
              <a:buChar char="•"/>
            </a:pPr>
            <a:r>
              <a:rPr lang="en-US" sz="1200" b="1" i="1" dirty="0"/>
              <a:t>Ability to apply knowledge </a:t>
            </a:r>
            <a:endParaRPr lang="en-US" sz="1200" dirty="0"/>
          </a:p>
          <a:p>
            <a:pPr marL="181240" indent="-181240">
              <a:buFont typeface="Arial" panose="020B0604020202020204" pitchFamily="34" charset="0"/>
              <a:buChar char="•"/>
            </a:pPr>
            <a:r>
              <a:rPr lang="en-US" sz="1200" b="1" i="1" dirty="0"/>
              <a:t>Ability to comprehend what is being taught</a:t>
            </a:r>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7</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387541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Did their conversation change their mind about what learning is?   Document responses.</a:t>
            </a:r>
            <a:endParaRPr lang="en-US" sz="1200" dirty="0"/>
          </a:p>
          <a:p>
            <a:endParaRPr lang="en-US" sz="1200" b="1" i="1" dirty="0"/>
          </a:p>
          <a:p>
            <a:r>
              <a:rPr lang="en-US" sz="1200" b="1" i="1" dirty="0"/>
              <a:t>After the discussion, have the participants rewrite their definition of “learning.” </a:t>
            </a:r>
            <a:endParaRPr lang="en-US" sz="1200" dirty="0"/>
          </a:p>
          <a:p>
            <a:endParaRPr lang="en-US" sz="1200" b="1" i="1" dirty="0"/>
          </a:p>
          <a:p>
            <a:r>
              <a:rPr lang="en-US" sz="1200" b="1" i="1" dirty="0"/>
              <a:t>Explain you will now talk about one possible definition of learning, which is not the only correct definition, but one they may find very useful.</a:t>
            </a:r>
            <a:r>
              <a:rPr lang="en-US" sz="1200" dirty="0"/>
              <a:t> </a:t>
            </a:r>
          </a:p>
          <a:p>
            <a:endParaRPr lang="en-US" sz="1200" b="1" i="1" dirty="0"/>
          </a:p>
          <a:p>
            <a:r>
              <a:rPr lang="en-US" sz="1200" b="1" i="1" dirty="0"/>
              <a:t>Definition of “Learning:” Read the definition of learning and display the definition slide. </a:t>
            </a:r>
            <a:endParaRPr lang="en-US" sz="1200" dirty="0"/>
          </a:p>
          <a:p>
            <a:endParaRPr lang="en-US" sz="1200" dirty="0"/>
          </a:p>
          <a:p>
            <a:r>
              <a:rPr lang="en-US" sz="1200" dirty="0"/>
              <a:t>What is learning? </a:t>
            </a:r>
          </a:p>
          <a:p>
            <a:endParaRPr lang="en-US" sz="1200" u="sng" dirty="0"/>
          </a:p>
          <a:p>
            <a:r>
              <a:rPr lang="en-US" sz="1200" u="sng" dirty="0"/>
              <a:t>Definition:</a:t>
            </a:r>
            <a:r>
              <a:rPr lang="en-US" sz="1200" dirty="0"/>
              <a:t> The activity or process of gaining knowledge or skill by studying, practicing, being taught, or experiencing something: the activity of someone who learns.</a:t>
            </a:r>
          </a:p>
          <a:p>
            <a:endParaRPr lang="en-US" sz="1200" dirty="0"/>
          </a:p>
          <a:p>
            <a:r>
              <a:rPr lang="en-US" sz="1200" dirty="0"/>
              <a:t>At its core, the learning process is about </a:t>
            </a:r>
            <a:r>
              <a:rPr lang="en-US" sz="1200" u="sng" dirty="0"/>
              <a:t>    </a:t>
            </a:r>
            <a:r>
              <a:rPr lang="en-US" sz="1200" b="1" i="1" u="sng" dirty="0"/>
              <a:t>Change   </a:t>
            </a:r>
            <a:r>
              <a:rPr lang="en-US" sz="1200" dirty="0"/>
              <a:t>. </a:t>
            </a:r>
          </a:p>
          <a:p>
            <a:endParaRPr lang="en-US" sz="1200" dirty="0"/>
          </a:p>
          <a:p>
            <a:r>
              <a:rPr lang="en-US" sz="1200" dirty="0"/>
              <a:t>Learning is a natural process through which lasting physical changes are made to the human brain and nervous system that result in new knowledge, skills and attitudes. </a:t>
            </a:r>
          </a:p>
          <a:p>
            <a:endParaRPr lang="en-US" sz="1200" b="1" i="1" dirty="0"/>
          </a:p>
          <a:p>
            <a:r>
              <a:rPr lang="en-US" sz="1200" b="1" i="1" dirty="0"/>
              <a:t>State “At its core, the learning process is about change. Learning is a natural process through which lasting physical changes are made to the human brain and nervous system resulting in new knowledge, skills, and attitudes.”</a:t>
            </a:r>
            <a:endParaRPr lang="en-US" sz="1200" dirty="0"/>
          </a:p>
          <a:p>
            <a:endParaRPr lang="en-US" sz="1200" b="1" i="1" dirty="0"/>
          </a:p>
          <a:p>
            <a:r>
              <a:rPr lang="en-US" sz="1200" b="1" i="1" dirty="0"/>
              <a:t>Explain together we will build upon this definition of “learning” to see if we can generate a definition of the word “instruction.”  </a:t>
            </a:r>
            <a:endParaRPr lang="en-US" sz="1200" dirty="0"/>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8</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4218170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b="1" u="sng" dirty="0"/>
              <a:t>Domains of Learning</a:t>
            </a:r>
            <a:endParaRPr lang="en-US" sz="1200" dirty="0"/>
          </a:p>
          <a:p>
            <a:endParaRPr lang="en-US" sz="1200" dirty="0"/>
          </a:p>
          <a:p>
            <a:r>
              <a:rPr lang="en-US" sz="1200" dirty="0"/>
              <a:t>The three DOMAINS OF LEARNING are:</a:t>
            </a:r>
          </a:p>
          <a:p>
            <a:pPr lvl="0"/>
            <a:endParaRPr lang="en-US" sz="1200" dirty="0"/>
          </a:p>
          <a:p>
            <a:pPr marL="181240" indent="-181240">
              <a:buFont typeface="Arial" panose="020B0604020202020204" pitchFamily="34" charset="0"/>
              <a:buChar char="•"/>
            </a:pPr>
            <a:r>
              <a:rPr lang="en-US" sz="1200" dirty="0"/>
              <a:t>Cognitive Domain </a:t>
            </a:r>
          </a:p>
          <a:p>
            <a:pPr marL="181240" indent="-181240">
              <a:buFont typeface="Arial" panose="020B0604020202020204" pitchFamily="34" charset="0"/>
              <a:buChar char="•"/>
            </a:pPr>
            <a:r>
              <a:rPr lang="en-US" sz="1200" dirty="0"/>
              <a:t>Psychomotor Domain </a:t>
            </a:r>
          </a:p>
          <a:p>
            <a:pPr marL="181240" indent="-181240">
              <a:buFont typeface="Arial" panose="020B0604020202020204" pitchFamily="34" charset="0"/>
              <a:buChar char="•"/>
            </a:pPr>
            <a:r>
              <a:rPr lang="en-US" sz="1200" dirty="0"/>
              <a:t>Affective Domain </a:t>
            </a:r>
          </a:p>
          <a:p>
            <a:endParaRPr lang="en-US" sz="1200" dirty="0"/>
          </a:p>
          <a:p>
            <a:r>
              <a:rPr lang="en-US" sz="1200" dirty="0"/>
              <a:t>Every job requires learning in all three Domains and involves:</a:t>
            </a:r>
          </a:p>
          <a:p>
            <a:pPr lvl="0"/>
            <a:endParaRPr lang="en-US" sz="1200" dirty="0"/>
          </a:p>
          <a:p>
            <a:pPr marL="181240" indent="-181240">
              <a:buFont typeface="Arial" panose="020B0604020202020204" pitchFamily="34" charset="0"/>
              <a:buChar char="•"/>
            </a:pPr>
            <a:r>
              <a:rPr lang="en-US" sz="1200" dirty="0"/>
              <a:t>Knowledge</a:t>
            </a:r>
          </a:p>
          <a:p>
            <a:pPr marL="181240" indent="-181240">
              <a:buFont typeface="Arial" panose="020B0604020202020204" pitchFamily="34" charset="0"/>
              <a:buChar char="•"/>
            </a:pPr>
            <a:r>
              <a:rPr lang="en-US" sz="1200" dirty="0"/>
              <a:t>Skills</a:t>
            </a:r>
          </a:p>
          <a:p>
            <a:pPr marL="181240" indent="-181240">
              <a:buFont typeface="Arial" panose="020B0604020202020204" pitchFamily="34" charset="0"/>
              <a:buChar char="•"/>
            </a:pPr>
            <a:r>
              <a:rPr lang="en-US" sz="1200" dirty="0"/>
              <a:t>Attitude</a:t>
            </a:r>
          </a:p>
          <a:p>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9</a:t>
            </a:fld>
            <a:endParaRPr lang="en-US" dirty="0"/>
          </a:p>
        </p:txBody>
      </p:sp>
      <p:sp>
        <p:nvSpPr>
          <p:cNvPr id="7" name="Footer Placeholder 6"/>
          <p:cNvSpPr>
            <a:spLocks noGrp="1"/>
          </p:cNvSpPr>
          <p:nvPr>
            <p:ph type="ftr" sz="quarter" idx="13"/>
          </p:nvPr>
        </p:nvSpPr>
        <p:spPr/>
        <p:txBody>
          <a:bodyPr/>
          <a:lstStyle/>
          <a:p>
            <a:r>
              <a:rPr lang="en-US"/>
              <a:t>Session 2 – Starting the Learning Conversation  February, 2017</a:t>
            </a:r>
            <a:endParaRPr lang="en-US" dirty="0"/>
          </a:p>
        </p:txBody>
      </p:sp>
    </p:spTree>
    <p:extLst>
      <p:ext uri="{BB962C8B-B14F-4D97-AF65-F5344CB8AC3E}">
        <p14:creationId xmlns:p14="http://schemas.microsoft.com/office/powerpoint/2010/main" val="297861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a:t>Session 2 - Starting the Learning Conversation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a:t>Session 2 - Starting the Learning Conversation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p>
        </p:txBody>
      </p:sp>
      <p:sp>
        <p:nvSpPr>
          <p:cNvPr id="8" name="Rectangle 7"/>
          <p:cNvSpPr>
            <a:spLocks noChangeArrowheads="1"/>
          </p:cNvSpPr>
          <p:nvPr/>
        </p:nvSpPr>
        <p:spPr bwMode="auto">
          <a:xfrm>
            <a:off x="19050" y="2805896"/>
            <a:ext cx="8210550" cy="521335"/>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a:solidFill>
                  <a:srgbClr val="FFFFFF"/>
                </a:solidFill>
                <a:effectLst/>
                <a:latin typeface="Cambria"/>
                <a:ea typeface="Times New Roman"/>
                <a:cs typeface="Times New Roman"/>
              </a:rPr>
              <a:t>     </a:t>
            </a:r>
            <a:endParaRPr lang="en-US" sz="1100">
              <a:effectLst/>
              <a:latin typeface="Calibri"/>
              <a:ea typeface="Times New Roman"/>
              <a:cs typeface="Times New Roman"/>
            </a:endParaRPr>
          </a:p>
        </p:txBody>
      </p:sp>
      <p:sp>
        <p:nvSpPr>
          <p:cNvPr id="9" name="Rectangle 1"/>
          <p:cNvSpPr>
            <a:spLocks noChangeArrowheads="1"/>
          </p:cNvSpPr>
          <p:nvPr/>
        </p:nvSpPr>
        <p:spPr bwMode="auto">
          <a:xfrm>
            <a:off x="38100" y="2804011"/>
            <a:ext cx="8191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FF"/>
                </a:solidFill>
                <a:effectLst/>
                <a:latin typeface="Cambria" pitchFamily="18" charset="0"/>
                <a:ea typeface="Times New Roman" pitchFamily="18" charset="0"/>
                <a:cs typeface="Times New Roman" pitchFamily="18" charset="0"/>
              </a:rPr>
              <a:t>Session 2 </a:t>
            </a:r>
            <a:r>
              <a:rPr kumimoji="0" lang="en-US" altLang="en-US" sz="2800" b="0" i="0" u="none" strike="noStrike" cap="none" normalizeH="0" baseline="0" dirty="0">
                <a:ln>
                  <a:noFill/>
                </a:ln>
                <a:solidFill>
                  <a:srgbClr val="FFFFFF"/>
                </a:solidFill>
                <a:effectLst/>
                <a:latin typeface="Calibri"/>
                <a:ea typeface="Times New Roman" pitchFamily="18" charset="0"/>
                <a:cs typeface="Times New Roman" pitchFamily="18" charset="0"/>
              </a:rPr>
              <a:t>–</a:t>
            </a:r>
            <a:r>
              <a:rPr kumimoji="0" lang="en-US" altLang="en-US" sz="2800" b="0" i="0" u="none" strike="noStrike" cap="none" normalizeH="0" baseline="0" dirty="0">
                <a:ln>
                  <a:noFill/>
                </a:ln>
                <a:solidFill>
                  <a:srgbClr val="FFFFFF"/>
                </a:solidFill>
                <a:effectLst/>
                <a:latin typeface="Cambria" pitchFamily="18" charset="0"/>
                <a:ea typeface="Times New Roman" pitchFamily="18" charset="0"/>
                <a:cs typeface="Times New Roman" pitchFamily="18" charset="0"/>
              </a:rPr>
              <a:t> Starting the Learning Conversation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10</a:t>
            </a:fld>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57200" y="247650"/>
            <a:ext cx="8229600" cy="6000750"/>
          </a:xfrm>
          <a:prstGeom prst="rect">
            <a:avLst/>
          </a:prstGeom>
        </p:spPr>
      </p:pic>
    </p:spTree>
    <p:extLst>
      <p:ext uri="{BB962C8B-B14F-4D97-AF65-F5344CB8AC3E}">
        <p14:creationId xmlns:p14="http://schemas.microsoft.com/office/powerpoint/2010/main" val="2985755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Domains of Learning Exercise</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11</a:t>
            </a:fld>
            <a:endParaRPr lang="en-US" dirty="0"/>
          </a:p>
        </p:txBody>
      </p:sp>
      <p:pic>
        <p:nvPicPr>
          <p:cNvPr id="6"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2094757" y="1524000"/>
            <a:ext cx="4991843" cy="4648200"/>
          </a:xfrm>
        </p:spPr>
      </p:pic>
    </p:spTree>
    <p:extLst>
      <p:ext uri="{BB962C8B-B14F-4D97-AF65-F5344CB8AC3E}">
        <p14:creationId xmlns:p14="http://schemas.microsoft.com/office/powerpoint/2010/main" val="766060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Maximizing Efficiency in Learning</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12</a:t>
            </a:fld>
            <a:endParaRPr lang="en-US" dirty="0"/>
          </a:p>
        </p:txBody>
      </p:sp>
      <p:pic>
        <p:nvPicPr>
          <p:cNvPr id="6"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5808" r="5192"/>
          <a:stretch/>
        </p:blipFill>
        <p:spPr>
          <a:xfrm>
            <a:off x="1219200" y="1295400"/>
            <a:ext cx="6705600" cy="5029200"/>
          </a:xfrm>
        </p:spPr>
      </p:pic>
    </p:spTree>
    <p:extLst>
      <p:ext uri="{BB962C8B-B14F-4D97-AF65-F5344CB8AC3E}">
        <p14:creationId xmlns:p14="http://schemas.microsoft.com/office/powerpoint/2010/main" val="2169014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Instruction?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8199" y="1600201"/>
            <a:ext cx="4960883" cy="4495800"/>
          </a:xfrm>
        </p:spPr>
      </p:pic>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13</a:t>
            </a:fld>
            <a:endParaRPr lang="en-US" dirty="0"/>
          </a:p>
        </p:txBody>
      </p:sp>
    </p:spTree>
    <p:extLst>
      <p:ext uri="{BB962C8B-B14F-4D97-AF65-F5344CB8AC3E}">
        <p14:creationId xmlns:p14="http://schemas.microsoft.com/office/powerpoint/2010/main" val="1758314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Components of Instruction</a:t>
            </a:r>
          </a:p>
        </p:txBody>
      </p:sp>
      <p:sp>
        <p:nvSpPr>
          <p:cNvPr id="3" name="Content Placeholder 2"/>
          <p:cNvSpPr>
            <a:spLocks noGrp="1"/>
          </p:cNvSpPr>
          <p:nvPr>
            <p:ph idx="1"/>
          </p:nvPr>
        </p:nvSpPr>
        <p:spPr>
          <a:xfrm>
            <a:off x="457200" y="1447800"/>
            <a:ext cx="8229600" cy="4525963"/>
          </a:xfrm>
        </p:spPr>
        <p:txBody>
          <a:bodyPr/>
          <a:lstStyle/>
          <a:p>
            <a:pPr>
              <a:spcBef>
                <a:spcPts val="1200"/>
              </a:spcBef>
            </a:pPr>
            <a:r>
              <a:rPr lang="en-US" dirty="0"/>
              <a:t>It’s a conversation</a:t>
            </a:r>
          </a:p>
          <a:p>
            <a:pPr>
              <a:spcBef>
                <a:spcPts val="1200"/>
              </a:spcBef>
            </a:pPr>
            <a:r>
              <a:rPr lang="en-US" dirty="0"/>
              <a:t>It involves two or more agents</a:t>
            </a:r>
          </a:p>
          <a:p>
            <a:pPr>
              <a:spcBef>
                <a:spcPts val="1200"/>
              </a:spcBef>
            </a:pPr>
            <a:r>
              <a:rPr lang="en-US" dirty="0"/>
              <a:t>Promotes learning (change)</a:t>
            </a:r>
          </a:p>
          <a:p>
            <a:pPr>
              <a:spcBef>
                <a:spcPts val="1200"/>
              </a:spcBef>
            </a:pPr>
            <a:endParaRPr lang="en-US" dirty="0"/>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14</a:t>
            </a:fld>
            <a:endParaRPr lang="en-US" dirty="0"/>
          </a:p>
        </p:txBody>
      </p:sp>
      <p:pic>
        <p:nvPicPr>
          <p:cNvPr id="6" name="Picture 2" descr="C:\Users\shaida.morales.ctr\Documents\Projects\SFST TTT\Images\shutterstock_214267813.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124200" y="3505900"/>
            <a:ext cx="4419600" cy="332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3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118207606.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981200" y="1369122"/>
            <a:ext cx="7162800" cy="494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143000"/>
          </a:xfrm>
        </p:spPr>
        <p:txBody>
          <a:bodyPr/>
          <a:lstStyle/>
          <a:p>
            <a:r>
              <a:rPr lang="en-US" b="1" dirty="0"/>
              <a:t>Key Assumptions of Instruction</a:t>
            </a:r>
          </a:p>
        </p:txBody>
      </p:sp>
      <p:sp>
        <p:nvSpPr>
          <p:cNvPr id="3" name="Content Placeholder 2"/>
          <p:cNvSpPr>
            <a:spLocks noGrp="1"/>
          </p:cNvSpPr>
          <p:nvPr>
            <p:ph idx="1"/>
          </p:nvPr>
        </p:nvSpPr>
        <p:spPr/>
        <p:txBody>
          <a:bodyPr/>
          <a:lstStyle/>
          <a:p>
            <a:r>
              <a:rPr lang="en-US" dirty="0"/>
              <a:t>Learn more</a:t>
            </a:r>
          </a:p>
          <a:p>
            <a:r>
              <a:rPr lang="en-US" dirty="0"/>
              <a:t>Learn faster</a:t>
            </a:r>
          </a:p>
          <a:p>
            <a:r>
              <a:rPr lang="en-US" dirty="0"/>
              <a:t>Learn with fewer resources</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15</a:t>
            </a:fld>
            <a:endParaRPr lang="en-US" dirty="0"/>
          </a:p>
        </p:txBody>
      </p:sp>
    </p:spTree>
    <p:extLst>
      <p:ext uri="{BB962C8B-B14F-4D97-AF65-F5344CB8AC3E}">
        <p14:creationId xmlns:p14="http://schemas.microsoft.com/office/powerpoint/2010/main" val="13480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Assumptions of Instruction</a:t>
            </a:r>
          </a:p>
        </p:txBody>
      </p:sp>
      <p:sp>
        <p:nvSpPr>
          <p:cNvPr id="3" name="Content Placeholder 2"/>
          <p:cNvSpPr>
            <a:spLocks noGrp="1"/>
          </p:cNvSpPr>
          <p:nvPr>
            <p:ph idx="1"/>
          </p:nvPr>
        </p:nvSpPr>
        <p:spPr/>
        <p:txBody>
          <a:bodyPr/>
          <a:lstStyle/>
          <a:p>
            <a:r>
              <a:rPr lang="en-US" dirty="0"/>
              <a:t>Instruction helps people:</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16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886200"/>
            <a:ext cx="2000250" cy="21050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350" y="2676525"/>
            <a:ext cx="2152650" cy="21240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2767008"/>
            <a:ext cx="2095500" cy="1876425"/>
          </a:xfrm>
          <a:prstGeom prst="rect">
            <a:avLst/>
          </a:prstGeom>
        </p:spPr>
      </p:pic>
    </p:spTree>
    <p:extLst>
      <p:ext uri="{BB962C8B-B14F-4D97-AF65-F5344CB8AC3E}">
        <p14:creationId xmlns:p14="http://schemas.microsoft.com/office/powerpoint/2010/main" val="233628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143000"/>
          </a:xfrm>
        </p:spPr>
        <p:txBody>
          <a:bodyPr>
            <a:noAutofit/>
          </a:bodyPr>
          <a:lstStyle/>
          <a:p>
            <a:r>
              <a:rPr lang="en-US" b="1" dirty="0"/>
              <a:t>Creating the Learning Environment</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17</a:t>
            </a:fld>
            <a:endParaRPr lang="en-US" dirty="0"/>
          </a:p>
        </p:txBody>
      </p:sp>
      <p:pic>
        <p:nvPicPr>
          <p:cNvPr id="6" name="Picture 2" descr="X:\Courses 2015\Course Revision\Classroom\SFST TTT\Graphics\Picture 001.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371600" y="1371599"/>
            <a:ext cx="6400800" cy="48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05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b="1" dirty="0"/>
              <a:t>Impediments to a Learning Environment</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18</a:t>
            </a:fld>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24000" y="1600200"/>
            <a:ext cx="6222313" cy="4666927"/>
          </a:xfrm>
          <a:prstGeom prst="rect">
            <a:avLst/>
          </a:prstGeom>
        </p:spPr>
      </p:pic>
    </p:spTree>
    <p:extLst>
      <p:ext uri="{BB962C8B-B14F-4D97-AF65-F5344CB8AC3E}">
        <p14:creationId xmlns:p14="http://schemas.microsoft.com/office/powerpoint/2010/main" val="498565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Learning Environment Activity</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19</a:t>
            </a:fld>
            <a:endParaRPr lang="en-US" dirty="0"/>
          </a:p>
        </p:txBody>
      </p:sp>
      <p:pic>
        <p:nvPicPr>
          <p:cNvPr id="6" name="Picture 2" descr="X:\Courses 2015\Course Revision\Classroom\SFST TTT\Graphics\IMG_4429.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219200" y="1276351"/>
            <a:ext cx="6739003" cy="512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1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Content Segments</a:t>
            </a:r>
          </a:p>
        </p:txBody>
      </p:sp>
      <p:sp>
        <p:nvSpPr>
          <p:cNvPr id="3" name="Content Placeholder 2"/>
          <p:cNvSpPr>
            <a:spLocks noGrp="1"/>
          </p:cNvSpPr>
          <p:nvPr>
            <p:ph idx="1"/>
          </p:nvPr>
        </p:nvSpPr>
        <p:spPr/>
        <p:txBody>
          <a:bodyPr/>
          <a:lstStyle/>
          <a:p>
            <a:pPr marL="514350" indent="-514350">
              <a:buFont typeface="+mj-lt"/>
              <a:buAutoNum type="alphaUcPeriod"/>
            </a:pPr>
            <a:r>
              <a:rPr lang="en-US" dirty="0"/>
              <a:t>Starting the Learning Conversation</a:t>
            </a:r>
          </a:p>
          <a:p>
            <a:pPr marL="514350" indent="-514350">
              <a:buFont typeface="+mj-lt"/>
              <a:buAutoNum type="alphaUcPeriod"/>
            </a:pPr>
            <a:r>
              <a:rPr lang="en-US" dirty="0"/>
              <a:t>Introduction to Learning and Instruction</a:t>
            </a:r>
          </a:p>
          <a:p>
            <a:pPr marL="514350" indent="-514350">
              <a:buFont typeface="+mj-lt"/>
              <a:buAutoNum type="alphaUcPeriod"/>
            </a:pPr>
            <a:r>
              <a:rPr lang="en-US" dirty="0"/>
              <a:t>Creating the Learning Environment</a:t>
            </a:r>
          </a:p>
          <a:p>
            <a:pPr marL="514350" indent="-514350">
              <a:buFont typeface="+mj-lt"/>
              <a:buAutoNum type="alphaUcPeriod"/>
            </a:pPr>
            <a:r>
              <a:rPr lang="en-US" dirty="0"/>
              <a:t>Cycle of Instruction</a:t>
            </a:r>
          </a:p>
          <a:p>
            <a:pPr marL="514350" indent="-514350">
              <a:buFont typeface="+mj-lt"/>
              <a:buAutoNum type="alphaUcPeriod"/>
            </a:pPr>
            <a:r>
              <a:rPr lang="en-US" dirty="0"/>
              <a:t>Questions and/or Concerns</a:t>
            </a:r>
          </a:p>
        </p:txBody>
      </p:sp>
      <p:sp>
        <p:nvSpPr>
          <p:cNvPr id="6" name="Footer Placeholder 5"/>
          <p:cNvSpPr>
            <a:spLocks noGrp="1"/>
          </p:cNvSpPr>
          <p:nvPr>
            <p:ph type="ftr" sz="quarter" idx="11"/>
          </p:nvPr>
        </p:nvSpPr>
        <p:spPr/>
        <p:txBody>
          <a:bodyPr/>
          <a:lstStyle/>
          <a:p>
            <a:r>
              <a:rPr lang="en-US"/>
              <a:t>Session 2 - Starting the Learning Conversation</a:t>
            </a:r>
            <a:endParaRPr lang="en-US" dirty="0"/>
          </a:p>
        </p:txBody>
      </p:sp>
      <p:sp>
        <p:nvSpPr>
          <p:cNvPr id="7" name="Slide Number Placeholder 6"/>
          <p:cNvSpPr>
            <a:spLocks noGrp="1"/>
          </p:cNvSpPr>
          <p:nvPr>
            <p:ph type="sldNum" sz="quarter" idx="12"/>
          </p:nvPr>
        </p:nvSpPr>
        <p:spPr/>
        <p:txBody>
          <a:bodyPr/>
          <a:lstStyle/>
          <a:p>
            <a:r>
              <a:rPr lang="en-US"/>
              <a:t>2-</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438" r="3305"/>
          <a:stretch/>
        </p:blipFill>
        <p:spPr>
          <a:xfrm>
            <a:off x="457200" y="1295400"/>
            <a:ext cx="8077200" cy="5029200"/>
          </a:xfrm>
          <a:prstGeom prst="rect">
            <a:avLst/>
          </a:prstGeom>
        </p:spPr>
      </p:pic>
      <p:sp>
        <p:nvSpPr>
          <p:cNvPr id="2" name="Title 1"/>
          <p:cNvSpPr>
            <a:spLocks noGrp="1"/>
          </p:cNvSpPr>
          <p:nvPr>
            <p:ph type="title"/>
          </p:nvPr>
        </p:nvSpPr>
        <p:spPr>
          <a:xfrm>
            <a:off x="457200" y="152400"/>
            <a:ext cx="8229600" cy="1143000"/>
          </a:xfrm>
        </p:spPr>
        <p:txBody>
          <a:bodyPr/>
          <a:lstStyle/>
          <a:p>
            <a:r>
              <a:rPr lang="en-US" b="1" dirty="0"/>
              <a:t>Instructor’s Responsibilities</a:t>
            </a:r>
          </a:p>
        </p:txBody>
      </p:sp>
      <p:sp>
        <p:nvSpPr>
          <p:cNvPr id="3" name="Content Placeholder 2"/>
          <p:cNvSpPr>
            <a:spLocks noGrp="1"/>
          </p:cNvSpPr>
          <p:nvPr>
            <p:ph idx="1"/>
          </p:nvPr>
        </p:nvSpPr>
        <p:spPr/>
        <p:txBody>
          <a:bodyPr/>
          <a:lstStyle/>
          <a:p>
            <a:pPr>
              <a:spcBef>
                <a:spcPts val="1200"/>
              </a:spcBef>
            </a:pPr>
            <a:r>
              <a:rPr lang="en-US" dirty="0"/>
              <a:t>Safe learning environment</a:t>
            </a:r>
          </a:p>
          <a:p>
            <a:pPr>
              <a:spcBef>
                <a:spcPts val="1200"/>
              </a:spcBef>
            </a:pPr>
            <a:r>
              <a:rPr lang="en-US" dirty="0"/>
              <a:t>Familiar with training content</a:t>
            </a:r>
          </a:p>
          <a:p>
            <a:pPr>
              <a:spcBef>
                <a:spcPts val="1200"/>
              </a:spcBef>
            </a:pPr>
            <a:r>
              <a:rPr lang="en-US" dirty="0"/>
              <a:t>Learning process</a:t>
            </a:r>
          </a:p>
          <a:p>
            <a:pPr>
              <a:spcBef>
                <a:spcPts val="1200"/>
              </a:spcBef>
            </a:pPr>
            <a:r>
              <a:rPr lang="en-US" dirty="0"/>
              <a:t>Participants’ motivations</a:t>
            </a:r>
          </a:p>
          <a:p>
            <a:pPr>
              <a:spcBef>
                <a:spcPts val="1200"/>
              </a:spcBef>
            </a:pPr>
            <a:r>
              <a:rPr lang="en-US" dirty="0"/>
              <a:t>Effectiveness of learning environment</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20</a:t>
            </a:fld>
            <a:endParaRPr lang="en-US" dirty="0"/>
          </a:p>
        </p:txBody>
      </p:sp>
    </p:spTree>
    <p:extLst>
      <p:ext uri="{BB962C8B-B14F-4D97-AF65-F5344CB8AC3E}">
        <p14:creationId xmlns:p14="http://schemas.microsoft.com/office/powerpoint/2010/main" val="412377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X:\Courses 2015\Course Revision\Classroom\SFST TTT\Graphics\Oregon 2015.jpg"/>
          <p:cNvPicPr>
            <a:picLocks noChangeAspect="1" noChangeArrowheads="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57200" y="1219200"/>
            <a:ext cx="8077200" cy="50291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lstStyle/>
          <a:p>
            <a:r>
              <a:rPr lang="en-US" b="1" dirty="0"/>
              <a:t>Participant Responsibilities</a:t>
            </a:r>
          </a:p>
        </p:txBody>
      </p:sp>
      <p:sp>
        <p:nvSpPr>
          <p:cNvPr id="3" name="Content Placeholder 2"/>
          <p:cNvSpPr>
            <a:spLocks noGrp="1"/>
          </p:cNvSpPr>
          <p:nvPr>
            <p:ph idx="1"/>
          </p:nvPr>
        </p:nvSpPr>
        <p:spPr/>
        <p:txBody>
          <a:bodyPr/>
          <a:lstStyle/>
          <a:p>
            <a:pPr>
              <a:spcBef>
                <a:spcPts val="1200"/>
              </a:spcBef>
            </a:pPr>
            <a:r>
              <a:rPr lang="en-US" dirty="0"/>
              <a:t>Safety protocols</a:t>
            </a:r>
          </a:p>
          <a:p>
            <a:pPr>
              <a:spcBef>
                <a:spcPts val="1200"/>
              </a:spcBef>
            </a:pPr>
            <a:r>
              <a:rPr lang="en-US" dirty="0"/>
              <a:t>Cooperate and participate</a:t>
            </a:r>
          </a:p>
          <a:p>
            <a:pPr>
              <a:spcBef>
                <a:spcPts val="1200"/>
              </a:spcBef>
            </a:pPr>
            <a:r>
              <a:rPr lang="en-US" dirty="0"/>
              <a:t>Stay focused</a:t>
            </a:r>
          </a:p>
          <a:p>
            <a:pPr>
              <a:spcBef>
                <a:spcPts val="1200"/>
              </a:spcBef>
            </a:pPr>
            <a:r>
              <a:rPr lang="en-US" dirty="0"/>
              <a:t>Provide information for an effective learning environment</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21</a:t>
            </a:fld>
            <a:endParaRPr lang="en-US" dirty="0"/>
          </a:p>
        </p:txBody>
      </p:sp>
    </p:spTree>
    <p:extLst>
      <p:ext uri="{BB962C8B-B14F-4D97-AF65-F5344CB8AC3E}">
        <p14:creationId xmlns:p14="http://schemas.microsoft.com/office/powerpoint/2010/main" val="56723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6 Adult Learning Principles</a:t>
            </a:r>
          </a:p>
        </p:txBody>
      </p:sp>
      <p:pic>
        <p:nvPicPr>
          <p:cNvPr id="6" name="The Six Adult Learning Principles_converte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22</a:t>
            </a:fld>
            <a:endParaRPr lang="en-US" dirty="0"/>
          </a:p>
        </p:txBody>
      </p:sp>
    </p:spTree>
    <p:extLst>
      <p:ext uri="{BB962C8B-B14F-4D97-AF65-F5344CB8AC3E}">
        <p14:creationId xmlns:p14="http://schemas.microsoft.com/office/powerpoint/2010/main" val="2655176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Effective Instruction</a:t>
            </a:r>
          </a:p>
        </p:txBody>
      </p:sp>
      <p:sp>
        <p:nvSpPr>
          <p:cNvPr id="3" name="Content Placeholder 2"/>
          <p:cNvSpPr>
            <a:spLocks noGrp="1"/>
          </p:cNvSpPr>
          <p:nvPr>
            <p:ph idx="1"/>
          </p:nvPr>
        </p:nvSpPr>
        <p:spPr/>
        <p:txBody>
          <a:bodyPr>
            <a:normAutofit fontScale="92500" lnSpcReduction="10000"/>
          </a:bodyPr>
          <a:lstStyle/>
          <a:p>
            <a:pPr marL="0" indent="0">
              <a:spcBef>
                <a:spcPts val="1200"/>
              </a:spcBef>
              <a:buNone/>
            </a:pPr>
            <a:r>
              <a:rPr lang="en-US" dirty="0"/>
              <a:t>May include:</a:t>
            </a:r>
          </a:p>
          <a:p>
            <a:pPr>
              <a:spcBef>
                <a:spcPts val="1200"/>
              </a:spcBef>
            </a:pPr>
            <a:r>
              <a:rPr lang="en-US" dirty="0"/>
              <a:t>Focus</a:t>
            </a:r>
          </a:p>
          <a:p>
            <a:pPr>
              <a:spcBef>
                <a:spcPts val="1200"/>
              </a:spcBef>
            </a:pPr>
            <a:r>
              <a:rPr lang="en-US" dirty="0"/>
              <a:t>Relate to past</a:t>
            </a:r>
          </a:p>
          <a:p>
            <a:pPr>
              <a:spcBef>
                <a:spcPts val="1200"/>
              </a:spcBef>
            </a:pPr>
            <a:r>
              <a:rPr lang="en-US" dirty="0"/>
              <a:t>Relate to future</a:t>
            </a:r>
          </a:p>
          <a:p>
            <a:pPr>
              <a:spcBef>
                <a:spcPts val="1200"/>
              </a:spcBef>
            </a:pPr>
            <a:r>
              <a:rPr lang="en-US" dirty="0"/>
              <a:t>Emphasize</a:t>
            </a:r>
          </a:p>
          <a:p>
            <a:pPr>
              <a:spcBef>
                <a:spcPts val="1200"/>
              </a:spcBef>
            </a:pPr>
            <a:r>
              <a:rPr lang="en-US" dirty="0"/>
              <a:t>Permit</a:t>
            </a:r>
          </a:p>
          <a:p>
            <a:pPr>
              <a:spcBef>
                <a:spcPts val="1200"/>
              </a:spcBef>
            </a:pPr>
            <a:r>
              <a:rPr lang="en-US" dirty="0"/>
              <a:t>Listen</a:t>
            </a:r>
          </a:p>
          <a:p>
            <a:pPr>
              <a:spcBef>
                <a:spcPts val="1200"/>
              </a:spcBef>
            </a:pPr>
            <a:r>
              <a:rPr lang="en-US" dirty="0"/>
              <a:t>Encourage</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23</a:t>
            </a:fld>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1828800"/>
            <a:ext cx="5384800" cy="4038600"/>
          </a:xfrm>
          <a:prstGeom prst="rect">
            <a:avLst/>
          </a:prstGeom>
        </p:spPr>
      </p:pic>
    </p:spTree>
    <p:extLst>
      <p:ext uri="{BB962C8B-B14F-4D97-AF65-F5344CB8AC3E}">
        <p14:creationId xmlns:p14="http://schemas.microsoft.com/office/powerpoint/2010/main" val="340854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Influence on Learning</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24</a:t>
            </a:fld>
            <a:endParaRPr lang="en-US" dirty="0"/>
          </a:p>
        </p:txBody>
      </p:sp>
      <p:graphicFrame>
        <p:nvGraphicFramePr>
          <p:cNvPr id="6" name="Diagram 5"/>
          <p:cNvGraphicFramePr/>
          <p:nvPr>
            <p:extLst>
              <p:ext uri="{D42A27DB-BD31-4B8C-83A1-F6EECF244321}">
                <p14:modId xmlns:p14="http://schemas.microsoft.com/office/powerpoint/2010/main" val="432707370"/>
              </p:ext>
            </p:extLst>
          </p:nvPr>
        </p:nvGraphicFramePr>
        <p:xfrm>
          <a:off x="427411" y="1510282"/>
          <a:ext cx="8259389" cy="4585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3"/>
          <p:cNvGraphicFramePr>
            <a:graphicFrameLocks noGrp="1"/>
          </p:cNvGraphicFramePr>
          <p:nvPr>
            <p:ph idx="1"/>
            <p:extLst>
              <p:ext uri="{D42A27DB-BD31-4B8C-83A1-F6EECF244321}">
                <p14:modId xmlns:p14="http://schemas.microsoft.com/office/powerpoint/2010/main" val="3245194368"/>
              </p:ext>
            </p:extLst>
          </p:nvPr>
        </p:nvGraphicFramePr>
        <p:xfrm>
          <a:off x="457200" y="1828800"/>
          <a:ext cx="8229600" cy="452596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216667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a:t>What Works Best?</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25</a:t>
            </a:fld>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t="6393" b="11415"/>
          <a:stretch/>
        </p:blipFill>
        <p:spPr>
          <a:xfrm>
            <a:off x="969579" y="1066800"/>
            <a:ext cx="7162800" cy="5372100"/>
          </a:xfrm>
          <a:prstGeom prst="rect">
            <a:avLst/>
          </a:prstGeom>
        </p:spPr>
      </p:pic>
    </p:spTree>
    <p:extLst>
      <p:ext uri="{BB962C8B-B14F-4D97-AF65-F5344CB8AC3E}">
        <p14:creationId xmlns:p14="http://schemas.microsoft.com/office/powerpoint/2010/main" val="1966194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Cycle of Instruction</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26</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TASK/</a:t>
            </a:r>
          </a:p>
          <a:p>
            <a:pPr algn="ctr"/>
            <a:r>
              <a:rPr lang="en-US" sz="2800" b="1" dirty="0">
                <a:effectLst>
                  <a:outerShdw blurRad="50800" dist="38100" dir="2700000" algn="tl" rotWithShape="0">
                    <a:prstClr val="black">
                      <a:alpha val="40000"/>
                    </a:prstClr>
                  </a:outerShdw>
                </a:effectLst>
              </a:rPr>
              <a:t>PROBLEM CENTERED</a:t>
            </a: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INTEGRATION</a:t>
            </a: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ACTIVATION</a:t>
            </a: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APPLICATION</a:t>
            </a: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DEMONSTRATION</a:t>
            </a:r>
          </a:p>
        </p:txBody>
      </p:sp>
    </p:spTree>
    <p:extLst>
      <p:ext uri="{BB962C8B-B14F-4D97-AF65-F5344CB8AC3E}">
        <p14:creationId xmlns:p14="http://schemas.microsoft.com/office/powerpoint/2010/main" val="110067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Cycle of Instruction</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27</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TASK/</a:t>
            </a:r>
          </a:p>
          <a:p>
            <a:pPr algn="ctr"/>
            <a:r>
              <a:rPr lang="en-US" sz="2800" b="1" dirty="0">
                <a:effectLst>
                  <a:outerShdw blurRad="50800" dist="38100" dir="2700000" algn="tl" rotWithShape="0">
                    <a:prstClr val="black">
                      <a:alpha val="40000"/>
                    </a:prstClr>
                  </a:outerShdw>
                </a:effectLst>
              </a:rPr>
              <a:t>PROBLEM CENTERED</a:t>
            </a: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INTEGRATION</a:t>
            </a: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ACTIVATION</a:t>
            </a: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APPLICATION</a:t>
            </a: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DEMONSTRATION</a:t>
            </a:r>
          </a:p>
        </p:txBody>
      </p:sp>
    </p:spTree>
    <p:extLst>
      <p:ext uri="{BB962C8B-B14F-4D97-AF65-F5344CB8AC3E}">
        <p14:creationId xmlns:p14="http://schemas.microsoft.com/office/powerpoint/2010/main" val="3730983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Cycle of Instruction</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28</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a:solidFill>
                  <a:schemeClr val="bg1">
                    <a:lumMod val="95000"/>
                  </a:schemeClr>
                </a:solidFill>
                <a:effectLst>
                  <a:outerShdw blurRad="50800" dist="38100" dir="2700000" algn="tl" rotWithShape="0">
                    <a:prstClr val="black">
                      <a:alpha val="40000"/>
                    </a:prstClr>
                  </a:outerShdw>
                </a:effectLst>
              </a:rPr>
              <a:t>PROBLEM CENTERED</a:t>
            </a: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INTEGRATION</a:t>
            </a: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ACTIVATION</a:t>
            </a: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APPLICATION</a:t>
            </a: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DEMONSTRATION</a:t>
            </a:r>
          </a:p>
        </p:txBody>
      </p:sp>
    </p:spTree>
    <p:extLst>
      <p:ext uri="{BB962C8B-B14F-4D97-AF65-F5344CB8AC3E}">
        <p14:creationId xmlns:p14="http://schemas.microsoft.com/office/powerpoint/2010/main" val="1038111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Cycle of Instruction</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29</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a:solidFill>
                  <a:schemeClr val="bg1">
                    <a:lumMod val="95000"/>
                  </a:schemeClr>
                </a:solidFill>
                <a:effectLst>
                  <a:outerShdw blurRad="50800" dist="38100" dir="2700000" algn="tl" rotWithShape="0">
                    <a:prstClr val="black">
                      <a:alpha val="40000"/>
                    </a:prstClr>
                  </a:outerShdw>
                </a:effectLst>
              </a:rPr>
              <a:t>PROBLEM CENTERED</a:t>
            </a: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INTEGRATION</a:t>
            </a: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ACTIVATION</a:t>
            </a: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APPLICATION</a:t>
            </a: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DEMONSTRATION</a:t>
            </a:r>
          </a:p>
        </p:txBody>
      </p:sp>
    </p:spTree>
    <p:extLst>
      <p:ext uri="{BB962C8B-B14F-4D97-AF65-F5344CB8AC3E}">
        <p14:creationId xmlns:p14="http://schemas.microsoft.com/office/powerpoint/2010/main" val="321755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Session 2 - Starting the Learning Conversation</a:t>
            </a:r>
            <a:endParaRPr lang="en-US" dirty="0"/>
          </a:p>
        </p:txBody>
      </p:sp>
      <p:sp>
        <p:nvSpPr>
          <p:cNvPr id="3" name="Slide Number Placeholder 2"/>
          <p:cNvSpPr>
            <a:spLocks noGrp="1"/>
          </p:cNvSpPr>
          <p:nvPr>
            <p:ph type="sldNum" sz="quarter" idx="12"/>
          </p:nvPr>
        </p:nvSpPr>
        <p:spPr/>
        <p:txBody>
          <a:bodyPr/>
          <a:lstStyle/>
          <a:p>
            <a:r>
              <a:rPr lang="en-US"/>
              <a:t>2-</a:t>
            </a:r>
            <a:fld id="{C6F3177E-27ED-4792-9A52-D1409DFD05E3}" type="slidenum">
              <a:rPr lang="en-US" smtClean="0"/>
              <a:pPr/>
              <a:t>3</a:t>
            </a:fld>
            <a:endParaRPr lang="en-US" dirty="0"/>
          </a:p>
        </p:txBody>
      </p:sp>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2862322"/>
          </a:xfrm>
          <a:prstGeom prst="rect">
            <a:avLst/>
          </a:prstGeom>
          <a:noFill/>
        </p:spPr>
        <p:txBody>
          <a:bodyPr wrap="square" rtlCol="0">
            <a:spAutoFit/>
          </a:bodyPr>
          <a:lstStyle/>
          <a:p>
            <a:pPr algn="ctr"/>
            <a:r>
              <a:rPr lang="en-US" sz="3600" dirty="0">
                <a:solidFill>
                  <a:schemeClr val="bg1"/>
                </a:solidFill>
              </a:rPr>
              <a:t>DWI Detection and SFST</a:t>
            </a:r>
          </a:p>
          <a:p>
            <a:pPr algn="ctr"/>
            <a:r>
              <a:rPr lang="en-US" sz="3600" dirty="0">
                <a:solidFill>
                  <a:schemeClr val="bg1"/>
                </a:solidFill>
              </a:rPr>
              <a:t>Instructor Development Course</a:t>
            </a:r>
          </a:p>
          <a:p>
            <a:pPr algn="ctr"/>
            <a:endParaRPr lang="en-US" sz="3600" dirty="0">
              <a:solidFill>
                <a:schemeClr val="bg1"/>
              </a:solidFill>
            </a:endParaRPr>
          </a:p>
          <a:p>
            <a:pPr algn="ctr"/>
            <a:r>
              <a:rPr lang="en-US" sz="3600" dirty="0">
                <a:solidFill>
                  <a:schemeClr val="bg1"/>
                </a:solidFill>
              </a:rPr>
              <a:t>Session 2:</a:t>
            </a:r>
          </a:p>
          <a:p>
            <a:pPr algn="ctr"/>
            <a:r>
              <a:rPr lang="en-US" sz="3600" dirty="0">
                <a:solidFill>
                  <a:schemeClr val="bg1"/>
                </a:solidFill>
              </a:rPr>
              <a:t>Starting the Learning Conversation</a:t>
            </a:r>
          </a:p>
        </p:txBody>
      </p:sp>
    </p:spTree>
    <p:extLst>
      <p:ext uri="{BB962C8B-B14F-4D97-AF65-F5344CB8AC3E}">
        <p14:creationId xmlns:p14="http://schemas.microsoft.com/office/powerpoint/2010/main" val="2293263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Cycle of Instruction</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30</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a:solidFill>
                  <a:schemeClr val="bg1">
                    <a:lumMod val="95000"/>
                  </a:schemeClr>
                </a:solidFill>
                <a:effectLst>
                  <a:outerShdw blurRad="50800" dist="38100" dir="2700000" algn="tl" rotWithShape="0">
                    <a:prstClr val="black">
                      <a:alpha val="40000"/>
                    </a:prstClr>
                  </a:outerShdw>
                </a:effectLst>
              </a:rPr>
              <a:t>PROBLEM CENTERED</a:t>
            </a: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INTEGRATION</a:t>
            </a: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ACTIVATION</a:t>
            </a: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APPLICATION</a:t>
            </a: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DEMONSTRATION</a:t>
            </a:r>
          </a:p>
        </p:txBody>
      </p:sp>
    </p:spTree>
    <p:extLst>
      <p:ext uri="{BB962C8B-B14F-4D97-AF65-F5344CB8AC3E}">
        <p14:creationId xmlns:p14="http://schemas.microsoft.com/office/powerpoint/2010/main" val="3247940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Cycle of Instruction</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31</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a:solidFill>
                  <a:schemeClr val="bg1">
                    <a:lumMod val="95000"/>
                  </a:schemeClr>
                </a:solidFill>
                <a:effectLst>
                  <a:outerShdw blurRad="50800" dist="38100" dir="2700000" algn="tl" rotWithShape="0">
                    <a:prstClr val="black">
                      <a:alpha val="40000"/>
                    </a:prstClr>
                  </a:outerShdw>
                </a:effectLst>
              </a:rPr>
              <a:t>PROBLEM CENTERED</a:t>
            </a: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INTEGRATION</a:t>
            </a: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ACTIVATION</a:t>
            </a: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APPLICATION</a:t>
            </a: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DEMONSTRATION</a:t>
            </a:r>
          </a:p>
        </p:txBody>
      </p:sp>
    </p:spTree>
    <p:extLst>
      <p:ext uri="{BB962C8B-B14F-4D97-AF65-F5344CB8AC3E}">
        <p14:creationId xmlns:p14="http://schemas.microsoft.com/office/powerpoint/2010/main" val="419219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Cycle of Instruction</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32</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a:solidFill>
                  <a:schemeClr val="bg1">
                    <a:lumMod val="95000"/>
                  </a:schemeClr>
                </a:solidFill>
                <a:effectLst>
                  <a:outerShdw blurRad="50800" dist="38100" dir="2700000" algn="tl" rotWithShape="0">
                    <a:prstClr val="black">
                      <a:alpha val="40000"/>
                    </a:prstClr>
                  </a:outerShdw>
                </a:effectLst>
              </a:rPr>
              <a:t>PROBLEM CENTERED</a:t>
            </a: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INTEGRATION</a:t>
            </a: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ACTIVATION</a:t>
            </a: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APPLICATION</a:t>
            </a: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a:solidFill>
                  <a:schemeClr val="bg1">
                    <a:lumMod val="95000"/>
                  </a:schemeClr>
                </a:solidFill>
                <a:effectLst>
                  <a:outerShdw blurRad="50800" dist="38100" dir="2700000" algn="tl" rotWithShape="0">
                    <a:prstClr val="black">
                      <a:alpha val="40000"/>
                    </a:prstClr>
                  </a:outerShdw>
                </a:effectLst>
              </a:rPr>
              <a:t>DEMONSTRATION</a:t>
            </a:r>
          </a:p>
        </p:txBody>
      </p:sp>
    </p:spTree>
    <p:extLst>
      <p:ext uri="{BB962C8B-B14F-4D97-AF65-F5344CB8AC3E}">
        <p14:creationId xmlns:p14="http://schemas.microsoft.com/office/powerpoint/2010/main" val="770961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Cycle of Instruction</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33</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2743200"/>
            <a:ext cx="2693671" cy="1981200"/>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1</a:t>
            </a:r>
          </a:p>
          <a:p>
            <a:pPr algn="ctr"/>
            <a:r>
              <a:rPr lang="en-US" sz="2800" b="1" dirty="0">
                <a:effectLst>
                  <a:outerShdw blurRad="50800" dist="38100" dir="2700000" algn="tl" rotWithShape="0">
                    <a:prstClr val="black">
                      <a:alpha val="40000"/>
                    </a:prstClr>
                  </a:outerShdw>
                </a:effectLst>
              </a:rPr>
              <a:t>TASK/</a:t>
            </a:r>
          </a:p>
          <a:p>
            <a:pPr algn="ctr"/>
            <a:r>
              <a:rPr lang="en-US" sz="2800" b="1" dirty="0">
                <a:effectLst>
                  <a:outerShdw blurRad="50800" dist="38100" dir="2700000" algn="tl" rotWithShape="0">
                    <a:prstClr val="black">
                      <a:alpha val="40000"/>
                    </a:prstClr>
                  </a:outerShdw>
                </a:effectLst>
              </a:rPr>
              <a:t>PROBLEM CENTERED</a:t>
            </a:r>
          </a:p>
        </p:txBody>
      </p:sp>
      <p:sp>
        <p:nvSpPr>
          <p:cNvPr id="8" name="TextBox 7"/>
          <p:cNvSpPr txBox="1"/>
          <p:nvPr/>
        </p:nvSpPr>
        <p:spPr>
          <a:xfrm>
            <a:off x="2286000" y="1371600"/>
            <a:ext cx="2286000" cy="2070584"/>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5</a:t>
            </a:r>
          </a:p>
          <a:p>
            <a:pPr algn="ctr"/>
            <a:r>
              <a:rPr lang="en-US" sz="2800" b="1" dirty="0">
                <a:effectLst>
                  <a:outerShdw blurRad="50800" dist="38100" dir="2700000" algn="tl" rotWithShape="0">
                    <a:prstClr val="black">
                      <a:alpha val="40000"/>
                    </a:prstClr>
                  </a:outerShdw>
                </a:effectLst>
              </a:rPr>
              <a:t>INTEGRATION</a:t>
            </a:r>
          </a:p>
        </p:txBody>
      </p:sp>
      <p:sp>
        <p:nvSpPr>
          <p:cNvPr id="9" name="TextBox 8"/>
          <p:cNvSpPr txBox="1"/>
          <p:nvPr/>
        </p:nvSpPr>
        <p:spPr>
          <a:xfrm>
            <a:off x="4800600" y="1392956"/>
            <a:ext cx="2021474" cy="2027872"/>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2</a:t>
            </a:r>
          </a:p>
          <a:p>
            <a:pPr algn="ctr"/>
            <a:r>
              <a:rPr lang="en-US" sz="2800" b="1" dirty="0">
                <a:effectLst>
                  <a:outerShdw blurRad="50800" dist="38100" dir="2700000" algn="tl" rotWithShape="0">
                    <a:prstClr val="black">
                      <a:alpha val="40000"/>
                    </a:prstClr>
                  </a:outerShdw>
                </a:effectLst>
              </a:rPr>
              <a:t>ACTIVATION</a:t>
            </a:r>
          </a:p>
        </p:txBody>
      </p:sp>
      <p:sp>
        <p:nvSpPr>
          <p:cNvPr id="10" name="TextBox 9"/>
          <p:cNvSpPr txBox="1"/>
          <p:nvPr/>
        </p:nvSpPr>
        <p:spPr>
          <a:xfrm>
            <a:off x="1690479" y="3924300"/>
            <a:ext cx="2789873" cy="1951673"/>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4</a:t>
            </a:r>
          </a:p>
          <a:p>
            <a:pPr algn="ctr"/>
            <a:r>
              <a:rPr lang="en-US" sz="2800" b="1" dirty="0">
                <a:effectLst>
                  <a:outerShdw blurRad="50800" dist="38100" dir="2700000" algn="tl" rotWithShape="0">
                    <a:prstClr val="black">
                      <a:alpha val="40000"/>
                    </a:prstClr>
                  </a:outerShdw>
                </a:effectLst>
              </a:rPr>
              <a:t>APPLICATION</a:t>
            </a:r>
          </a:p>
        </p:txBody>
      </p:sp>
      <p:sp>
        <p:nvSpPr>
          <p:cNvPr id="11" name="TextBox 10"/>
          <p:cNvSpPr txBox="1"/>
          <p:nvPr/>
        </p:nvSpPr>
        <p:spPr>
          <a:xfrm>
            <a:off x="4404152" y="3810000"/>
            <a:ext cx="2987248" cy="2180273"/>
          </a:xfrm>
          <a:prstGeom prst="rect">
            <a:avLst/>
          </a:prstGeom>
          <a:noFill/>
        </p:spPr>
        <p:txBody>
          <a:bodyPr wrap="square" rtlCol="0" anchor="ctr">
            <a:noAutofit/>
          </a:bodyPr>
          <a:lstStyle/>
          <a:p>
            <a:pPr algn="ctr"/>
            <a:r>
              <a:rPr lang="en-US" sz="2800" b="1" dirty="0">
                <a:effectLst>
                  <a:outerShdw blurRad="50800" dist="38100" dir="2700000" algn="tl" rotWithShape="0">
                    <a:prstClr val="black">
                      <a:alpha val="40000"/>
                    </a:prstClr>
                  </a:outerShdw>
                </a:effectLst>
              </a:rPr>
              <a:t>3</a:t>
            </a:r>
          </a:p>
          <a:p>
            <a:pPr algn="ctr"/>
            <a:r>
              <a:rPr lang="en-US" sz="2800" b="1" dirty="0">
                <a:effectLst>
                  <a:outerShdw blurRad="50800" dist="38100" dir="2700000" algn="tl" rotWithShape="0">
                    <a:prstClr val="black">
                      <a:alpha val="40000"/>
                    </a:prstClr>
                  </a:outerShdw>
                </a:effectLst>
              </a:rPr>
              <a:t>DEMONSTRATION</a:t>
            </a:r>
          </a:p>
        </p:txBody>
      </p:sp>
    </p:spTree>
    <p:extLst>
      <p:ext uri="{BB962C8B-B14F-4D97-AF65-F5344CB8AC3E}">
        <p14:creationId xmlns:p14="http://schemas.microsoft.com/office/powerpoint/2010/main" val="3986450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Questions and/or Concerns</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34</a:t>
            </a:fld>
            <a:endParaRPr lang="en-US" dirty="0"/>
          </a:p>
        </p:txBody>
      </p:sp>
      <p:pic>
        <p:nvPicPr>
          <p:cNvPr id="6" name="Content Placeholder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95400" y="1310640"/>
            <a:ext cx="6629400" cy="4972050"/>
          </a:xfrm>
          <a:prstGeom prst="rect">
            <a:avLst/>
          </a:prstGeom>
        </p:spPr>
      </p:pic>
    </p:spTree>
    <p:extLst>
      <p:ext uri="{BB962C8B-B14F-4D97-AF65-F5344CB8AC3E}">
        <p14:creationId xmlns:p14="http://schemas.microsoft.com/office/powerpoint/2010/main" val="3429198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email">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Session Objectives</a:t>
            </a:r>
          </a:p>
        </p:txBody>
      </p:sp>
      <p:sp>
        <p:nvSpPr>
          <p:cNvPr id="3" name="Content Placeholder 2"/>
          <p:cNvSpPr>
            <a:spLocks noGrp="1"/>
          </p:cNvSpPr>
          <p:nvPr>
            <p:ph idx="1"/>
          </p:nvPr>
        </p:nvSpPr>
        <p:spPr>
          <a:xfrm>
            <a:off x="381000" y="1722437"/>
            <a:ext cx="8229600" cy="4525963"/>
          </a:xfrm>
        </p:spPr>
        <p:txBody>
          <a:bodyPr/>
          <a:lstStyle/>
          <a:p>
            <a:pPr marL="181240" indent="-181240">
              <a:spcBef>
                <a:spcPts val="0"/>
              </a:spcBef>
              <a:spcAft>
                <a:spcPts val="1200"/>
              </a:spcAft>
            </a:pPr>
            <a:r>
              <a:rPr lang="en-US" dirty="0"/>
              <a:t>Recall your definition of learning and instruction </a:t>
            </a:r>
          </a:p>
          <a:p>
            <a:pPr marL="181240" indent="-181240">
              <a:spcBef>
                <a:spcPts val="0"/>
              </a:spcBef>
              <a:spcAft>
                <a:spcPts val="1200"/>
              </a:spcAft>
            </a:pPr>
            <a:r>
              <a:rPr lang="en-US" dirty="0"/>
              <a:t>Construct your new definition of learning and instruction</a:t>
            </a:r>
          </a:p>
          <a:p>
            <a:pPr marL="181240" indent="-181240">
              <a:spcBef>
                <a:spcPts val="0"/>
              </a:spcBef>
              <a:spcAft>
                <a:spcPts val="1200"/>
              </a:spcAft>
            </a:pPr>
            <a:r>
              <a:rPr lang="en-US" dirty="0"/>
              <a:t>Create an effective learning environment</a:t>
            </a:r>
          </a:p>
          <a:p>
            <a:pPr marL="181240" indent="-181240">
              <a:spcBef>
                <a:spcPts val="0"/>
              </a:spcBef>
              <a:spcAft>
                <a:spcPts val="1200"/>
              </a:spcAft>
            </a:pPr>
            <a:r>
              <a:rPr lang="en-US" dirty="0"/>
              <a:t>Explain and demonstrate the Cycle of Instruction</a:t>
            </a:r>
          </a:p>
        </p:txBody>
      </p:sp>
      <p:sp>
        <p:nvSpPr>
          <p:cNvPr id="7" name="Footer Placeholder 6"/>
          <p:cNvSpPr>
            <a:spLocks noGrp="1"/>
          </p:cNvSpPr>
          <p:nvPr>
            <p:ph type="ftr" sz="quarter" idx="11"/>
          </p:nvPr>
        </p:nvSpPr>
        <p:spPr/>
        <p:txBody>
          <a:bodyPr/>
          <a:lstStyle/>
          <a:p>
            <a:r>
              <a:rPr lang="en-US"/>
              <a:t>Session 2 - Starting the Learning Conversation</a:t>
            </a:r>
            <a:endParaRPr lang="en-US" dirty="0"/>
          </a:p>
        </p:txBody>
      </p:sp>
      <p:sp>
        <p:nvSpPr>
          <p:cNvPr id="8" name="Slide Number Placeholder 7"/>
          <p:cNvSpPr>
            <a:spLocks noGrp="1"/>
          </p:cNvSpPr>
          <p:nvPr>
            <p:ph type="sldNum" sz="quarter" idx="12"/>
          </p:nvPr>
        </p:nvSpPr>
        <p:spPr/>
        <p:txBody>
          <a:bodyPr/>
          <a:lstStyle/>
          <a:p>
            <a:r>
              <a:rPr lang="en-US"/>
              <a:t>2-</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5</a:t>
            </a:fld>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l="5385" r="5385"/>
          <a:stretch/>
        </p:blipFill>
        <p:spPr>
          <a:xfrm>
            <a:off x="457200" y="381002"/>
            <a:ext cx="8229600" cy="5867398"/>
          </a:xfrm>
          <a:prstGeom prst="rect">
            <a:avLst/>
          </a:prstGeom>
        </p:spPr>
      </p:pic>
    </p:spTree>
    <p:extLst>
      <p:ext uri="{BB962C8B-B14F-4D97-AF65-F5344CB8AC3E}">
        <p14:creationId xmlns:p14="http://schemas.microsoft.com/office/powerpoint/2010/main" val="38159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Starting the Learning Conversation</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6</a:t>
            </a:fld>
            <a:endParaRPr lang="en-US" dirty="0"/>
          </a:p>
        </p:txBody>
      </p:sp>
      <p:pic>
        <p:nvPicPr>
          <p:cNvPr id="6" name="Picture 2" descr="X:\Courses 2016\Course Revision\Classroom\SFST IDC\Graphics\DSC09477.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295400" y="1219200"/>
            <a:ext cx="6781800" cy="507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707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7</a:t>
            </a:fld>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84199" y="152400"/>
            <a:ext cx="8026401" cy="6019800"/>
          </a:xfrm>
          <a:prstGeom prst="rect">
            <a:avLst/>
          </a:prstGeom>
        </p:spPr>
      </p:pic>
    </p:spTree>
    <p:extLst>
      <p:ext uri="{BB962C8B-B14F-4D97-AF65-F5344CB8AC3E}">
        <p14:creationId xmlns:p14="http://schemas.microsoft.com/office/powerpoint/2010/main" val="183825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a:t>
            </a:r>
          </a:p>
        </p:txBody>
      </p:sp>
      <p:sp>
        <p:nvSpPr>
          <p:cNvPr id="3" name="Content Placeholder 2"/>
          <p:cNvSpPr>
            <a:spLocks noGrp="1"/>
          </p:cNvSpPr>
          <p:nvPr>
            <p:ph idx="1"/>
          </p:nvPr>
        </p:nvSpPr>
        <p:spPr>
          <a:xfrm>
            <a:off x="457200" y="1447800"/>
            <a:ext cx="8229600" cy="4525963"/>
          </a:xfrm>
        </p:spPr>
        <p:txBody>
          <a:bodyPr/>
          <a:lstStyle/>
          <a:p>
            <a:pPr marL="0" indent="0" algn="ctr">
              <a:buNone/>
            </a:pPr>
            <a:r>
              <a:rPr lang="en-US" dirty="0"/>
              <a:t>The activity or process of gaining knowledge or skill by studying, practicing, being taught, or experiencing something:  the activity of someone who learns.</a:t>
            </a:r>
          </a:p>
        </p:txBody>
      </p:sp>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8</a:t>
            </a:fld>
            <a:endParaRPr lang="en-US" dirty="0"/>
          </a:p>
        </p:txBody>
      </p:sp>
      <p:pic>
        <p:nvPicPr>
          <p:cNvPr id="2050" name="Picture 2" descr="C:\Users\Pam.Mccaskill\AppData\Local\Microsoft\Windows\Temporary Internet Files\Content.IE5\RZF8P3CQ\Thinking_Man[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00400" y="36576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757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a:t>2-</a:t>
            </a:r>
            <a:fld id="{C6F3177E-27ED-4792-9A52-D1409DFD05E3}" type="slidenum">
              <a:rPr lang="en-US" smtClean="0"/>
              <a:pPr/>
              <a:t>9</a:t>
            </a:fld>
            <a:endParaRPr lang="en-US" dirty="0"/>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7200" y="152400"/>
            <a:ext cx="8153400"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313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07B9F4C06FAA4BB9B99FAFC9C3632D" ma:contentTypeVersion="15" ma:contentTypeDescription="Create a new document." ma:contentTypeScope="" ma:versionID="35f7f719f5834d2bcbc5280fb43671bd">
  <xsd:schema xmlns:xsd="http://www.w3.org/2001/XMLSchema" xmlns:xs="http://www.w3.org/2001/XMLSchema" xmlns:p="http://schemas.microsoft.com/office/2006/metadata/properties" xmlns:ns2="515a0a8d-ae74-497c-a072-d5ebd52489d6" xmlns:ns3="84ae377a-bf1b-4e46-ae2d-b80ff488d84b" targetNamespace="http://schemas.microsoft.com/office/2006/metadata/properties" ma:root="true" ma:fieldsID="6de178d35e3a0fdac6f5bf143931a47d" ns2:_="" ns3:_="">
    <xsd:import namespace="515a0a8d-ae74-497c-a072-d5ebd52489d6"/>
    <xsd:import namespace="84ae377a-bf1b-4e46-ae2d-b80ff488d8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a0a8d-ae74-497c-a072-d5ebd5248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ae377a-bf1b-4e46-ae2d-b80ff488d8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6253609-23e8-4b65-b638-3a0a666a847f}" ma:internalName="TaxCatchAll" ma:showField="CatchAllData" ma:web="84ae377a-bf1b-4e46-ae2d-b80ff488d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B9C653-916C-4DFD-804A-A02F6F60F071}"/>
</file>

<file path=customXml/itemProps2.xml><?xml version="1.0" encoding="utf-8"?>
<ds:datastoreItem xmlns:ds="http://schemas.openxmlformats.org/officeDocument/2006/customXml" ds:itemID="{8913472A-4165-4B28-898B-D04ADFD4C00E}"/>
</file>

<file path=docProps/app.xml><?xml version="1.0" encoding="utf-8"?>
<Properties xmlns="http://schemas.openxmlformats.org/officeDocument/2006/extended-properties" xmlns:vt="http://schemas.openxmlformats.org/officeDocument/2006/docPropsVTypes">
  <TotalTime>1196</TotalTime>
  <Words>6947</Words>
  <Application>Microsoft Office PowerPoint</Application>
  <PresentationFormat>On-screen Show (4:3)</PresentationFormat>
  <Paragraphs>964</Paragraphs>
  <Slides>34</Slides>
  <Notes>34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Cambria</vt:lpstr>
      <vt:lpstr>Courier New</vt:lpstr>
      <vt:lpstr>Times New Roman</vt:lpstr>
      <vt:lpstr>Office Theme</vt:lpstr>
      <vt:lpstr>PowerPoint Presentation</vt:lpstr>
      <vt:lpstr>Content Segments</vt:lpstr>
      <vt:lpstr>PowerPoint Presentation</vt:lpstr>
      <vt:lpstr>Session Objectives</vt:lpstr>
      <vt:lpstr>PowerPoint Presentation</vt:lpstr>
      <vt:lpstr>Starting the Learning Conversation</vt:lpstr>
      <vt:lpstr>PowerPoint Presentation</vt:lpstr>
      <vt:lpstr>Learning</vt:lpstr>
      <vt:lpstr>PowerPoint Presentation</vt:lpstr>
      <vt:lpstr>PowerPoint Presentation</vt:lpstr>
      <vt:lpstr>Domains of Learning Exercise</vt:lpstr>
      <vt:lpstr>Maximizing Efficiency in Learning</vt:lpstr>
      <vt:lpstr>What is Instruction?</vt:lpstr>
      <vt:lpstr>Key Components of Instruction</vt:lpstr>
      <vt:lpstr>Key Assumptions of Instruction</vt:lpstr>
      <vt:lpstr>Key Assumptions of Instruction</vt:lpstr>
      <vt:lpstr>Creating the Learning Environment</vt:lpstr>
      <vt:lpstr>Impediments to a Learning Environment</vt:lpstr>
      <vt:lpstr>Learning Environment Activity</vt:lpstr>
      <vt:lpstr>Instructor’s Responsibilities</vt:lpstr>
      <vt:lpstr>Participant Responsibilities</vt:lpstr>
      <vt:lpstr>The 6 Adult Learning Principles</vt:lpstr>
      <vt:lpstr>Effective Instruction</vt:lpstr>
      <vt:lpstr>Influence on Learning</vt:lpstr>
      <vt:lpstr>What Works Best?</vt:lpstr>
      <vt:lpstr>Cycle of Instruction</vt:lpstr>
      <vt:lpstr>Cycle of Instruction</vt:lpstr>
      <vt:lpstr>Cycle of Instruction</vt:lpstr>
      <vt:lpstr>Cycle of Instruction</vt:lpstr>
      <vt:lpstr>Cycle of Instruction</vt:lpstr>
      <vt:lpstr>Cycle of Instruction</vt:lpstr>
      <vt:lpstr>Cycle of Instruction</vt:lpstr>
      <vt:lpstr>Cycle of Instruction</vt:lpstr>
      <vt:lpstr>Questions and/or Concerns</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Okes, Matthew (VSP)</cp:lastModifiedBy>
  <cp:revision>79</cp:revision>
  <cp:lastPrinted>2017-01-26T15:19:49Z</cp:lastPrinted>
  <dcterms:created xsi:type="dcterms:W3CDTF">2016-06-21T13:40:11Z</dcterms:created>
  <dcterms:modified xsi:type="dcterms:W3CDTF">2024-02-14T19:48:32Z</dcterms:modified>
</cp:coreProperties>
</file>