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30.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9.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notesSlides/notesSlide32.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9.xml" ContentType="application/vnd.openxmlformats-officedocument.presentationml.notesSlide+xml"/>
  <Override PartName="/ppt/slideMasters/slideMaster1.xml" ContentType="application/vnd.openxmlformats-officedocument.presentationml.slideMaster+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289" r:id="rId3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45" autoAdjust="0"/>
    <p:restoredTop sz="58858" autoAdjust="0"/>
  </p:normalViewPr>
  <p:slideViewPr>
    <p:cSldViewPr>
      <p:cViewPr>
        <p:scale>
          <a:sx n="60" d="100"/>
          <a:sy n="60" d="100"/>
        </p:scale>
        <p:origin x="3306" y="2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373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2/15/2017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DWI Detection and Standardized Field Sobriety Testing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810000" cy="480060"/>
          </a:xfrm>
          <a:prstGeom prst="rect">
            <a:avLst/>
          </a:prstGeom>
        </p:spPr>
        <p:txBody>
          <a:bodyPr vert="horz" lIns="96661" tIns="48331" rIns="96661" bIns="48331" rtlCol="0" anchor="b"/>
          <a:lstStyle>
            <a:lvl1pPr algn="l">
              <a:defRPr sz="1100"/>
            </a:lvl1pPr>
          </a:lstStyle>
          <a:p>
            <a:r>
              <a:rPr lang="en-US" dirty="0" smtClean="0"/>
              <a:t>Session 5 – Effective Feedback, Coaching, and Proficiencies</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a:t>
            </a:r>
            <a:r>
              <a:rPr lang="en-US" sz="1200" cap="all" dirty="0"/>
              <a:t> </a:t>
            </a:r>
            <a:r>
              <a:rPr lang="en-US" sz="1200" b="1" u="sng" cap="all" dirty="0"/>
              <a:t>The Purposes of Effective Feedback</a:t>
            </a:r>
            <a:endParaRPr lang="en-US" sz="1200" cap="all" dirty="0"/>
          </a:p>
          <a:p>
            <a:endParaRPr lang="en-US" sz="1200" b="1" i="1" dirty="0"/>
          </a:p>
          <a:p>
            <a:r>
              <a:rPr lang="en-US" sz="1200" b="1" i="1" dirty="0"/>
              <a:t>Summarize the purpose of effective feedback and tie in how feedback is an important part of an instructional conversation, which was defined in Session 2.  </a:t>
            </a:r>
            <a:endParaRPr lang="en-US" sz="1200" dirty="0"/>
          </a:p>
          <a:p>
            <a:endParaRPr lang="en-US" sz="1200" dirty="0"/>
          </a:p>
          <a:p>
            <a:r>
              <a:rPr lang="en-US" sz="1200" dirty="0"/>
              <a:t>The most powerful and comprehensive metaphor we can use to design instruction is the metaphor of a conversation. There are four key characteristics of a conversation:</a:t>
            </a:r>
          </a:p>
          <a:p>
            <a:pPr marL="241653" indent="-241653">
              <a:buFont typeface="+mj-lt"/>
              <a:buAutoNum type="arabicPeriod"/>
            </a:pPr>
            <a:r>
              <a:rPr lang="en-US" sz="1200" dirty="0" smtClean="0"/>
              <a:t>Information Exchange:  Information </a:t>
            </a:r>
            <a:r>
              <a:rPr lang="en-US" sz="1200" dirty="0"/>
              <a:t>is exchanged between people</a:t>
            </a:r>
          </a:p>
          <a:p>
            <a:pPr marL="241653" indent="-241653">
              <a:buFont typeface="+mj-lt"/>
              <a:buAutoNum type="arabicPeriod"/>
            </a:pPr>
            <a:r>
              <a:rPr lang="en-US" sz="1200" dirty="0" smtClean="0"/>
              <a:t>Shared Purpose:  There </a:t>
            </a:r>
            <a:r>
              <a:rPr lang="en-US" sz="1200" dirty="0"/>
              <a:t>is a shared purpose to the exchange of information</a:t>
            </a:r>
          </a:p>
          <a:p>
            <a:pPr marL="241653" indent="-241653">
              <a:buFont typeface="+mj-lt"/>
              <a:buAutoNum type="arabicPeriod"/>
            </a:pPr>
            <a:r>
              <a:rPr lang="en-US" sz="1200" dirty="0" smtClean="0"/>
              <a:t>Engaging:  Everyone </a:t>
            </a:r>
            <a:r>
              <a:rPr lang="en-US" sz="1200" dirty="0"/>
              <a:t>intends to engage one another in the conversation</a:t>
            </a:r>
          </a:p>
          <a:p>
            <a:pPr marL="241653" indent="-241653">
              <a:buFont typeface="+mj-lt"/>
              <a:buAutoNum type="arabicPeriod"/>
            </a:pPr>
            <a:r>
              <a:rPr lang="en-US" sz="1200" dirty="0" smtClean="0"/>
              <a:t>Listening:  Everyone </a:t>
            </a:r>
            <a:r>
              <a:rPr lang="en-US" sz="1200" dirty="0"/>
              <a:t>is willing to listen and think before </a:t>
            </a:r>
            <a:r>
              <a:rPr lang="en-US" sz="1200" dirty="0" smtClean="0"/>
              <a:t>responding</a:t>
            </a:r>
          </a:p>
          <a:p>
            <a:pPr marL="241653" indent="-241653">
              <a:buFont typeface="+mj-lt"/>
              <a:buAutoNum type="arabicPeriod"/>
            </a:pPr>
            <a:endParaRPr lang="en-US" sz="1200" dirty="0"/>
          </a:p>
          <a:p>
            <a:r>
              <a:rPr lang="en-US" sz="1200" b="1" i="1" dirty="0" smtClean="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448655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Feedback can be defined as any shared information that helps instructors and participants:</a:t>
            </a:r>
          </a:p>
          <a:p>
            <a:pPr marL="181240" indent="-181240">
              <a:buFont typeface="Arial" panose="020B0604020202020204" pitchFamily="34" charset="0"/>
              <a:buChar char="•"/>
            </a:pPr>
            <a:r>
              <a:rPr lang="en-US" sz="1200" dirty="0"/>
              <a:t>Understand how well they are performing their assigned roles or tasks in the conversation</a:t>
            </a:r>
          </a:p>
          <a:p>
            <a:pPr marL="181240" indent="-181240">
              <a:buFont typeface="Arial" panose="020B0604020202020204" pitchFamily="34" charset="0"/>
              <a:buChar char="•"/>
            </a:pPr>
            <a:r>
              <a:rPr lang="en-US" sz="1200" dirty="0"/>
              <a:t>Know what is needed to make progress towards the goal(s) of the conversation</a:t>
            </a:r>
          </a:p>
          <a:p>
            <a:endParaRPr lang="en-US" sz="1200" dirty="0"/>
          </a:p>
          <a:p>
            <a:r>
              <a:rPr lang="en-US" sz="1200" dirty="0"/>
              <a:t>In general, feedback will be exchanged to:</a:t>
            </a:r>
          </a:p>
          <a:p>
            <a:pPr marL="181240" indent="-181240">
              <a:buFont typeface="Arial" panose="020B0604020202020204" pitchFamily="34" charset="0"/>
              <a:buChar char="•"/>
            </a:pPr>
            <a:r>
              <a:rPr lang="en-US" sz="1200" dirty="0"/>
              <a:t>Prompt the exchange of information</a:t>
            </a:r>
          </a:p>
          <a:p>
            <a:pPr marL="181240" indent="-181240">
              <a:buFont typeface="Arial" panose="020B0604020202020204" pitchFamily="34" charset="0"/>
              <a:buChar char="•"/>
            </a:pPr>
            <a:r>
              <a:rPr lang="en-US" sz="1200" dirty="0"/>
              <a:t>Generate or revise the shared purpose of the conversation</a:t>
            </a:r>
          </a:p>
          <a:p>
            <a:pPr marL="181240" indent="-181240">
              <a:buFont typeface="Arial" panose="020B0604020202020204" pitchFamily="34" charset="0"/>
              <a:buChar char="•"/>
            </a:pPr>
            <a:r>
              <a:rPr lang="en-US" sz="1200" dirty="0"/>
              <a:t>Facilitate engagement between people</a:t>
            </a:r>
          </a:p>
          <a:p>
            <a:pPr marL="181240" indent="-181240">
              <a:buFont typeface="Arial" panose="020B0604020202020204" pitchFamily="34" charset="0"/>
              <a:buChar char="•"/>
            </a:pPr>
            <a:r>
              <a:rPr lang="en-US" sz="1200" dirty="0"/>
              <a:t>Help people listen, think, and respond to one another until the shared purpose is </a:t>
            </a:r>
            <a:r>
              <a:rPr lang="en-US" sz="1200" dirty="0" smtClean="0"/>
              <a:t>achieved</a:t>
            </a:r>
          </a:p>
          <a:p>
            <a:pPr marL="181240" indent="-181240">
              <a:buFont typeface="Arial" panose="020B0604020202020204" pitchFamily="34" charset="0"/>
              <a:buChar char="•"/>
            </a:pPr>
            <a:endParaRPr lang="en-US" sz="1200"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a:p>
            <a:pPr marL="181240" indent="-18124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24109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In an instructional conversation, the shared purpose is usually to help the participant acquire new knowledge, skills, or attitudes. This shared purpose is sometimes defined ahead of time in the form of written objectives. However, as an instructional conversation evolves, new unwritten learning goals may emerge. </a:t>
            </a:r>
          </a:p>
          <a:p>
            <a:endParaRPr lang="en-US" sz="1200" dirty="0"/>
          </a:p>
          <a:p>
            <a:r>
              <a:rPr lang="en-US" sz="1200" dirty="0"/>
              <a:t>In general, the four key characteristics will occur within a conversational pattern that consists of three distinct stages—a beginning, a middle, and an end—with each stage supporting a dramatic structure much like that of an engaging story. The type of feedback that is exchanged between instructors and participants will often depend on the stage of the conversation.</a:t>
            </a:r>
          </a:p>
          <a:p>
            <a:endParaRPr lang="en-US" sz="1200" dirty="0"/>
          </a:p>
          <a:p>
            <a:r>
              <a:rPr lang="en-US" sz="1200" dirty="0"/>
              <a:t>Instructors and participants should work together to bring the conversation to a satisfactory conclusion. </a:t>
            </a:r>
          </a:p>
          <a:p>
            <a:endParaRPr lang="en-US" sz="1200" dirty="0"/>
          </a:p>
          <a:p>
            <a:r>
              <a:rPr lang="en-US" sz="1200" dirty="0"/>
              <a:t>The instructor’s feedback should encourage participants to: </a:t>
            </a:r>
          </a:p>
          <a:p>
            <a:pPr marL="181240" indent="-181240">
              <a:buFont typeface="Arial" panose="020B0604020202020204" pitchFamily="34" charset="0"/>
              <a:buChar char="•"/>
            </a:pPr>
            <a:r>
              <a:rPr lang="en-US" sz="1200" dirty="0"/>
              <a:t>Reflect on how well they achieved the learning goals or objectives </a:t>
            </a:r>
          </a:p>
          <a:p>
            <a:pPr marL="181240" indent="-181240">
              <a:buFont typeface="Arial" panose="020B0604020202020204" pitchFamily="34" charset="0"/>
              <a:buChar char="•"/>
            </a:pPr>
            <a:r>
              <a:rPr lang="en-US" sz="1200" dirty="0"/>
              <a:t>Help them consider ways to improve their skills in listening, thinking, and responding to information</a:t>
            </a:r>
          </a:p>
          <a:p>
            <a:pPr marL="181240" indent="-181240">
              <a:buFont typeface="Arial" panose="020B0604020202020204" pitchFamily="34" charset="0"/>
              <a:buChar char="•"/>
            </a:pPr>
            <a:r>
              <a:rPr lang="en-US" sz="1200" dirty="0"/>
              <a:t>Take an active role in carrying out the interrelated activities in the various stages of the </a:t>
            </a:r>
            <a:r>
              <a:rPr lang="en-US" sz="1200" dirty="0" smtClean="0"/>
              <a:t>conversation</a:t>
            </a:r>
          </a:p>
          <a:p>
            <a:pPr marL="181240" indent="-181240">
              <a:buFont typeface="Arial" panose="020B0604020202020204" pitchFamily="34" charset="0"/>
              <a:buChar char="•"/>
            </a:pPr>
            <a:endParaRPr lang="en-US" sz="1200"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a:p>
            <a:pPr marL="181240" indent="-18124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26930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In return, the participants’ feedback should help the instructor: </a:t>
            </a:r>
          </a:p>
          <a:p>
            <a:pPr marL="181240" indent="-181240">
              <a:buFont typeface="Arial" panose="020B0604020202020204" pitchFamily="34" charset="0"/>
              <a:buChar char="•"/>
            </a:pPr>
            <a:r>
              <a:rPr lang="en-US" sz="1200" dirty="0"/>
              <a:t>Determine how effective and efficient the strategy was in achieving the purpose of the conversation</a:t>
            </a:r>
          </a:p>
          <a:p>
            <a:pPr marL="181240" indent="-181240">
              <a:buFont typeface="Arial" panose="020B0604020202020204" pitchFamily="34" charset="0"/>
              <a:buChar char="•"/>
            </a:pPr>
            <a:r>
              <a:rPr lang="en-US" sz="1200" dirty="0"/>
              <a:t>Identify ways to improve future conversations to make them more effective, efficient, and appealing to the participants</a:t>
            </a:r>
          </a:p>
          <a:p>
            <a:pPr marL="181240" indent="-181240">
              <a:buFont typeface="Arial" panose="020B0604020202020204" pitchFamily="34" charset="0"/>
              <a:buChar char="•"/>
            </a:pPr>
            <a:r>
              <a:rPr lang="en-US" sz="1200" dirty="0"/>
              <a:t>Increase participant skills in listening, thinking, and responding to information that is exchanged during the conversation </a:t>
            </a:r>
          </a:p>
          <a:p>
            <a:endParaRPr lang="en-US" sz="1200" dirty="0"/>
          </a:p>
          <a:p>
            <a:r>
              <a:rPr lang="en-US" sz="1200" dirty="0"/>
              <a:t>Now that you have been introduced to the purposes of feedback during the three stages of an instructional conversation, you are now ready to consider some strategies for generating effective feedback messages. </a:t>
            </a:r>
            <a:endParaRPr lang="en-US" sz="1200" dirty="0" smtClean="0"/>
          </a:p>
          <a:p>
            <a:endParaRPr lang="en-US" sz="1200"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smtClean="0"/>
              <a:t>__________________________________________________________________________</a:t>
            </a:r>
            <a:endParaRPr lang="en-US" sz="1200" dirty="0"/>
          </a:p>
          <a:p>
            <a:endParaRPr lang="en-US" sz="1200" dirty="0" smtClean="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563895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Strategies for Providing Effective Feedback</a:t>
            </a:r>
            <a:endParaRPr lang="en-US" sz="1200" cap="all" dirty="0"/>
          </a:p>
          <a:p>
            <a:endParaRPr lang="en-US" sz="1200" b="1" i="1" dirty="0"/>
          </a:p>
          <a:p>
            <a:r>
              <a:rPr lang="en-US" sz="1200" b="1" i="1" dirty="0"/>
              <a:t>Instructor should record responses to the following question on a easel/easel pad.</a:t>
            </a:r>
            <a:endParaRPr lang="en-US" sz="1200" dirty="0"/>
          </a:p>
          <a:p>
            <a:endParaRPr lang="en-US" sz="1200" b="1" i="1" dirty="0"/>
          </a:p>
          <a:p>
            <a:r>
              <a:rPr lang="en-US" sz="1200" b="1" i="1" dirty="0"/>
              <a:t>Utilizing the Activation principle: Ask the participants “where else have you or could you utilize effective feedback in your professional and personal life?”</a:t>
            </a:r>
            <a:endParaRPr lang="en-US" sz="1200" dirty="0"/>
          </a:p>
          <a:p>
            <a:endParaRPr lang="en-US" sz="1200" b="1" i="1" dirty="0"/>
          </a:p>
          <a:p>
            <a:r>
              <a:rPr lang="en-US" sz="1200" b="1" i="1" dirty="0"/>
              <a:t>Lead the participants in a discussion on the feedback involved in learning to drive a vehicle.  Example: Feedback started early in life from observing your parents driving a car. This continued to when you began to drive.  The feedback can have a negative impact, for instance if your parent yells in reaction to your performance behind the wheel. Feedback can involve self-evaluation while reacting to hazardous road conditions for the first time. </a:t>
            </a:r>
            <a:endParaRPr lang="en-US" sz="1200" dirty="0"/>
          </a:p>
          <a:p>
            <a:endParaRPr lang="en-US" sz="1200" b="1" i="1" dirty="0"/>
          </a:p>
          <a:p>
            <a:r>
              <a:rPr lang="en-US" sz="1200" b="1" i="1" dirty="0"/>
              <a:t>Conclude this instructional conversation with a reminder that feedback is found in learning everyday skills like driving and in an instructional setting.  We are going to demonstrate an effective method. </a:t>
            </a:r>
            <a:endParaRPr lang="en-US" sz="1200" dirty="0"/>
          </a:p>
          <a:p>
            <a:endParaRPr lang="en-US" sz="1200" dirty="0"/>
          </a:p>
          <a:p>
            <a:r>
              <a:rPr lang="en-US" sz="1200" dirty="0"/>
              <a:t>In this course, we are concerned with feedback that occurs in the </a:t>
            </a:r>
            <a:r>
              <a:rPr lang="en-US" sz="1200" dirty="0" smtClean="0"/>
              <a:t>classroom. </a:t>
            </a:r>
            <a:r>
              <a:rPr lang="en-US" sz="1200" dirty="0"/>
              <a:t>If we know what type of feedback participants might encounter, we can design our instructional conversations to include similar types of feedback. This will help participants practice receiving feedback and using it to succeed in their instructing and training. We will now briefly explore different types of feedback</a:t>
            </a:r>
            <a:r>
              <a:rPr lang="en-US" sz="1200" dirty="0" smtClean="0"/>
              <a:t>.</a:t>
            </a:r>
          </a:p>
          <a:p>
            <a:endParaRPr lang="en-US" sz="1200"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641546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06400" y="3581400"/>
            <a:ext cx="6583680" cy="5562600"/>
          </a:xfrm>
        </p:spPr>
        <p:txBody>
          <a:bodyPr/>
          <a:lstStyle/>
          <a:p>
            <a:r>
              <a:rPr lang="en-US" sz="1200" b="1" cap="all" dirty="0"/>
              <a:t>D.</a:t>
            </a:r>
            <a:r>
              <a:rPr lang="en-US" sz="1200" cap="all" dirty="0"/>
              <a:t> </a:t>
            </a:r>
            <a:r>
              <a:rPr lang="en-US" sz="1200" b="1" u="sng" cap="all" dirty="0"/>
              <a:t>Feedback on the Job</a:t>
            </a:r>
            <a:endParaRPr lang="en-US" sz="1200" cap="all" dirty="0"/>
          </a:p>
          <a:p>
            <a:endParaRPr lang="en-US" sz="1200" dirty="0"/>
          </a:p>
          <a:p>
            <a:r>
              <a:rPr lang="en-US" sz="1200" dirty="0"/>
              <a:t>One powerful way to improve job performance is to provide people with feedback on one or more field tasks. This feedback can come from supervisors, fellow officers, citizens, or anyone else in the field. Research has found about one-third of all feedback strategies resulted in improved performance. This confirms the usefulness of feedback in helping people learn new knowledge and skills. However, research also revealed one-third of the feedback strategies had no effect at all and one-third of the strategies actually reduced performance. The feedback made them less effective and efficient in their work tasks. Clearly, not all feedback is equal. But what is the difference between feedback that improves task performance and feedback that makes it worse?</a:t>
            </a:r>
          </a:p>
          <a:p>
            <a:endParaRPr lang="en-US" sz="1200" dirty="0"/>
          </a:p>
          <a:p>
            <a:r>
              <a:rPr lang="en-US" sz="1200" dirty="0"/>
              <a:t>When feedback is focused on clear goals and current performance of the work tasks, it can have a positive effect. Helpful feedback will show people how to change what they are currently doing to reach their goals. Feedback will have no effect or a negative effect when it focuses on the person instead of the task. Also, feedback decreases performance when it is used to blame people or hold them responsible for reaching unclear goals. That type of feedback can decrease motivation very quickly and focus people’s attention on defending themselves against unfair treatment instead of focusing on the work task and figuring out how to complete it. </a:t>
            </a:r>
          </a:p>
          <a:p>
            <a:endParaRPr lang="en-US" sz="1200" b="1" i="1" dirty="0"/>
          </a:p>
          <a:p>
            <a:r>
              <a:rPr lang="en-US" sz="1200" b="1" i="1" dirty="0"/>
              <a:t>Feedback provides information about current performance on a particular task and tells them how to do the task more effectively. The instructor should build on the driving example: </a:t>
            </a:r>
            <a:endParaRPr lang="en-US" sz="1200" dirty="0"/>
          </a:p>
          <a:p>
            <a:r>
              <a:rPr lang="en-US" sz="1200" b="1" i="1" dirty="0" smtClean="0"/>
              <a:t>Vehicle </a:t>
            </a:r>
            <a:r>
              <a:rPr lang="en-US" sz="1200" b="1" i="1" dirty="0"/>
              <a:t>braking in response to a situation :   </a:t>
            </a:r>
            <a:endParaRPr lang="en-US" sz="1200" dirty="0"/>
          </a:p>
          <a:p>
            <a:pPr marL="181240" indent="-181240">
              <a:buFont typeface="Arial" panose="020B0604020202020204" pitchFamily="34" charset="0"/>
              <a:buChar char="•"/>
            </a:pPr>
            <a:r>
              <a:rPr lang="en-US" sz="1200" b="1" i="1" dirty="0"/>
              <a:t>“I want to talk to you about how you applied the brakes.” </a:t>
            </a:r>
            <a:endParaRPr lang="en-US" sz="1200" dirty="0"/>
          </a:p>
          <a:p>
            <a:pPr marL="181240" indent="-181240">
              <a:buFont typeface="Arial" panose="020B0604020202020204" pitchFamily="34" charset="0"/>
              <a:buChar char="•"/>
            </a:pPr>
            <a:r>
              <a:rPr lang="en-US" sz="1200" b="1" i="1" dirty="0"/>
              <a:t>“What I saw was you slammed on the brakes instead of stopping gradually which caused you to almost get into a rear-end collision.”</a:t>
            </a:r>
            <a:endParaRPr lang="en-US" sz="1200" dirty="0"/>
          </a:p>
          <a:p>
            <a:pPr marL="181240" indent="-181240">
              <a:buFont typeface="Arial" panose="020B0604020202020204" pitchFamily="34" charset="0"/>
              <a:buChar char="•"/>
            </a:pPr>
            <a:r>
              <a:rPr lang="en-US" sz="1200" b="1" i="1" dirty="0"/>
              <a:t>“Try practicing easing on the brakes to slow down more gradually and under control and see if that works for you.”</a:t>
            </a:r>
            <a:endParaRPr lang="en-US" sz="1200" dirty="0"/>
          </a:p>
          <a:p>
            <a:pPr marL="181240" indent="-181240">
              <a:buFont typeface="Arial" panose="020B0604020202020204" pitchFamily="34" charset="0"/>
              <a:buChar char="•"/>
            </a:pPr>
            <a:r>
              <a:rPr lang="en-US" sz="1200" b="1" i="1" dirty="0"/>
              <a:t>“If it does, practice doing it ten more times so you get really good at it and I will check back with you next week.”</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88684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609600"/>
            <a:ext cx="3838575" cy="2879725"/>
          </a:xfrm>
        </p:spPr>
      </p:sp>
      <p:sp>
        <p:nvSpPr>
          <p:cNvPr id="3" name="Notes Placeholder 2"/>
          <p:cNvSpPr>
            <a:spLocks noGrp="1"/>
          </p:cNvSpPr>
          <p:nvPr>
            <p:ph type="body" idx="1"/>
          </p:nvPr>
        </p:nvSpPr>
        <p:spPr>
          <a:xfrm>
            <a:off x="533400" y="3810000"/>
            <a:ext cx="6248400" cy="5207508"/>
          </a:xfrm>
        </p:spPr>
        <p:txBody>
          <a:bodyPr/>
          <a:lstStyle/>
          <a:p>
            <a:r>
              <a:rPr lang="en-US" sz="1200" b="1" cap="all" dirty="0"/>
              <a:t>E. </a:t>
            </a:r>
            <a:r>
              <a:rPr lang="en-US" sz="1200" b="1" u="sng" cap="all" dirty="0"/>
              <a:t>Feedback In Instructional Settings</a:t>
            </a:r>
            <a:endParaRPr lang="en-US" sz="1200" cap="all" dirty="0"/>
          </a:p>
          <a:p>
            <a:endParaRPr lang="en-US" sz="1200" dirty="0"/>
          </a:p>
          <a:p>
            <a:r>
              <a:rPr lang="en-US" sz="1200" dirty="0"/>
              <a:t>In educational settings feedback has the greatest impact when it:</a:t>
            </a:r>
          </a:p>
          <a:p>
            <a:pPr marL="181240" indent="-181240">
              <a:buFont typeface="Arial" panose="020B0604020202020204" pitchFamily="34" charset="0"/>
              <a:buChar char="•"/>
            </a:pPr>
            <a:r>
              <a:rPr lang="en-US" sz="1200" dirty="0"/>
              <a:t>Provides information to participants about their current performance on a particular task</a:t>
            </a:r>
          </a:p>
          <a:p>
            <a:pPr marL="181240" indent="-181240">
              <a:buFont typeface="Arial" panose="020B0604020202020204" pitchFamily="34" charset="0"/>
              <a:buChar char="•"/>
            </a:pPr>
            <a:r>
              <a:rPr lang="en-US" sz="1200" dirty="0"/>
              <a:t>Tells them how to do the task more effectively</a:t>
            </a:r>
          </a:p>
          <a:p>
            <a:endParaRPr lang="en-US" sz="1200" dirty="0"/>
          </a:p>
          <a:p>
            <a:r>
              <a:rPr lang="en-US" sz="1200" dirty="0"/>
              <a:t>Feedback is more effective when it focuses on how to do a specific task correctly instead of emphasizing mistakes or incorrect responses. Also, feedback has a greater effect when it points out how participants have progressed from previous attempts at performing a challenging task. That way, the participants can see they are progressing. In addition, feedback is more effective if it directs participants to close the gap between their current performance and the end goal by doing one or more of the following:</a:t>
            </a:r>
          </a:p>
          <a:p>
            <a:pPr marL="181240" indent="-181240">
              <a:buFont typeface="Arial" panose="020B0604020202020204" pitchFamily="34" charset="0"/>
              <a:buChar char="•"/>
            </a:pPr>
            <a:r>
              <a:rPr lang="en-US" sz="1200" dirty="0"/>
              <a:t>Increase the amount of effort to tackle more challenging tasks</a:t>
            </a:r>
          </a:p>
          <a:p>
            <a:pPr marL="181240" indent="-181240">
              <a:buFont typeface="Arial" panose="020B0604020202020204" pitchFamily="34" charset="0"/>
              <a:buChar char="•"/>
            </a:pPr>
            <a:r>
              <a:rPr lang="en-US" sz="1200" dirty="0"/>
              <a:t>Develop error-detection skills which leads to better self-feedback</a:t>
            </a:r>
          </a:p>
          <a:p>
            <a:pPr marL="181240" indent="-181240">
              <a:buFont typeface="Arial" panose="020B0604020202020204" pitchFamily="34" charset="0"/>
              <a:buChar char="•"/>
            </a:pPr>
            <a:r>
              <a:rPr lang="en-US" sz="1200" dirty="0"/>
              <a:t>Look for better strategies or information that will help in performing the task</a:t>
            </a:r>
          </a:p>
          <a:p>
            <a:endParaRPr lang="en-US" sz="1200" dirty="0"/>
          </a:p>
          <a:p>
            <a:r>
              <a:rPr lang="en-US" sz="1200" dirty="0"/>
              <a:t>On the other hand, feedback that is used to provide praise, rewards, or punishment does not have as great an impact on performance. Also, feedback is less productive if it leads participants to do any of the following:</a:t>
            </a:r>
          </a:p>
          <a:p>
            <a:pPr marL="181240" indent="-181240">
              <a:buFont typeface="Arial" panose="020B0604020202020204" pitchFamily="34" charset="0"/>
              <a:buChar char="•"/>
            </a:pPr>
            <a:r>
              <a:rPr lang="en-US" sz="1200" dirty="0"/>
              <a:t>Stop working toward the goal</a:t>
            </a:r>
          </a:p>
          <a:p>
            <a:pPr marL="181240" indent="-181240">
              <a:buFont typeface="Arial" panose="020B0604020202020204" pitchFamily="34" charset="0"/>
              <a:buChar char="•"/>
            </a:pPr>
            <a:r>
              <a:rPr lang="en-US" sz="1200" dirty="0"/>
              <a:t>Set a less challenging goal</a:t>
            </a:r>
          </a:p>
          <a:p>
            <a:pPr marL="181240" indent="-181240">
              <a:buFont typeface="Arial" panose="020B0604020202020204" pitchFamily="34" charset="0"/>
              <a:buChar char="•"/>
            </a:pPr>
            <a:r>
              <a:rPr lang="en-US" sz="1200" dirty="0"/>
              <a:t>Combine the goal with many other goals. Later on, participants may only focus on the goals that are easily achieved and ignore the others</a:t>
            </a:r>
          </a:p>
          <a:p>
            <a:pPr marL="181240" indent="-181240">
              <a:buFont typeface="Arial" panose="020B0604020202020204" pitchFamily="34" charset="0"/>
              <a:buChar char="•"/>
            </a:pPr>
            <a:r>
              <a:rPr lang="en-US" sz="1200" dirty="0"/>
              <a:t>Accept lower quality performance as a satisfactory completion of the goal</a:t>
            </a:r>
          </a:p>
          <a:p>
            <a:endParaRPr lang="en-US" sz="1200" dirty="0"/>
          </a:p>
          <a:p>
            <a:r>
              <a:rPr lang="en-US" sz="1200" dirty="0"/>
              <a:t>Several things can be done to generate effective feedback messages that lead to increased learning and performance.</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110702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F.</a:t>
            </a:r>
            <a:r>
              <a:rPr lang="en-US" sz="1200" cap="all" dirty="0"/>
              <a:t> </a:t>
            </a:r>
            <a:r>
              <a:rPr lang="en-US" sz="1200" b="1" u="sng" cap="all" dirty="0"/>
              <a:t>The Three Feedback Questions</a:t>
            </a:r>
            <a:endParaRPr lang="en-US" sz="1200" cap="all" dirty="0"/>
          </a:p>
          <a:p>
            <a:endParaRPr lang="en-US" sz="1200" b="1" i="1" dirty="0"/>
          </a:p>
          <a:p>
            <a:r>
              <a:rPr lang="en-US" sz="1200" b="1" i="1" dirty="0"/>
              <a:t>Instructor should write all three feedback questions on a easel/easel pad which can remain on display for the remainder of the training.</a:t>
            </a:r>
            <a:endParaRPr lang="en-US" sz="1200" dirty="0"/>
          </a:p>
          <a:p>
            <a:endParaRPr lang="en-US" sz="1200" b="1" i="1" dirty="0"/>
          </a:p>
          <a:p>
            <a:r>
              <a:rPr lang="en-US" sz="1200" b="1" i="1" dirty="0"/>
              <a:t>Instructor should use the previous vehicle braking illustration to explain the three questions.</a:t>
            </a:r>
            <a:endParaRPr lang="en-US" sz="1200" dirty="0"/>
          </a:p>
          <a:p>
            <a:endParaRPr lang="en-US" sz="1200" b="1" i="1" dirty="0"/>
          </a:p>
          <a:p>
            <a:r>
              <a:rPr lang="en-US" sz="1200" b="1" i="1" dirty="0"/>
              <a:t>Remind participants that a more in depth explanation of each of the three questions is included in their materials.</a:t>
            </a:r>
            <a:endParaRPr lang="en-US" sz="1200" dirty="0"/>
          </a:p>
          <a:p>
            <a:endParaRPr lang="en-US" sz="1200" dirty="0"/>
          </a:p>
          <a:p>
            <a:r>
              <a:rPr lang="en-US" sz="1200" dirty="0"/>
              <a:t>Effective feedback helps participants answer three important questions. </a:t>
            </a:r>
          </a:p>
          <a:p>
            <a:endParaRPr lang="en-US" sz="1200" b="1" dirty="0"/>
          </a:p>
          <a:p>
            <a:r>
              <a:rPr lang="en-US" sz="1200" b="1" dirty="0"/>
              <a:t>Question 1:</a:t>
            </a:r>
            <a:r>
              <a:rPr lang="en-US" sz="1200" dirty="0"/>
              <a:t> Where am I going?  (What are the goals?)</a:t>
            </a:r>
          </a:p>
          <a:p>
            <a:endParaRPr lang="en-US" sz="1200" b="1" dirty="0"/>
          </a:p>
          <a:p>
            <a:r>
              <a:rPr lang="en-US" sz="1200" b="1" dirty="0"/>
              <a:t>Question 2:</a:t>
            </a:r>
            <a:r>
              <a:rPr lang="en-US" sz="1200" dirty="0"/>
              <a:t> How am I doing? (What progress is being made toward the goal?)</a:t>
            </a:r>
          </a:p>
          <a:p>
            <a:endParaRPr lang="en-US" sz="1200" b="1" dirty="0"/>
          </a:p>
          <a:p>
            <a:r>
              <a:rPr lang="en-US" sz="1200" b="1" dirty="0"/>
              <a:t>Question 3:</a:t>
            </a:r>
            <a:r>
              <a:rPr lang="en-US" sz="1200" dirty="0"/>
              <a:t> Where to next? (What activities need to be undertaken to make better progress?)</a:t>
            </a:r>
          </a:p>
          <a:p>
            <a:endParaRPr lang="en-US" sz="1200" dirty="0"/>
          </a:p>
          <a:p>
            <a:r>
              <a:rPr lang="en-US" sz="1200" dirty="0"/>
              <a:t>Obviously, this is not the only kind of information instructors may provide in a feedback message. However, instructors will have the greatest impact on participant achievement if the feedback message helps participants answer one or more of these three questions. We will now explore recommendations for helping participants answer these questions.</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67486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1: Where am I going? (What are the goals?)</a:t>
            </a:r>
            <a:endParaRPr lang="en-US" sz="1200" dirty="0"/>
          </a:p>
          <a:p>
            <a:endParaRPr lang="en-US" sz="1200" dirty="0"/>
          </a:p>
          <a:p>
            <a:r>
              <a:rPr lang="en-US" sz="1200" dirty="0"/>
              <a:t>Participants should be informed of the goals of a learning activity and the specific criteria that must be met to know when the goals have been achieved. In addition, participants should be informed about how challenging the goals are. It turns out if the participants are not challenged by the goals then feedback is of little value. It can only confirm what the participants already perceive-- they have the knowledge and skills and the goal is too easy for them to really learn anything from it. Participants also need to know the level of commitment required to achieve the goals. In particular, it can be helpful for them to know how much mental effort it will require and how much time they can expect to spend working toward the goal.</a:t>
            </a:r>
          </a:p>
          <a:p>
            <a:endParaRPr lang="en-US" sz="1200" dirty="0"/>
          </a:p>
          <a:p>
            <a:r>
              <a:rPr lang="en-US" sz="1200" dirty="0"/>
              <a:t>Much of the information related to the question "Where am I going?" may be provided to participants during the beginning stage of an instructional conversation. An instructional conversation always has a purpose or goal. For example, the goal of the DWI/SFST course is to prepare participants to better investigate DWI incidents. If participants don't know what the goal is, they will have a difficult time participating in the conversation. However, even after the beginning of the conversation, participants will still need reminders from time to time to keep the learning targets clear. When an instructional conversation begins to stray off course, it can be very helpful to review the original goals of the conversation and renew the commitment of everyone to remain engaged in the conversation</a:t>
            </a:r>
            <a:r>
              <a:rPr lang="en-US" sz="1200" dirty="0" smtClean="0"/>
              <a:t>.</a:t>
            </a:r>
          </a:p>
          <a:p>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9874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2: How am I doing? (What progress is being made toward the goal?)</a:t>
            </a:r>
            <a:endParaRPr lang="en-US" sz="1200" dirty="0"/>
          </a:p>
          <a:p>
            <a:endParaRPr lang="en-US" sz="1200" dirty="0"/>
          </a:p>
          <a:p>
            <a:r>
              <a:rPr lang="en-US" sz="1200" dirty="0"/>
              <a:t>Participants should receive feedback regarding their own progress toward the goal as defined by completion of specific success criteria, not by comparing their own progress with that of others. In addition, progress feedback can also be related to expected standards, prior performance, and participant success or failure on a specific task.</a:t>
            </a:r>
          </a:p>
          <a:p>
            <a:endParaRPr lang="en-US" sz="1200" dirty="0"/>
          </a:p>
          <a:p>
            <a:r>
              <a:rPr lang="en-US" sz="1200" dirty="0"/>
              <a:t>The question of what progress is being made occurs during the middle stage of the conversation. That is when both instructors and participants are expected to measure/assess progress toward the goal(s) of the conversation. For example, during the first alcohol workshop, formative feedback is given to the participants on how they are meeting the learning goals. If it is determined the participants are using inappropriate procedures administering the SFSTs, they can make appropriate adjustments based on feedback</a:t>
            </a:r>
            <a:r>
              <a:rPr lang="en-US" sz="1200" dirty="0" smtClean="0"/>
              <a:t>.</a:t>
            </a:r>
          </a:p>
          <a:p>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34784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609600"/>
            <a:ext cx="3838575" cy="2879725"/>
          </a:xfrm>
        </p:spPr>
      </p:sp>
      <p:sp>
        <p:nvSpPr>
          <p:cNvPr id="3" name="Notes Placeholder 2"/>
          <p:cNvSpPr>
            <a:spLocks noGrp="1"/>
          </p:cNvSpPr>
          <p:nvPr>
            <p:ph type="body" idx="1"/>
          </p:nvPr>
        </p:nvSpPr>
        <p:spPr>
          <a:xfrm>
            <a:off x="731520" y="3733800"/>
            <a:ext cx="5852160" cy="5410200"/>
          </a:xfrm>
        </p:spPr>
        <p:txBody>
          <a:bodyPr/>
          <a:lstStyle/>
          <a:p>
            <a:r>
              <a:rPr lang="en-US" sz="1200" b="1" dirty="0"/>
              <a:t>Session 5: Effective Feedback, Coaching, and Proficiencies</a:t>
            </a:r>
            <a:endParaRPr lang="en-US" sz="1200" dirty="0"/>
          </a:p>
          <a:p>
            <a:r>
              <a:rPr lang="en-US" sz="1200" dirty="0"/>
              <a:t>Estimated time for Session 5: 2 Hours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Identify the skills necessary to provide effective feedback</a:t>
            </a:r>
          </a:p>
          <a:p>
            <a:pPr marL="181240" indent="-181240">
              <a:buFont typeface="Arial" panose="020B0604020202020204" pitchFamily="34" charset="0"/>
              <a:buChar char="•"/>
            </a:pPr>
            <a:r>
              <a:rPr lang="en-US" sz="1200" dirty="0"/>
              <a:t>Demonstrate an effective feedback method</a:t>
            </a:r>
          </a:p>
          <a:p>
            <a:pPr marL="181240" indent="-181240">
              <a:buFont typeface="Arial" panose="020B0604020202020204" pitchFamily="34" charset="0"/>
              <a:buChar char="•"/>
            </a:pPr>
            <a:r>
              <a:rPr lang="en-US" sz="1200" dirty="0"/>
              <a:t>Apply the effective feedback method using the scenarios provided</a:t>
            </a:r>
          </a:p>
          <a:p>
            <a:pPr marL="181240" indent="-181240">
              <a:buFont typeface="Arial" panose="020B0604020202020204" pitchFamily="34" charset="0"/>
              <a:buChar char="•"/>
            </a:pPr>
            <a:r>
              <a:rPr lang="en-US" sz="1200" dirty="0"/>
              <a:t>Use effective feedback method during final </a:t>
            </a:r>
            <a:r>
              <a:rPr lang="en-US" sz="1200" dirty="0" smtClean="0"/>
              <a:t>presentations</a:t>
            </a:r>
          </a:p>
          <a:p>
            <a:pPr marL="181240" indent="-181240">
              <a:buFont typeface="Arial" panose="020B0604020202020204" pitchFamily="34" charset="0"/>
              <a:buChar char="•"/>
            </a:pPr>
            <a:r>
              <a:rPr lang="en-US" sz="1200" dirty="0" smtClean="0"/>
              <a:t>Conduct SFST proficiency examination</a:t>
            </a:r>
            <a:endParaRPr lang="en-US" sz="1200" dirty="0"/>
          </a:p>
          <a:p>
            <a:endParaRPr lang="en-US" sz="1200" b="1" dirty="0"/>
          </a:p>
          <a:p>
            <a:r>
              <a:rPr lang="en-US" sz="1200" b="1" dirty="0"/>
              <a:t>Contents</a:t>
            </a:r>
            <a:endParaRPr lang="en-US" sz="1200" dirty="0"/>
          </a:p>
          <a:p>
            <a:pPr marL="543719" indent="-543719">
              <a:buFont typeface="+mj-lt"/>
              <a:buAutoNum type="alphaUcPeriod"/>
            </a:pPr>
            <a:r>
              <a:rPr lang="en-US" sz="1200" dirty="0" smtClean="0"/>
              <a:t>Feedback From Previous Training</a:t>
            </a:r>
          </a:p>
          <a:p>
            <a:pPr marL="543719" indent="-543719">
              <a:buFont typeface="+mj-lt"/>
              <a:buAutoNum type="alphaUcPeriod"/>
            </a:pPr>
            <a:r>
              <a:rPr lang="en-US" sz="1200" dirty="0" smtClean="0"/>
              <a:t>The Purposes of Effective Feedback</a:t>
            </a:r>
          </a:p>
          <a:p>
            <a:pPr marL="543719" indent="-543719">
              <a:buFont typeface="+mj-lt"/>
              <a:buAutoNum type="alphaUcPeriod"/>
            </a:pPr>
            <a:r>
              <a:rPr lang="en-US" sz="1200" dirty="0" smtClean="0"/>
              <a:t>Strategies for Providing Effective Feedback</a:t>
            </a:r>
          </a:p>
          <a:p>
            <a:pPr marL="543719" indent="-543719">
              <a:buFont typeface="+mj-lt"/>
              <a:buAutoNum type="alphaUcPeriod"/>
            </a:pPr>
            <a:r>
              <a:rPr lang="en-US" sz="1200" dirty="0" smtClean="0"/>
              <a:t>Feedback on the Job</a:t>
            </a:r>
          </a:p>
          <a:p>
            <a:pPr marL="543719" indent="-543719">
              <a:buFont typeface="+mj-lt"/>
              <a:buAutoNum type="alphaUcPeriod"/>
            </a:pPr>
            <a:r>
              <a:rPr lang="en-US" sz="1200" dirty="0" smtClean="0"/>
              <a:t>Feedback in Instructional Settings</a:t>
            </a:r>
          </a:p>
          <a:p>
            <a:pPr marL="543719" indent="-543719">
              <a:buFont typeface="+mj-lt"/>
              <a:buAutoNum type="alphaUcPeriod"/>
            </a:pPr>
            <a:r>
              <a:rPr lang="en-US" sz="1200" dirty="0" smtClean="0"/>
              <a:t>The Three Feedback Questions</a:t>
            </a:r>
          </a:p>
          <a:p>
            <a:pPr marL="543719" indent="-543719">
              <a:buFont typeface="+mj-lt"/>
              <a:buAutoNum type="alphaUcPeriod"/>
            </a:pPr>
            <a:r>
              <a:rPr lang="en-US" sz="1200" dirty="0" smtClean="0"/>
              <a:t>The Feedback “Sandwich Recipe”</a:t>
            </a:r>
          </a:p>
          <a:p>
            <a:pPr marL="543719" indent="-543719">
              <a:buFont typeface="+mj-lt"/>
              <a:buAutoNum type="alphaUcPeriod"/>
            </a:pPr>
            <a:r>
              <a:rPr lang="en-US" sz="1200" dirty="0" smtClean="0"/>
              <a:t>Praise or Feedback</a:t>
            </a:r>
          </a:p>
          <a:p>
            <a:pPr marL="543719" indent="-543719">
              <a:buFont typeface="+mj-lt"/>
              <a:buAutoNum type="alphaUcPeriod"/>
            </a:pPr>
            <a:r>
              <a:rPr lang="en-US" sz="1200" dirty="0" smtClean="0"/>
              <a:t>Integrating the Effective Feedback Recipe</a:t>
            </a:r>
          </a:p>
          <a:p>
            <a:pPr marL="543719" indent="-543719">
              <a:buFont typeface="+mj-lt"/>
              <a:buAutoNum type="alphaUcPeriod"/>
            </a:pPr>
            <a:r>
              <a:rPr lang="en-US" sz="1200" dirty="0" smtClean="0"/>
              <a:t>Summary and Example</a:t>
            </a:r>
          </a:p>
          <a:p>
            <a:pPr marL="543719" indent="-543719">
              <a:buFont typeface="+mj-lt"/>
              <a:buAutoNum type="alphaUcPeriod"/>
            </a:pPr>
            <a:r>
              <a:rPr lang="en-US" sz="1200" dirty="0" smtClean="0"/>
              <a:t>Questions and/or Concerns</a:t>
            </a:r>
          </a:p>
          <a:p>
            <a:r>
              <a:rPr lang="en-US" sz="1200" b="1" dirty="0" smtClean="0"/>
              <a:t>Materials</a:t>
            </a:r>
            <a:endParaRPr lang="en-US" sz="1200" b="1" dirty="0"/>
          </a:p>
          <a:p>
            <a:r>
              <a:rPr lang="en-US" sz="1200" dirty="0"/>
              <a:t>Presentation slides</a:t>
            </a:r>
          </a:p>
          <a:p>
            <a:r>
              <a:rPr lang="en-US" sz="1200" dirty="0"/>
              <a:t>Easel/Easel Pad		</a:t>
            </a:r>
          </a:p>
          <a:p>
            <a:r>
              <a:rPr lang="en-US" sz="1200" dirty="0"/>
              <a:t>Markers</a:t>
            </a:r>
          </a:p>
          <a:p>
            <a:r>
              <a:rPr lang="en-US" sz="1200" dirty="0"/>
              <a:t>SFST Proficiency Forms</a:t>
            </a:r>
          </a:p>
          <a:p>
            <a:r>
              <a:rPr lang="en-US" sz="1200" dirty="0"/>
              <a:t>Computer speakers (for embedded videos)</a:t>
            </a:r>
          </a:p>
          <a:p>
            <a:r>
              <a:rPr lang="en-US" sz="1200" b="1" i="1" dirty="0" smtClean="0"/>
              <a:t>Instructional </a:t>
            </a:r>
            <a:r>
              <a:rPr lang="en-US" sz="1200" b="1" i="1" dirty="0"/>
              <a:t>Notes are presented in bold italic throughout the sessions. </a:t>
            </a:r>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3: Where to next? (What activities need to be undertaken to make better progress?)</a:t>
            </a:r>
            <a:endParaRPr lang="en-US" sz="1200" dirty="0"/>
          </a:p>
          <a:p>
            <a:endParaRPr lang="en-US" sz="1200" dirty="0"/>
          </a:p>
          <a:p>
            <a:r>
              <a:rPr lang="en-US" sz="1200" dirty="0"/>
              <a:t>“Where to next?” is the question participants are interested in the most. When instructors provide feedback related to this question, the information should not only tell participants what activities they should do next, but it should also help them generate their own answers to this question. Over time, participants will acquire the skills of self-regulation so they can answer this question on their own. </a:t>
            </a:r>
          </a:p>
          <a:p>
            <a:endParaRPr lang="en-US" sz="1200" dirty="0"/>
          </a:p>
          <a:p>
            <a:r>
              <a:rPr lang="en-US" sz="1200" dirty="0"/>
              <a:t>The ease with which the answers to this question can be generated will depend upon how well the knowledge, skills, and attitudes are used. Only after measuring/assessing participant performance can there be an overall evaluation and adjustment of the knowledge, skills, and attitudes. </a:t>
            </a:r>
          </a:p>
          <a:p>
            <a:endParaRPr lang="en-US" sz="1200" dirty="0"/>
          </a:p>
          <a:p>
            <a:r>
              <a:rPr lang="en-US" sz="1200" dirty="0"/>
              <a:t>Hopefully, the information above has given you a good understanding of what the three feedback questions are and why you need to ask them. In some situations, you will want to provide the answers to the questions, as the participants may not be able to answer it on their own. But if you are engaged in an extended instructional conversation, you will want to eventually involve the participant in answering these questions about their own performance. They need to learn to produce self-feedback to guide their own study and practice. </a:t>
            </a:r>
          </a:p>
          <a:p>
            <a:endParaRPr lang="en-US" sz="1200" dirty="0"/>
          </a:p>
          <a:p>
            <a:r>
              <a:rPr lang="en-US" sz="1200" dirty="0"/>
              <a:t>With the above information in mind, you are prepared to learn about a kind of “recipe” that you can follow to provide effective feedback to participants during the middle stage of the instructional conversation. We will refer to this recipe as the “Feedback Sandwich.”</a:t>
            </a:r>
          </a:p>
          <a:p>
            <a:endParaRPr lang="en-US" sz="1200" b="1" i="1" dirty="0"/>
          </a:p>
          <a:p>
            <a:r>
              <a:rPr lang="en-US" sz="1200" b="1" i="1" dirty="0"/>
              <a:t>Use the following slides to introduce the concept of the Feedback Sandwich. </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861382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G.</a:t>
            </a:r>
            <a:r>
              <a:rPr lang="en-US" sz="1200" cap="all" dirty="0"/>
              <a:t> </a:t>
            </a:r>
            <a:r>
              <a:rPr lang="en-US" sz="1200" b="1" u="sng" cap="all" dirty="0"/>
              <a:t>The “Feedback Sandwich” Recipe</a:t>
            </a:r>
            <a:r>
              <a:rPr lang="en-US" sz="1200" cap="all" dirty="0"/>
              <a:t> </a:t>
            </a:r>
          </a:p>
          <a:p>
            <a:endParaRPr lang="en-US" sz="1200" b="1" i="1" dirty="0"/>
          </a:p>
          <a:p>
            <a:r>
              <a:rPr lang="en-US" sz="1200" b="1" i="1" dirty="0"/>
              <a:t>If the only feedback people receive is criticism, it may increase their performance in the short term, but it is not likely to be effective in the long run. Constant criticism can produce depression and other negative emotions that will eventually decrease motivation.</a:t>
            </a:r>
            <a:endParaRPr lang="en-US" sz="1200" dirty="0"/>
          </a:p>
          <a:p>
            <a:endParaRPr lang="en-US" sz="1200" b="1" i="1" dirty="0"/>
          </a:p>
          <a:p>
            <a:r>
              <a:rPr lang="en-US" sz="1200" b="1" i="1" dirty="0"/>
              <a:t>Feedback messages need sequenced layers of information to be effective.  </a:t>
            </a:r>
            <a:endParaRPr lang="en-US" sz="1200" dirty="0"/>
          </a:p>
          <a:p>
            <a:endParaRPr lang="en-US" sz="1200" b="1" i="1" dirty="0"/>
          </a:p>
          <a:p>
            <a:r>
              <a:rPr lang="en-US" sz="1200" b="1" i="1" dirty="0"/>
              <a:t>Two instructors should demonstrate an effective Feedback Sandwich from a previous Cycle of Instruction activity.  Another option would be to do another demonstration activity. </a:t>
            </a:r>
            <a:endParaRPr lang="en-US" sz="1200" b="1" i="1" dirty="0" smtClean="0"/>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endParaRPr lang="en-US" sz="1200" dirty="0"/>
          </a:p>
          <a:p>
            <a:r>
              <a:rPr lang="en-US" sz="1200" dirty="0"/>
              <a:t> </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268694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22</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182714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Layer 1: Invitation</a:t>
            </a:r>
            <a:endParaRPr lang="en-US" sz="1200" dirty="0"/>
          </a:p>
          <a:p>
            <a:endParaRPr lang="en-US" sz="1200" dirty="0"/>
          </a:p>
          <a:p>
            <a:r>
              <a:rPr lang="en-US" sz="1200" dirty="0"/>
              <a:t>The first layer of the Feedback Sandwich is an invitation to the participant to receive the feedback message. The purpose of the invitation is to find out if the participant is ready to receive the feedback and act upon it. If the invitation is accepted, you may proceed to add the next layer of information. If the invitation is not accepted, you should evaluate the conversation and make adjustments. You will need to create the conditions in which the participant is willing to hear and respond to the feedback. Otherwise, the participant may ignore the information and you will be wasting your time.</a:t>
            </a:r>
          </a:p>
          <a:p>
            <a:endParaRPr lang="en-US" sz="1200" dirty="0"/>
          </a:p>
          <a:p>
            <a:r>
              <a:rPr lang="en-US" sz="1200" dirty="0"/>
              <a:t>In the DWI/SFST course, it is usually understood there is an open invitation from the participant for the instructor to provide feedback at any time. Consequently, it may not be necessary for the instructor to extend an invitation before each feedback message. However, before the first feedback message is delivered, it is a good idea for the instructor to discuss the nature of the feedback messages the participants will receive. Participants don't always know what to do with a feedback message, so it is up to the instructor to show them how to use the information to make progress toward the goals of the conversation. Once the participant is prepared to receive the feedback message, the instructor can proceed to the next layer of the feedback message</a:t>
            </a:r>
            <a:r>
              <a:rPr lang="en-US" sz="1200" dirty="0" smtClean="0"/>
              <a:t>.</a:t>
            </a:r>
          </a:p>
          <a:p>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23</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729625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457200"/>
            <a:ext cx="3838575" cy="2879725"/>
          </a:xfrm>
        </p:spPr>
      </p:sp>
      <p:sp>
        <p:nvSpPr>
          <p:cNvPr id="3" name="Notes Placeholder 2"/>
          <p:cNvSpPr>
            <a:spLocks noGrp="1"/>
          </p:cNvSpPr>
          <p:nvPr>
            <p:ph type="body" idx="1"/>
          </p:nvPr>
        </p:nvSpPr>
        <p:spPr>
          <a:xfrm>
            <a:off x="304800" y="3429000"/>
            <a:ext cx="6781800" cy="5715000"/>
          </a:xfrm>
        </p:spPr>
        <p:txBody>
          <a:bodyPr/>
          <a:lstStyle/>
          <a:p>
            <a:r>
              <a:rPr lang="en-US" sz="1200" b="1" dirty="0"/>
              <a:t>Layer 2: Success Message OR Challenge Message</a:t>
            </a:r>
            <a:endParaRPr lang="en-US" sz="1200" dirty="0"/>
          </a:p>
          <a:p>
            <a:endParaRPr lang="en-US" sz="1200" b="1" i="1" dirty="0"/>
          </a:p>
          <a:p>
            <a:r>
              <a:rPr lang="en-US" sz="1200" b="1" i="1" dirty="0"/>
              <a:t>Point out that a Success Message is different from praise. While praise may be a positive description of performance, Success Message includes acknowledgement of completion of goal or task in conjunction with participant’s perception of accomplishment. For example:  </a:t>
            </a:r>
            <a:endParaRPr lang="en-US" sz="1200" dirty="0"/>
          </a:p>
          <a:p>
            <a:pPr marL="181240" indent="-181240">
              <a:buFont typeface="Arial" panose="020B0604020202020204" pitchFamily="34" charset="0"/>
              <a:buChar char="•"/>
            </a:pPr>
            <a:r>
              <a:rPr lang="en-US" sz="1200" b="1" i="1" dirty="0"/>
              <a:t>Praise:  “You did a good job with the instructions on the Walk and Turn.”  </a:t>
            </a:r>
            <a:endParaRPr lang="en-US" sz="1200" dirty="0"/>
          </a:p>
          <a:p>
            <a:pPr marL="181240" indent="-181240">
              <a:buFont typeface="Arial" panose="020B0604020202020204" pitchFamily="34" charset="0"/>
              <a:buChar char="•"/>
            </a:pPr>
            <a:r>
              <a:rPr lang="en-US" sz="1200" b="1" i="1" dirty="0"/>
              <a:t>Success Message:  “I noticed that your covered all the points on the instructional stage. What did you do differently this time as opposed to earlier?”</a:t>
            </a:r>
            <a:endParaRPr lang="en-US" sz="1200" dirty="0"/>
          </a:p>
          <a:p>
            <a:endParaRPr lang="en-US" sz="1200" dirty="0"/>
          </a:p>
          <a:p>
            <a:r>
              <a:rPr lang="en-US" sz="1200" dirty="0"/>
              <a:t>If the participant has met the success criteria and achieved the goal, you will want to provide a Success Message that reinforces the learning and prepares the participant to accept a new instructional goal. If the participant has not met the success criteria, you should provide a Challenge Message that challenges the participant to develop new knowledge or improve their performance in some way. The type of information you provide in either the Success Message or the Challenge Message will depend on the type of instructional strategy you are using to teach facts, concepts, procedures, processes, or principles. In general, both the Success Message and the Challenge Message will help answer one or more of the three feedback messages:</a:t>
            </a:r>
          </a:p>
          <a:p>
            <a:pPr marL="181240" indent="-181240">
              <a:buFont typeface="Arial" panose="020B0604020202020204" pitchFamily="34" charset="0"/>
              <a:buChar char="•"/>
            </a:pPr>
            <a:r>
              <a:rPr lang="en-US" sz="1200" b="1" dirty="0"/>
              <a:t>Question 1:</a:t>
            </a:r>
            <a:r>
              <a:rPr lang="en-US" sz="1200" dirty="0"/>
              <a:t> Where am I going?  (What are the goals?)</a:t>
            </a:r>
          </a:p>
          <a:p>
            <a:pPr marL="181240" indent="-181240">
              <a:buFont typeface="Arial" panose="020B0604020202020204" pitchFamily="34" charset="0"/>
              <a:buChar char="•"/>
            </a:pPr>
            <a:r>
              <a:rPr lang="en-US" sz="1200" b="1" dirty="0"/>
              <a:t>Question 2:</a:t>
            </a:r>
            <a:r>
              <a:rPr lang="en-US" sz="1200" dirty="0"/>
              <a:t> How am I doing? (What progress is being made toward the goal?)</a:t>
            </a:r>
          </a:p>
          <a:p>
            <a:pPr marL="181240" indent="-181240">
              <a:buFont typeface="Arial" panose="020B0604020202020204" pitchFamily="34" charset="0"/>
              <a:buChar char="•"/>
            </a:pPr>
            <a:r>
              <a:rPr lang="en-US" sz="1200" b="1" dirty="0"/>
              <a:t>Question 3:</a:t>
            </a:r>
            <a:r>
              <a:rPr lang="en-US" sz="1200" dirty="0"/>
              <a:t> Where to next? (What activities need to be undertaken to make better progress?)</a:t>
            </a:r>
          </a:p>
          <a:p>
            <a:endParaRPr lang="en-US" sz="1200" b="1" i="1" dirty="0"/>
          </a:p>
          <a:p>
            <a:r>
              <a:rPr lang="en-US" sz="1200" b="1" i="1" dirty="0"/>
              <a:t>Stress the following point.</a:t>
            </a:r>
            <a:endParaRPr lang="en-US" sz="1200" dirty="0"/>
          </a:p>
          <a:p>
            <a:r>
              <a:rPr lang="en-US" sz="1200" dirty="0" smtClean="0"/>
              <a:t>The </a:t>
            </a:r>
            <a:r>
              <a:rPr lang="en-US" sz="1200" dirty="0"/>
              <a:t>Success Message or Challenge Message should NOT include praise or personal information about the participant. That information may be included in a follow-up message given to the participant at a later time, but praise should not be integrated into this part of the message. This is because it will dilute the effectiveness of the Success Message or Challenge Message. </a:t>
            </a:r>
          </a:p>
          <a:p>
            <a:endParaRPr lang="en-US" sz="1200" dirty="0"/>
          </a:p>
          <a:p>
            <a:r>
              <a:rPr lang="en-US" sz="1200" dirty="0"/>
              <a:t>The main goal with this layer is to make sure the participant knows what the goal is, how much progress they've already made toward it, and what else they need to do to reach it. Once you have delivered the Success Message or Challenge Message, you are ready to proceed to the next layer.</a:t>
            </a:r>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24</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678082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325120" y="3657600"/>
            <a:ext cx="6746240" cy="5410200"/>
          </a:xfrm>
        </p:spPr>
        <p:txBody>
          <a:bodyPr/>
          <a:lstStyle/>
          <a:p>
            <a:r>
              <a:rPr lang="en-US" sz="1200" b="1" dirty="0"/>
              <a:t>Layer 3: Motivation Check</a:t>
            </a:r>
            <a:endParaRPr lang="en-US" sz="1200" dirty="0"/>
          </a:p>
          <a:p>
            <a:endParaRPr lang="en-US" sz="1200" dirty="0"/>
          </a:p>
          <a:p>
            <a:r>
              <a:rPr lang="en-US" sz="1200" dirty="0"/>
              <a:t>Participants may have enough prior knowledge and skill to pursue an instructional goal, but if they lack sufficient motivation, they will never achieve it. There are three things that lead to motivated performance of a work task:</a:t>
            </a:r>
          </a:p>
          <a:p>
            <a:pPr marL="181240" indent="-181240">
              <a:buFont typeface="Arial" panose="020B0604020202020204" pitchFamily="34" charset="0"/>
              <a:buChar char="•"/>
            </a:pPr>
            <a:r>
              <a:rPr lang="en-US" sz="1200" dirty="0"/>
              <a:t>Commit to actively pursue the task (do it now, not later)</a:t>
            </a:r>
          </a:p>
          <a:p>
            <a:pPr marL="181240" indent="-181240">
              <a:buFont typeface="Arial" panose="020B0604020202020204" pitchFamily="34" charset="0"/>
              <a:buChar char="•"/>
            </a:pPr>
            <a:r>
              <a:rPr lang="en-US" sz="1200" dirty="0"/>
              <a:t>Persist at the task even when there are distractions</a:t>
            </a:r>
          </a:p>
          <a:p>
            <a:pPr marL="181240" indent="-181240">
              <a:buFont typeface="Arial" panose="020B0604020202020204" pitchFamily="34" charset="0"/>
              <a:buChar char="•"/>
            </a:pPr>
            <a:r>
              <a:rPr lang="en-US" sz="1200" dirty="0"/>
              <a:t>Invest the mental effort needed to succeed at the task</a:t>
            </a:r>
          </a:p>
          <a:p>
            <a:endParaRPr lang="en-US" sz="1200" dirty="0"/>
          </a:p>
          <a:p>
            <a:r>
              <a:rPr lang="en-US" sz="1200" dirty="0"/>
              <a:t>The purpose of the Motivation Check is to ensure participants will do all three of these things. However, instructors should know that before participants can do these three things, they must have certain beliefs about themselves and the task at hand. </a:t>
            </a:r>
          </a:p>
          <a:p>
            <a:pPr marL="181240" indent="-181240">
              <a:buFont typeface="Arial" panose="020B0604020202020204" pitchFamily="34" charset="0"/>
              <a:buChar char="•"/>
            </a:pPr>
            <a:r>
              <a:rPr lang="en-US" sz="1200" dirty="0"/>
              <a:t>They must have the self-confidence (attitude) to conduct a DWI investigation</a:t>
            </a:r>
          </a:p>
          <a:p>
            <a:pPr marL="181240" indent="-181240">
              <a:buFont typeface="Arial" panose="020B0604020202020204" pitchFamily="34" charset="0"/>
              <a:buChar char="•"/>
            </a:pPr>
            <a:r>
              <a:rPr lang="en-US" sz="1200" dirty="0"/>
              <a:t>They must also believe they have the knowledge and skills to conduct the investigation </a:t>
            </a:r>
          </a:p>
          <a:p>
            <a:pPr marL="181240" indent="-181240">
              <a:buFont typeface="Arial" panose="020B0604020202020204" pitchFamily="34" charset="0"/>
              <a:buChar char="•"/>
            </a:pPr>
            <a:r>
              <a:rPr lang="en-US" sz="1200" dirty="0"/>
              <a:t>They have the authority to conduct the investigation</a:t>
            </a:r>
          </a:p>
          <a:p>
            <a:endParaRPr lang="en-US" sz="1200" b="1" i="1" dirty="0"/>
          </a:p>
          <a:p>
            <a:r>
              <a:rPr lang="en-US" sz="1200" b="1" i="1" dirty="0"/>
              <a:t>If the any of the three are missing they are unlikely to conduct the investigation. </a:t>
            </a:r>
            <a:endParaRPr lang="en-US" sz="1200" dirty="0"/>
          </a:p>
          <a:p>
            <a:endParaRPr lang="en-US" sz="1200" dirty="0"/>
          </a:p>
          <a:p>
            <a:r>
              <a:rPr lang="en-US" sz="1200" dirty="0"/>
              <a:t>If the instructor believes there is a motivational barrier to do the task, but isn't sure what the nature of that barrier is, one or more of the following questions may be asked to pinpoint the problem.</a:t>
            </a:r>
          </a:p>
          <a:p>
            <a:pPr marL="181240" indent="-181240">
              <a:buFont typeface="Arial" panose="020B0604020202020204" pitchFamily="34" charset="0"/>
              <a:buChar char="•"/>
            </a:pPr>
            <a:r>
              <a:rPr lang="en-US" sz="1200" dirty="0"/>
              <a:t>How confident are you that you will be able to conduct DWI investigations?</a:t>
            </a:r>
          </a:p>
          <a:p>
            <a:pPr marL="181240" indent="-181240">
              <a:buFont typeface="Arial" panose="020B0604020202020204" pitchFamily="34" charset="0"/>
              <a:buChar char="•"/>
            </a:pPr>
            <a:r>
              <a:rPr lang="en-US" sz="1200" dirty="0"/>
              <a:t>What is your level of commitment to study and practice?</a:t>
            </a:r>
          </a:p>
          <a:p>
            <a:pPr marL="181240" indent="-181240">
              <a:buFont typeface="Arial" panose="020B0604020202020204" pitchFamily="34" charset="0"/>
              <a:buChar char="•"/>
            </a:pPr>
            <a:r>
              <a:rPr lang="en-US" sz="1200" dirty="0"/>
              <a:t>How will you persist at your practice activities even when distractions occur?</a:t>
            </a:r>
          </a:p>
          <a:p>
            <a:pPr marL="181240" indent="-181240">
              <a:buFont typeface="Arial" panose="020B0604020202020204" pitchFamily="34" charset="0"/>
              <a:buChar char="•"/>
            </a:pPr>
            <a:r>
              <a:rPr lang="en-US" sz="1200" dirty="0"/>
              <a:t>Do you believe you have access to all of the resources you need to achieve the goal?</a:t>
            </a:r>
          </a:p>
          <a:p>
            <a:pPr marL="181240" indent="-181240">
              <a:buFont typeface="Arial" panose="020B0604020202020204" pitchFamily="34" charset="0"/>
              <a:buChar char="•"/>
            </a:pPr>
            <a:r>
              <a:rPr lang="en-US" sz="1200" dirty="0"/>
              <a:t>Are you willing to invest enough mental effort to achieve the goal by the end of the course?</a:t>
            </a:r>
          </a:p>
          <a:p>
            <a:endParaRPr lang="en-US" sz="1200" dirty="0"/>
          </a:p>
          <a:p>
            <a:r>
              <a:rPr lang="en-US" sz="1200" dirty="0"/>
              <a:t>Depending on the answers to these questions, the instructor should provide the information needed to overcome any motivational barriers. Once it is clear the participant is motivated to do the work, the instructor can add the final layer of the Feedback Sandwich. </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25</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565142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Layer 4: Follow-Up</a:t>
            </a:r>
            <a:endParaRPr lang="en-US" sz="1200" dirty="0"/>
          </a:p>
          <a:p>
            <a:endParaRPr lang="en-US" sz="1200" dirty="0"/>
          </a:p>
          <a:p>
            <a:r>
              <a:rPr lang="en-US" sz="1200" dirty="0"/>
              <a:t>The final layer of the Feedback Sandwich is to provide the participant with a brief explanation of a follow-up activity that will be done to ensure the participant is progressing toward the goal. If the participant knows progress is being measured and recorded, the task is much more likely to be completed. The follow-up message should include information that answers the following questions:</a:t>
            </a:r>
          </a:p>
          <a:p>
            <a:pPr marL="181240" indent="-181240">
              <a:buFont typeface="Arial" panose="020B0604020202020204" pitchFamily="34" charset="0"/>
              <a:buChar char="•"/>
            </a:pPr>
            <a:r>
              <a:rPr lang="en-US" sz="1200" dirty="0"/>
              <a:t>How will your progress be measured?</a:t>
            </a:r>
          </a:p>
          <a:p>
            <a:pPr marL="181240" indent="-181240">
              <a:buFont typeface="Arial" panose="020B0604020202020204" pitchFamily="34" charset="0"/>
              <a:buChar char="•"/>
            </a:pPr>
            <a:r>
              <a:rPr lang="en-US" sz="1200" dirty="0"/>
              <a:t>Who will do the measuring?</a:t>
            </a:r>
          </a:p>
          <a:p>
            <a:pPr marL="181240" indent="-181240">
              <a:buFont typeface="Arial" panose="020B0604020202020204" pitchFamily="34" charset="0"/>
              <a:buChar char="•"/>
            </a:pPr>
            <a:r>
              <a:rPr lang="en-US" sz="1200" dirty="0"/>
              <a:t>When will progress be measured?</a:t>
            </a:r>
          </a:p>
          <a:p>
            <a:pPr marL="181240" indent="-181240">
              <a:buFont typeface="Arial" panose="020B0604020202020204" pitchFamily="34" charset="0"/>
              <a:buChar char="•"/>
            </a:pPr>
            <a:r>
              <a:rPr lang="en-US" sz="1200" dirty="0"/>
              <a:t>(Optional) When will the next feedback message be given?</a:t>
            </a:r>
          </a:p>
          <a:p>
            <a:endParaRPr lang="en-US" sz="1200" dirty="0"/>
          </a:p>
          <a:p>
            <a:r>
              <a:rPr lang="en-US" sz="1200" dirty="0"/>
              <a:t>The last piece of information is optional because the timing of the message may depend upon a number of factors. However, if participants know when they will receive the next feedback message, they can better prepare themselves to receive it</a:t>
            </a:r>
            <a:r>
              <a:rPr lang="en-US" sz="1200" dirty="0" smtClean="0"/>
              <a:t>.</a:t>
            </a:r>
          </a:p>
          <a:p>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26</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98064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a:t>
            </a:r>
            <a:r>
              <a:rPr lang="en-US" sz="1200" cap="all" dirty="0"/>
              <a:t> </a:t>
            </a:r>
            <a:r>
              <a:rPr lang="en-US" sz="1200" b="1" u="sng" cap="all" dirty="0"/>
              <a:t>Praise or Feedback</a:t>
            </a:r>
            <a:endParaRPr lang="en-US" sz="1200" cap="all" dirty="0"/>
          </a:p>
          <a:p>
            <a:endParaRPr lang="en-US" sz="1200" dirty="0"/>
          </a:p>
          <a:p>
            <a:r>
              <a:rPr lang="en-US" sz="1200" dirty="0"/>
              <a:t>The timing of the praise or feedback is an important consideration. You should make sure the praise message isn't delivered directly before or after any Success Message or Challenge Message. You don't want to risk distracting the participants from their work by praise or personal information.</a:t>
            </a:r>
          </a:p>
          <a:p>
            <a:endParaRPr lang="en-US" sz="1200" dirty="0"/>
          </a:p>
          <a:p>
            <a:r>
              <a:rPr lang="en-US" sz="1200" dirty="0"/>
              <a:t>As part of the follow-up activities to an instructional conversation, the instructor may use brief praise or feedback about the participant’s performance. This may help to promote positive emotions and attitudes about learning and help participants take an active part in the instructional conversation. This feedback should be separate from the above feedback messages related to goal achievement. Feedback may do one or more of the following: </a:t>
            </a:r>
          </a:p>
          <a:p>
            <a:pPr marL="181240" indent="-181240">
              <a:buFont typeface="Arial" panose="020B0604020202020204" pitchFamily="34" charset="0"/>
              <a:buChar char="•"/>
            </a:pPr>
            <a:r>
              <a:rPr lang="en-US" sz="1200" dirty="0"/>
              <a:t>Help the participant acquire a sense of "belonging" to the group</a:t>
            </a:r>
          </a:p>
          <a:p>
            <a:pPr marL="181240" indent="-181240">
              <a:buFont typeface="Arial" panose="020B0604020202020204" pitchFamily="34" charset="0"/>
              <a:buChar char="•"/>
            </a:pPr>
            <a:r>
              <a:rPr lang="en-US" sz="1200" dirty="0"/>
              <a:t>Increase the level of trust between the instructor and participant</a:t>
            </a:r>
          </a:p>
          <a:p>
            <a:pPr marL="181240" indent="-181240">
              <a:buFont typeface="Arial" panose="020B0604020202020204" pitchFamily="34" charset="0"/>
              <a:buChar char="•"/>
            </a:pPr>
            <a:r>
              <a:rPr lang="en-US" sz="1200" dirty="0"/>
              <a:t>Increase the level of trust between the participant and other participants</a:t>
            </a:r>
          </a:p>
          <a:p>
            <a:pPr marL="181240" indent="-181240">
              <a:buFont typeface="Arial" panose="020B0604020202020204" pitchFamily="34" charset="0"/>
              <a:buChar char="•"/>
            </a:pPr>
            <a:r>
              <a:rPr lang="en-US" sz="1200" dirty="0"/>
              <a:t>Help the participant feel their work is appreciated</a:t>
            </a:r>
          </a:p>
          <a:p>
            <a:pPr marL="181240" indent="-181240">
              <a:buFont typeface="Arial" panose="020B0604020202020204" pitchFamily="34" charset="0"/>
              <a:buChar char="•"/>
            </a:pPr>
            <a:r>
              <a:rPr lang="en-US" sz="1200" dirty="0"/>
              <a:t>Let the participant know they are respected</a:t>
            </a:r>
          </a:p>
          <a:p>
            <a:pPr marL="181240" indent="-181240">
              <a:buFont typeface="Arial" panose="020B0604020202020204" pitchFamily="34" charset="0"/>
              <a:buChar char="•"/>
            </a:pPr>
            <a:r>
              <a:rPr lang="en-US" sz="1200" dirty="0"/>
              <a:t>Express a sense of optimism and confidence the participants can succeed</a:t>
            </a:r>
          </a:p>
          <a:p>
            <a:pPr marL="181240" indent="-181240">
              <a:buFont typeface="Arial" panose="020B0604020202020204" pitchFamily="34" charset="0"/>
              <a:buChar char="•"/>
            </a:pPr>
            <a:r>
              <a:rPr lang="en-US" sz="1200" dirty="0"/>
              <a:t>Express a high level of expectations along with a belief the participants can meet those expectations</a:t>
            </a:r>
          </a:p>
          <a:p>
            <a:pPr marL="181240" indent="-181240">
              <a:buFont typeface="Arial" panose="020B0604020202020204" pitchFamily="34" charset="0"/>
              <a:buChar char="•"/>
            </a:pPr>
            <a:r>
              <a:rPr lang="en-US" sz="1200" dirty="0"/>
              <a:t>Empathize with the participant</a:t>
            </a:r>
          </a:p>
          <a:p>
            <a:endParaRPr lang="en-US" sz="1200"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27</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25048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Conclusion</a:t>
            </a:r>
            <a:endParaRPr lang="en-US" sz="1200" dirty="0"/>
          </a:p>
          <a:p>
            <a:endParaRPr lang="en-US" sz="1200" dirty="0"/>
          </a:p>
          <a:p>
            <a:r>
              <a:rPr lang="en-US" sz="1200" dirty="0"/>
              <a:t>When participants receive appropriate feedback, their performance can be dramatically improved, with an average percentile gain of 26 percent. What is even more impressive is when teachers or trainers get feedback from the participants on their teaching and then use it to improve their instruction, participant’s achievement increases by an average of 31 percent. Clearly, feedback is one of the most powerful ways to increase achievement in classroom and in the field, but it has to be the right feedback given at the right time. </a:t>
            </a:r>
          </a:p>
          <a:p>
            <a:endParaRPr lang="en-US" sz="1200" b="1" i="1" dirty="0"/>
          </a:p>
          <a:p>
            <a:r>
              <a:rPr lang="en-US" sz="1200" b="1" i="1" dirty="0"/>
              <a:t>Assign participants to groups of four to six.  Each group will be given the following scenarios to practice using the Feedback Sandwich. An instructor will be assigned to each group to provide feedback to each participant that has provided the feedback message.</a:t>
            </a:r>
            <a:endParaRPr lang="en-US" sz="1200" dirty="0"/>
          </a:p>
          <a:p>
            <a:endParaRPr lang="en-US" sz="1200" b="1" i="1" dirty="0"/>
          </a:p>
          <a:p>
            <a:r>
              <a:rPr lang="en-US" sz="1200" b="1" i="1" dirty="0"/>
              <a:t>Example scenarios:</a:t>
            </a:r>
            <a:endParaRPr lang="en-US" sz="1200" dirty="0"/>
          </a:p>
          <a:p>
            <a:pPr marL="181240" indent="-181240">
              <a:buFont typeface="Arial" panose="020B0604020202020204" pitchFamily="34" charset="0"/>
              <a:buChar char="•"/>
            </a:pPr>
            <a:r>
              <a:rPr lang="en-US" sz="1200" b="1" i="1" dirty="0"/>
              <a:t>Participant holds the stimulus too close to the face during the HGN test</a:t>
            </a:r>
            <a:endParaRPr lang="en-US" sz="1200" dirty="0"/>
          </a:p>
          <a:p>
            <a:pPr marL="181240" indent="-181240">
              <a:buFont typeface="Arial" panose="020B0604020202020204" pitchFamily="34" charset="0"/>
              <a:buChar char="•"/>
            </a:pPr>
            <a:r>
              <a:rPr lang="en-US" sz="1200" b="1" i="1" dirty="0"/>
              <a:t>Demonstrates the Walk and Turn incorrectly</a:t>
            </a:r>
            <a:endParaRPr lang="en-US" sz="1200" dirty="0"/>
          </a:p>
          <a:p>
            <a:pPr marL="181240" indent="-181240">
              <a:buFont typeface="Arial" panose="020B0604020202020204" pitchFamily="34" charset="0"/>
              <a:buChar char="•"/>
            </a:pPr>
            <a:r>
              <a:rPr lang="en-US" sz="1200" b="1" i="1" dirty="0"/>
              <a:t>Participant provides incorrect SFST accuracy percentages</a:t>
            </a:r>
            <a:endParaRPr lang="en-US" sz="1200" dirty="0"/>
          </a:p>
          <a:p>
            <a:pPr marL="181240" indent="-181240">
              <a:buFont typeface="Arial" panose="020B0604020202020204" pitchFamily="34" charset="0"/>
              <a:buChar char="•"/>
            </a:pPr>
            <a:r>
              <a:rPr lang="en-US" sz="1200" b="1" i="1" dirty="0"/>
              <a:t>Participant fails to detect clues, or reports clues that were not present, in the alcohol workshop</a:t>
            </a:r>
            <a:endParaRPr lang="en-US" sz="1200" dirty="0"/>
          </a:p>
          <a:p>
            <a:endParaRPr lang="en-US" sz="1200"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28</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81464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I.</a:t>
            </a:r>
            <a:r>
              <a:rPr lang="en-US" sz="1200" cap="all" dirty="0"/>
              <a:t> </a:t>
            </a:r>
            <a:r>
              <a:rPr lang="en-US" sz="1200" b="1" u="sng" cap="all" dirty="0"/>
              <a:t>Integrating the Effective Feedback Recipe</a:t>
            </a:r>
            <a:endParaRPr lang="en-US" sz="1200" cap="all" dirty="0"/>
          </a:p>
          <a:p>
            <a:endParaRPr lang="en-US" sz="1200" b="1" i="1" dirty="0"/>
          </a:p>
          <a:p>
            <a:r>
              <a:rPr lang="en-US" sz="1200" b="1" i="1" dirty="0"/>
              <a:t>Using the Integration principle from the Cycle of Instruction, tell participants they will be applying the effective feedback recipe during the Participant Presentations and Proficiency testing in this session.</a:t>
            </a:r>
            <a:endParaRPr lang="en-US" sz="1200" dirty="0"/>
          </a:p>
          <a:p>
            <a:endParaRPr lang="en-US" sz="1200" dirty="0"/>
          </a:p>
          <a:p>
            <a:r>
              <a:rPr lang="en-US" sz="1200" dirty="0"/>
              <a:t>Now that you have had a chance to practice this, you will use best practices in the Cycle of Instruction and integrate what you have learned in this Session in the Participant Presentations and Proficiency testing. </a:t>
            </a:r>
            <a:endParaRPr lang="en-US" sz="1200" dirty="0" smtClean="0"/>
          </a:p>
          <a:p>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29</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513757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5: Effective Feedback, Coaching, and Proficiencies</a:t>
            </a:r>
            <a:endParaRPr lang="en-US" sz="1200" dirty="0"/>
          </a:p>
          <a:p>
            <a:endParaRPr lang="en-US" sz="1200" b="1" i="1" dirty="0"/>
          </a:p>
          <a:p>
            <a:r>
              <a:rPr lang="en-US" sz="1200" b="1" i="1" dirty="0"/>
              <a:t>Estimated time for Session 5: 2 Hours</a:t>
            </a:r>
            <a:endParaRPr lang="en-US" sz="1200" dirty="0"/>
          </a:p>
          <a:p>
            <a:r>
              <a:rPr lang="en-US" sz="1200" b="1" i="1" dirty="0"/>
              <a:t> </a:t>
            </a:r>
            <a:endParaRPr lang="en-US" sz="1200" dirty="0"/>
          </a:p>
          <a:p>
            <a:r>
              <a:rPr lang="en-US" sz="1200" b="1" i="1" dirty="0"/>
              <a:t>Materials </a:t>
            </a:r>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SFST Proficiency Examination Forms</a:t>
            </a:r>
            <a:endParaRPr lang="en-US" sz="1200" dirty="0"/>
          </a:p>
          <a:p>
            <a:pPr marL="181240" indent="-181240">
              <a:buFont typeface="Arial" panose="020B0604020202020204" pitchFamily="34" charset="0"/>
              <a:buChar char="•"/>
            </a:pPr>
            <a:r>
              <a:rPr lang="en-US" sz="1200" b="1" i="1" dirty="0"/>
              <a:t>Computer speakers (for embedded audio)</a:t>
            </a:r>
            <a:endParaRPr lang="en-US" sz="1200" dirty="0"/>
          </a:p>
          <a:p>
            <a:endParaRPr lang="en-US" sz="1200" b="1" i="1" dirty="0"/>
          </a:p>
          <a:p>
            <a:r>
              <a:rPr lang="en-US" sz="1200" b="1" i="1" dirty="0"/>
              <a:t>Explain to participants the session will focus on providing feedback while supervising SFST proficiencies as required during the SFST Course.  Although there are many other skills requiring feedback and coaching, this will serve as an example of general process</a:t>
            </a:r>
            <a:r>
              <a:rPr lang="en-US" sz="1200" b="1" i="1" dirty="0" smtClean="0"/>
              <a:t>.</a:t>
            </a:r>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smtClean="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7" name="Footer Placeholder 6"/>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06400" y="3581400"/>
            <a:ext cx="6583680" cy="5638800"/>
          </a:xfrm>
        </p:spPr>
        <p:txBody>
          <a:bodyPr/>
          <a:lstStyle/>
          <a:p>
            <a:r>
              <a:rPr lang="en-US" sz="1200" b="1" cap="all" dirty="0"/>
              <a:t>J.</a:t>
            </a:r>
            <a:r>
              <a:rPr lang="en-US" sz="1200" cap="all" dirty="0"/>
              <a:t> </a:t>
            </a:r>
            <a:r>
              <a:rPr lang="en-US" sz="1200" b="1" u="sng" cap="all" dirty="0"/>
              <a:t>Summary and Example</a:t>
            </a:r>
            <a:endParaRPr lang="en-US" sz="1200" cap="all" dirty="0"/>
          </a:p>
          <a:p>
            <a:endParaRPr lang="en-US" sz="1200" b="1" dirty="0"/>
          </a:p>
          <a:p>
            <a:r>
              <a:rPr lang="en-US" sz="1200" b="1" dirty="0"/>
              <a:t>Feedback Messages</a:t>
            </a:r>
            <a:endParaRPr lang="en-US" sz="1200" dirty="0"/>
          </a:p>
          <a:p>
            <a:r>
              <a:rPr lang="en-US" sz="1200" dirty="0"/>
              <a:t>Question 1: Where am I going?  (What are the goals?)</a:t>
            </a:r>
          </a:p>
          <a:p>
            <a:r>
              <a:rPr lang="en-US" sz="1200" dirty="0"/>
              <a:t>Question 2: How am I doing? (What progress is being made toward the goal?)</a:t>
            </a:r>
          </a:p>
          <a:p>
            <a:r>
              <a:rPr lang="en-US" sz="1200" dirty="0"/>
              <a:t>Question 3: Where to next? (What activities need to be undertaken to make better progress?)</a:t>
            </a:r>
          </a:p>
          <a:p>
            <a:endParaRPr lang="en-US" sz="1200" b="1" dirty="0"/>
          </a:p>
          <a:p>
            <a:r>
              <a:rPr lang="en-US" sz="1200" b="1" dirty="0"/>
              <a:t>Feedback Sandwich</a:t>
            </a:r>
            <a:endParaRPr lang="en-US" sz="1200" dirty="0"/>
          </a:p>
          <a:p>
            <a:r>
              <a:rPr lang="en-US" sz="1200" dirty="0"/>
              <a:t>Layer 1: Invitation</a:t>
            </a:r>
          </a:p>
          <a:p>
            <a:r>
              <a:rPr lang="en-US" sz="1200" dirty="0"/>
              <a:t>Layer 2: Success Message or Challenge Message</a:t>
            </a:r>
          </a:p>
          <a:p>
            <a:r>
              <a:rPr lang="en-US" sz="1200" dirty="0"/>
              <a:t>Layer 3: Motivation Check</a:t>
            </a:r>
          </a:p>
          <a:p>
            <a:r>
              <a:rPr lang="en-US" sz="1200" dirty="0"/>
              <a:t>Layer 4: Follow-up</a:t>
            </a:r>
          </a:p>
          <a:p>
            <a:endParaRPr lang="en-US" sz="1200" dirty="0"/>
          </a:p>
          <a:p>
            <a:r>
              <a:rPr lang="en-US" sz="1200" dirty="0"/>
              <a:t>The Feedback Sandwich recipe consists of four interrelated layers.</a:t>
            </a:r>
          </a:p>
          <a:p>
            <a:pPr lvl="0"/>
            <a:endParaRPr lang="en-US" sz="1200" dirty="0"/>
          </a:p>
          <a:p>
            <a:pPr marL="181240" indent="-181240">
              <a:buFont typeface="Arial" panose="020B0604020202020204" pitchFamily="34" charset="0"/>
              <a:buChar char="•"/>
            </a:pPr>
            <a:r>
              <a:rPr lang="en-US" sz="1200" dirty="0"/>
              <a:t>In Layer 1, participants are invited to receive the feedback message</a:t>
            </a:r>
          </a:p>
          <a:p>
            <a:pPr marL="664546" lvl="1" indent="-181240">
              <a:buFont typeface="Courier New" panose="02070309020205020404" pitchFamily="49" charset="0"/>
              <a:buChar char="o"/>
            </a:pPr>
            <a:r>
              <a:rPr lang="en-US" sz="1200" dirty="0"/>
              <a:t>Example: "I see you're working on HGN. Is it okay if I give you some feedback that might help you out?"</a:t>
            </a:r>
          </a:p>
          <a:p>
            <a:pPr lvl="0"/>
            <a:endParaRPr lang="en-US" sz="1200" dirty="0"/>
          </a:p>
          <a:p>
            <a:pPr marL="181240" indent="-181240">
              <a:buFont typeface="Arial" panose="020B0604020202020204" pitchFamily="34" charset="0"/>
              <a:buChar char="•"/>
            </a:pPr>
            <a:r>
              <a:rPr lang="en-US" sz="1200" dirty="0"/>
              <a:t>If they accept the invitation, Layer 2 contains a Success Message OR a Challenge Message that answers the 3 Feedback Questions</a:t>
            </a:r>
          </a:p>
          <a:p>
            <a:pPr marL="664546" lvl="1" indent="-181240">
              <a:buFont typeface="Courier New" panose="02070309020205020404" pitchFamily="49" charset="0"/>
              <a:buChar char="o"/>
            </a:pPr>
            <a:r>
              <a:rPr lang="en-US" sz="1200" dirty="0"/>
              <a:t>Example: "It looks like you’re trying to </a:t>
            </a:r>
            <a:r>
              <a:rPr lang="en-US" sz="1200" dirty="0" smtClean="0"/>
              <a:t>________ </a:t>
            </a:r>
            <a:r>
              <a:rPr lang="en-US" sz="1200" dirty="0"/>
              <a:t>(Question 1). I see good progress on _____, but there is something going on with _____ that needs to be fixed (Question 2). Try doing _____ instead, and see if that works better for you (Question 3). If it does, practice doing it about 10 more times so that you can get really good at it. If it doesn't work, let me know and we'll try another approach." </a:t>
            </a:r>
          </a:p>
          <a:p>
            <a:pPr lvl="0"/>
            <a:endParaRPr lang="en-US" sz="1200" dirty="0"/>
          </a:p>
          <a:p>
            <a:pPr marL="181240" indent="-181240">
              <a:buFont typeface="Arial" panose="020B0604020202020204" pitchFamily="34" charset="0"/>
              <a:buChar char="•"/>
            </a:pPr>
            <a:r>
              <a:rPr lang="en-US" sz="1200" dirty="0"/>
              <a:t>In Layer 3, the instructor makes sure the participant is motivated to do the work</a:t>
            </a:r>
          </a:p>
          <a:p>
            <a:pPr marL="664546" lvl="1" indent="-181240">
              <a:buFont typeface="Courier New" panose="02070309020205020404" pitchFamily="49" charset="0"/>
              <a:buChar char="o"/>
            </a:pPr>
            <a:r>
              <a:rPr lang="en-US" sz="1200" dirty="0"/>
              <a:t>Example: "Is that something you'd be willing to try, or is there something that would keep you from being able to do that?" </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30</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184649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731520" y="3750564"/>
            <a:ext cx="5852160" cy="5317236"/>
          </a:xfrm>
        </p:spPr>
        <p:txBody>
          <a:bodyPr/>
          <a:lstStyle/>
          <a:p>
            <a:pPr marL="181240" indent="-181240">
              <a:buFont typeface="Arial" panose="020B0604020202020204" pitchFamily="34" charset="0"/>
              <a:buChar char="•"/>
            </a:pPr>
            <a:r>
              <a:rPr lang="en-US" sz="1200" dirty="0"/>
              <a:t>Finally, Layer 4 contains follow-up information about how participant progress will be measured</a:t>
            </a:r>
          </a:p>
          <a:p>
            <a:pPr marL="664546" lvl="1" indent="-181240">
              <a:buFont typeface="Courier New" panose="02070309020205020404" pitchFamily="49" charset="0"/>
              <a:buChar char="o"/>
            </a:pPr>
            <a:r>
              <a:rPr lang="en-US" sz="1200" dirty="0"/>
              <a:t>Example: "Keep track of how much time it takes you to do _____ each time you practice, and make notes of any progress you see in your ability to do this task. I'll review your notes with you tomorrow, and I'll watch you do it one or two times to see if there is anything else we can do to make progress toward the goal of _____."</a:t>
            </a:r>
          </a:p>
          <a:p>
            <a:endParaRPr lang="en-US" sz="1200" dirty="0"/>
          </a:p>
          <a:p>
            <a:r>
              <a:rPr lang="en-US" sz="1200" dirty="0" smtClean="0"/>
              <a:t>Note:</a:t>
            </a:r>
            <a:r>
              <a:rPr lang="en-US" sz="1200" baseline="0" dirty="0" smtClean="0"/>
              <a:t>  P</a:t>
            </a:r>
            <a:r>
              <a:rPr lang="en-US" sz="1200" dirty="0" smtClean="0"/>
              <a:t>raise </a:t>
            </a:r>
            <a:r>
              <a:rPr lang="en-US" sz="1200" dirty="0"/>
              <a:t>is not offered at the end of this Feedback Sandwich. Instead, any such feedback would be delivered separately at a later time so there is a clear separation of general praise from the other types of specific feedback. After some time has passed, the instructor might send the participant a message like the following example.</a:t>
            </a:r>
          </a:p>
          <a:p>
            <a:pPr lvl="0"/>
            <a:endParaRPr lang="en-US" sz="1200" dirty="0"/>
          </a:p>
          <a:p>
            <a:pPr marL="664546" lvl="1" indent="-181240">
              <a:buFont typeface="Arial" panose="020B0604020202020204" pitchFamily="34" charset="0"/>
              <a:buChar char="•"/>
            </a:pPr>
            <a:r>
              <a:rPr lang="en-US" sz="1200" dirty="0"/>
              <a:t>"I was just thinking about your progress in the course and I wanted to let you know that I appreciate all the effort you are putting into the work you do. It is really good stuff! Keep up the good work!"</a:t>
            </a:r>
          </a:p>
          <a:p>
            <a:endParaRPr lang="en-US" sz="1200" dirty="0"/>
          </a:p>
          <a:p>
            <a:r>
              <a:rPr lang="en-US" sz="1200" dirty="0"/>
              <a:t>This general Feedback Sandwich recipe will work for most learning activities and it supports a wide range of instructional strategies. </a:t>
            </a:r>
          </a:p>
          <a:p>
            <a:endParaRPr lang="en-US" sz="1200" b="1" i="1" dirty="0"/>
          </a:p>
          <a:p>
            <a:r>
              <a:rPr lang="en-US" sz="1200" b="1" i="1" dirty="0" smtClean="0"/>
              <a:t>Distribute </a:t>
            </a:r>
            <a:r>
              <a:rPr lang="en-US" sz="1200" b="1" i="1" dirty="0"/>
              <a:t>SFST proficiency examination forms to participants. Have class work in groups of 3-4. One participant will be the test Subject, one will be the Officer, and one will be the Coach. It is crucial the Coach apply the principles learned in this session to evaluate and offer feedback to the Officer during the SFSTs. At the conclusion of the proficiency examination, the Coach will sign the form acknowledging proficiency or employ remedial training. The participants will then switch roles. </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31</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09024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K.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to </a:t>
            </a:r>
            <a:r>
              <a:rPr lang="en-US" sz="1200" b="1" i="1" dirty="0" smtClean="0"/>
              <a:t>the next Session.</a:t>
            </a:r>
            <a:endParaRPr lang="en-US" sz="1200" b="1" i="1" dirty="0"/>
          </a:p>
          <a:p>
            <a:endParaRPr lang="en-US" sz="1200"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32</a:t>
            </a:fld>
            <a:endParaRPr lang="en-US" dirty="0"/>
          </a:p>
        </p:txBody>
      </p:sp>
      <p:sp>
        <p:nvSpPr>
          <p:cNvPr id="7" name="Footer Placeholder 6"/>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 </a:t>
            </a:r>
            <a:endParaRPr lang="en-US" sz="1200" dirty="0"/>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Identify the skills necessary to provide effective feedback (Activation)</a:t>
            </a:r>
          </a:p>
          <a:p>
            <a:pPr marL="181240" indent="-181240">
              <a:buFont typeface="Arial" panose="020B0604020202020204" pitchFamily="34" charset="0"/>
              <a:buChar char="•"/>
            </a:pPr>
            <a:r>
              <a:rPr lang="en-US" sz="1200" dirty="0"/>
              <a:t>Demonstrate an effective feedback method (Demonstration)</a:t>
            </a:r>
          </a:p>
          <a:p>
            <a:pPr marL="181240" indent="-181240">
              <a:buFont typeface="Arial" panose="020B0604020202020204" pitchFamily="34" charset="0"/>
              <a:buChar char="•"/>
            </a:pPr>
            <a:r>
              <a:rPr lang="en-US" sz="1200" dirty="0"/>
              <a:t>Apply the effective feedback method using the scenarios provided (Application)</a:t>
            </a:r>
          </a:p>
          <a:p>
            <a:pPr marL="181240" indent="-181240">
              <a:buFont typeface="Arial" panose="020B0604020202020204" pitchFamily="34" charset="0"/>
              <a:buChar char="•"/>
            </a:pPr>
            <a:r>
              <a:rPr lang="en-US" sz="1200" dirty="0"/>
              <a:t>Use effective feedback method during final presentations (Integration</a:t>
            </a:r>
            <a:r>
              <a:rPr lang="en-US" sz="1200" dirty="0" smtClean="0"/>
              <a:t>)</a:t>
            </a:r>
          </a:p>
          <a:p>
            <a:pPr marL="181240" indent="-181240">
              <a:buFont typeface="Arial" panose="020B0604020202020204" pitchFamily="34" charset="0"/>
              <a:buChar char="•"/>
            </a:pPr>
            <a:r>
              <a:rPr lang="en-US" sz="1200" dirty="0" smtClean="0"/>
              <a:t>Conduct SFST proficiency examination</a:t>
            </a:r>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endParaRPr lang="en-US" sz="1200" dirty="0" smtClean="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a:t>__________________________________________________________________________</a:t>
            </a:r>
            <a:endParaRPr lang="en-US" sz="1200" dirty="0"/>
          </a:p>
          <a:p>
            <a:endParaRPr lang="en-US" sz="1200" dirty="0"/>
          </a:p>
          <a:p>
            <a:pPr marL="181240" indent="-181240">
              <a:buFont typeface="Arial" panose="020B0604020202020204" pitchFamily="34" charset="0"/>
              <a:buChar char="•"/>
            </a:pP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7" name="Footer Placeholder 6"/>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err="1"/>
              <a:t>FeedbAck</a:t>
            </a:r>
            <a:r>
              <a:rPr lang="en-US" sz="1200" b="1" u="sng" cap="all" dirty="0"/>
              <a:t> from Previous Training</a:t>
            </a:r>
            <a:endParaRPr lang="en-US" sz="1200" cap="all" dirty="0"/>
          </a:p>
          <a:p>
            <a:endParaRPr lang="en-US" sz="1200" b="1" i="1" dirty="0"/>
          </a:p>
          <a:p>
            <a:r>
              <a:rPr lang="en-US" sz="1200" b="1" i="1" dirty="0"/>
              <a:t>Use the activation principle to discuss prior critiquing/feedback experience the participants have encountered.  </a:t>
            </a:r>
            <a:endParaRPr lang="en-US" sz="1200" dirty="0"/>
          </a:p>
          <a:p>
            <a:endParaRPr lang="en-US" sz="1200" dirty="0"/>
          </a:p>
          <a:p>
            <a:r>
              <a:rPr lang="en-US" sz="1200" dirty="0"/>
              <a:t>Recall previous training you have attended in which an instructor provided feedback. What about this feedback was positive, negative, or memorable. </a:t>
            </a:r>
          </a:p>
          <a:p>
            <a:endParaRPr lang="en-US" sz="1200" b="1" i="1" dirty="0"/>
          </a:p>
          <a:p>
            <a:r>
              <a:rPr lang="en-US" sz="1200" b="1" i="1" dirty="0"/>
              <a:t>Instructor should record answers to the following questions on a easel/easel pad.</a:t>
            </a:r>
            <a:r>
              <a:rPr lang="en-US" sz="1200" dirty="0"/>
              <a:t> </a:t>
            </a:r>
            <a:r>
              <a:rPr lang="en-US" sz="1200" b="1" i="1" dirty="0"/>
              <a:t>Discuss the following questions:</a:t>
            </a:r>
            <a:endParaRPr lang="en-US" sz="1200" dirty="0"/>
          </a:p>
          <a:p>
            <a:pPr lvl="0"/>
            <a:endParaRPr lang="en-US" sz="1200" dirty="0"/>
          </a:p>
          <a:p>
            <a:pPr marL="181240" indent="-181240">
              <a:buFont typeface="Arial" panose="020B0604020202020204" pitchFamily="34" charset="0"/>
              <a:buChar char="•"/>
            </a:pPr>
            <a:r>
              <a:rPr lang="en-US" sz="1200" dirty="0"/>
              <a:t>Was it helpful?</a:t>
            </a:r>
          </a:p>
          <a:p>
            <a:pPr marL="181240" indent="-181240">
              <a:buFont typeface="Arial" panose="020B0604020202020204" pitchFamily="34" charset="0"/>
              <a:buChar char="•"/>
            </a:pPr>
            <a:r>
              <a:rPr lang="en-US" sz="1200" dirty="0"/>
              <a:t>How did it make you feel?</a:t>
            </a:r>
          </a:p>
          <a:p>
            <a:pPr marL="181240" indent="-181240">
              <a:buFont typeface="Arial" panose="020B0604020202020204" pitchFamily="34" charset="0"/>
              <a:buChar char="•"/>
            </a:pPr>
            <a:r>
              <a:rPr lang="en-US" sz="1200" dirty="0"/>
              <a:t>Did you believe it helped you to better perform the task?</a:t>
            </a:r>
          </a:p>
          <a:p>
            <a:pPr marL="181240" indent="-181240">
              <a:buFont typeface="Arial" panose="020B0604020202020204" pitchFamily="34" charset="0"/>
              <a:buChar char="•"/>
            </a:pPr>
            <a:r>
              <a:rPr lang="en-US" sz="1200" dirty="0"/>
              <a:t>Did your skills improve as a result?</a:t>
            </a:r>
          </a:p>
          <a:p>
            <a:pPr marL="181240" indent="-181240">
              <a:buFont typeface="Arial" panose="020B0604020202020204" pitchFamily="34" charset="0"/>
              <a:buChar char="•"/>
            </a:pPr>
            <a:r>
              <a:rPr lang="en-US" sz="1200" dirty="0"/>
              <a:t>Did it motivate you?</a:t>
            </a:r>
          </a:p>
          <a:p>
            <a:endParaRPr lang="en-US" sz="1200" b="1" i="1" dirty="0"/>
          </a:p>
          <a:p>
            <a:r>
              <a:rPr lang="en-US" sz="1200" b="1" i="1" dirty="0"/>
              <a:t>Ask the participants: </a:t>
            </a:r>
            <a:endParaRPr lang="en-US" sz="1200" dirty="0"/>
          </a:p>
          <a:p>
            <a:pPr marL="181240" indent="-181240">
              <a:buFont typeface="Arial" panose="020B0604020202020204" pitchFamily="34" charset="0"/>
              <a:buChar char="•"/>
            </a:pPr>
            <a:r>
              <a:rPr lang="en-US" sz="1200" b="1" i="1" dirty="0"/>
              <a:t>Would anyone share an experience about receiving feedback?</a:t>
            </a:r>
            <a:endParaRPr lang="en-US" sz="1200" dirty="0"/>
          </a:p>
          <a:p>
            <a:pPr marL="181240" indent="-181240">
              <a:buFont typeface="Arial" panose="020B0604020202020204" pitchFamily="34" charset="0"/>
              <a:buChar char="•"/>
            </a:pPr>
            <a:r>
              <a:rPr lang="en-US" sz="1200" b="1" i="1" dirty="0"/>
              <a:t>Why is feedback important?</a:t>
            </a:r>
            <a:endParaRPr lang="en-US" sz="1200" dirty="0"/>
          </a:p>
          <a:p>
            <a:endParaRPr lang="en-US" sz="1200" b="1" i="1" dirty="0"/>
          </a:p>
          <a:p>
            <a:r>
              <a:rPr lang="en-US" sz="1200" b="1" i="1" dirty="0"/>
              <a:t>Ask participants to close their manuals</a:t>
            </a:r>
            <a:r>
              <a:rPr lang="en-US" sz="1200" b="1" i="1" dirty="0" smtClean="0"/>
              <a:t>.</a:t>
            </a:r>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967167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Qualities of a Good Instructor </a:t>
            </a:r>
            <a:endParaRPr lang="en-US" sz="1200" dirty="0"/>
          </a:p>
          <a:p>
            <a:endParaRPr lang="en-US" sz="1200" b="1" i="1" dirty="0"/>
          </a:p>
          <a:p>
            <a:r>
              <a:rPr lang="en-US" sz="1200" b="1" i="1" dirty="0"/>
              <a:t>Remind participants to keep their books closed during this activity.  </a:t>
            </a:r>
            <a:endParaRPr lang="en-US" sz="1200" dirty="0"/>
          </a:p>
          <a:p>
            <a:endParaRPr lang="en-US" sz="1200" dirty="0"/>
          </a:p>
          <a:p>
            <a:r>
              <a:rPr lang="en-US" sz="1200" dirty="0"/>
              <a:t>What does it take to be a good instructor?</a:t>
            </a:r>
          </a:p>
          <a:p>
            <a:endParaRPr lang="en-US" sz="1200" b="1" i="1" dirty="0"/>
          </a:p>
          <a:p>
            <a:r>
              <a:rPr lang="en-US" sz="1200" b="1" i="1" dirty="0"/>
              <a:t>Small Group Activity: </a:t>
            </a:r>
            <a:endParaRPr lang="en-US" sz="1200" dirty="0"/>
          </a:p>
          <a:p>
            <a:endParaRPr lang="en-US" sz="1200" b="1" i="1" dirty="0"/>
          </a:p>
          <a:p>
            <a:r>
              <a:rPr lang="en-US" sz="1200" b="1" i="1" dirty="0"/>
              <a:t>Assign participants to groups of four to six.  Each group should come up with 4-5 answers to the above question. Groups will take turns naming good qualities. </a:t>
            </a:r>
            <a:endParaRPr lang="en-US" sz="1200" dirty="0"/>
          </a:p>
          <a:p>
            <a:endParaRPr lang="en-US" sz="1200" b="1" i="1" dirty="0"/>
          </a:p>
          <a:p>
            <a:r>
              <a:rPr lang="en-US" sz="1200" b="1" i="1" dirty="0"/>
              <a:t>During discussion instructor should try to elicit the following qualities. </a:t>
            </a:r>
            <a:endParaRPr lang="en-US" sz="1200" dirty="0"/>
          </a:p>
          <a:p>
            <a:endParaRPr lang="en-US" sz="1200" dirty="0"/>
          </a:p>
          <a:p>
            <a:r>
              <a:rPr lang="en-US" sz="1200" dirty="0"/>
              <a:t>Basic qualities are required for a good DWI instructor: </a:t>
            </a:r>
          </a:p>
          <a:p>
            <a:pPr marL="181240" indent="-181240">
              <a:buFont typeface="Arial" panose="020B0604020202020204" pitchFamily="34" charset="0"/>
              <a:buChar char="•"/>
            </a:pPr>
            <a:r>
              <a:rPr lang="en-US" sz="1200" dirty="0"/>
              <a:t>The instructor must be able to present the tasks being taught</a:t>
            </a:r>
          </a:p>
          <a:p>
            <a:pPr marL="181240" indent="-181240">
              <a:buFont typeface="Arial" panose="020B0604020202020204" pitchFamily="34" charset="0"/>
              <a:buChar char="•"/>
            </a:pPr>
            <a:r>
              <a:rPr lang="en-US" sz="1200" dirty="0"/>
              <a:t>The instructor must be able to coach participants to perform the task correctly</a:t>
            </a:r>
          </a:p>
          <a:p>
            <a:pPr marL="181240" indent="-181240">
              <a:buFont typeface="Arial" panose="020B0604020202020204" pitchFamily="34" charset="0"/>
              <a:buChar char="•"/>
            </a:pPr>
            <a:r>
              <a:rPr lang="en-US" sz="1200" dirty="0"/>
              <a:t>The instructor must be able to evaluate the participants performing the </a:t>
            </a:r>
            <a:r>
              <a:rPr lang="en-US" sz="1200" dirty="0" smtClean="0"/>
              <a:t>tasks</a:t>
            </a:r>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70976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If the DWI instructor cannot PERFORM the tasks assigned to teach, the instructor will have difficulty. </a:t>
            </a:r>
          </a:p>
          <a:p>
            <a:pPr lvl="0"/>
            <a:endParaRPr lang="en-US" sz="1200" dirty="0"/>
          </a:p>
          <a:p>
            <a:pPr marL="181240" indent="-181240">
              <a:buFont typeface="Arial" panose="020B0604020202020204" pitchFamily="34" charset="0"/>
              <a:buChar char="•"/>
            </a:pPr>
            <a:r>
              <a:rPr lang="en-US" sz="1200" dirty="0"/>
              <a:t>How can you PRESENT a task to the participant if you can’t perform it yourself?</a:t>
            </a:r>
          </a:p>
          <a:p>
            <a:pPr marL="181240" indent="-181240">
              <a:buFont typeface="Arial" panose="020B0604020202020204" pitchFamily="34" charset="0"/>
              <a:buChar char="•"/>
            </a:pPr>
            <a:r>
              <a:rPr lang="en-US" sz="1200" dirty="0"/>
              <a:t>How can you COACH a participant while the participant practices the task if you can’t perform the task yourself?</a:t>
            </a:r>
            <a:r>
              <a:rPr lang="en-US" sz="1200" b="1" i="1" dirty="0"/>
              <a:t> </a:t>
            </a:r>
            <a:endParaRPr lang="en-US" sz="1200" dirty="0"/>
          </a:p>
          <a:p>
            <a:endParaRPr lang="en-US" sz="1200" b="1" i="1" dirty="0"/>
          </a:p>
          <a:p>
            <a:r>
              <a:rPr lang="en-US" sz="1200" b="1" i="1" dirty="0"/>
              <a:t>Instructors should encourage participants during practice. If you can’t actually perform the task it will be very difficult to offer effective feedback.</a:t>
            </a:r>
            <a:endParaRPr lang="en-US" sz="1200" dirty="0"/>
          </a:p>
          <a:p>
            <a:pPr lvl="0"/>
            <a:endParaRPr lang="en-US" sz="1200" dirty="0"/>
          </a:p>
          <a:p>
            <a:pPr marL="664546" lvl="1" indent="-181240">
              <a:buFont typeface="Courier New" panose="02070309020205020404" pitchFamily="49" charset="0"/>
              <a:buChar char="o"/>
            </a:pPr>
            <a:r>
              <a:rPr lang="en-US" sz="1200" dirty="0"/>
              <a:t>Coaching skills:</a:t>
            </a:r>
          </a:p>
          <a:p>
            <a:pPr marL="1147852" lvl="2" indent="-181240">
              <a:buFont typeface="Wingdings" panose="05000000000000000000" pitchFamily="2" charset="2"/>
              <a:buChar char="§"/>
            </a:pPr>
            <a:r>
              <a:rPr lang="en-US" sz="1200" dirty="0"/>
              <a:t>Ability to offer feedback</a:t>
            </a:r>
          </a:p>
          <a:p>
            <a:pPr marL="1147852" lvl="2" indent="-181240">
              <a:buFont typeface="Wingdings" panose="05000000000000000000" pitchFamily="2" charset="2"/>
              <a:buChar char="§"/>
            </a:pPr>
            <a:r>
              <a:rPr lang="en-US" sz="1200" dirty="0"/>
              <a:t>Ability to deliver positive reinforcement</a:t>
            </a:r>
          </a:p>
          <a:p>
            <a:endParaRPr lang="en-US" sz="1200" dirty="0"/>
          </a:p>
          <a:p>
            <a:pPr marL="181240" indent="-181240">
              <a:buFont typeface="Arial" panose="020B0604020202020204" pitchFamily="34" charset="0"/>
              <a:buChar char="•"/>
            </a:pPr>
            <a:r>
              <a:rPr lang="en-US" sz="1200" dirty="0"/>
              <a:t>How can you EVALUATE the participant if you don’t know the correct way to perform the task</a:t>
            </a:r>
            <a:r>
              <a:rPr lang="en-US" sz="1200" dirty="0" smtClean="0"/>
              <a:t>?</a:t>
            </a:r>
          </a:p>
          <a:p>
            <a:pPr marL="181240" indent="-181240">
              <a:buFont typeface="Arial" panose="020B0604020202020204" pitchFamily="34" charset="0"/>
              <a:buChar char="•"/>
            </a:pPr>
            <a:endParaRPr lang="en-US" sz="1200"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549020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The instructor should summarize the Activation exercise by asking the questions below. These questions are meant to gain attention and not to solicit answers from the participants.</a:t>
            </a:r>
            <a:endParaRPr lang="en-US" sz="1200" dirty="0"/>
          </a:p>
          <a:p>
            <a:pPr lvl="0"/>
            <a:endParaRPr lang="en-US" sz="1200" dirty="0"/>
          </a:p>
          <a:p>
            <a:pPr marL="181240" indent="-181240">
              <a:buFont typeface="Arial" panose="020B0604020202020204" pitchFamily="34" charset="0"/>
              <a:buChar char="•"/>
            </a:pPr>
            <a:r>
              <a:rPr lang="en-US" sz="1200" dirty="0"/>
              <a:t>Would you be interested in improving your performance by 26 percent?  </a:t>
            </a:r>
          </a:p>
          <a:p>
            <a:pPr marL="181240" indent="-181240">
              <a:buFont typeface="Arial" panose="020B0604020202020204" pitchFamily="34" charset="0"/>
              <a:buChar char="•"/>
            </a:pPr>
            <a:r>
              <a:rPr lang="en-US" sz="1200" dirty="0"/>
              <a:t>What if I could further improve your ability to learn by 31 percent?  </a:t>
            </a:r>
          </a:p>
          <a:p>
            <a:pPr marL="181240" indent="-181240">
              <a:buFont typeface="Arial" panose="020B0604020202020204" pitchFamily="34" charset="0"/>
              <a:buChar char="•"/>
            </a:pPr>
            <a:r>
              <a:rPr lang="en-US" sz="1200" dirty="0"/>
              <a:t>Are you interested?  </a:t>
            </a:r>
          </a:p>
          <a:p>
            <a:pPr marL="181240" indent="-181240">
              <a:buFont typeface="Arial" panose="020B0604020202020204" pitchFamily="34" charset="0"/>
              <a:buChar char="•"/>
            </a:pPr>
            <a:r>
              <a:rPr lang="en-US" sz="1200" dirty="0"/>
              <a:t>Our brains learn best when we get the right feedback, at the right time, to point us in the right </a:t>
            </a:r>
            <a:r>
              <a:rPr lang="en-US" sz="1200" dirty="0" smtClean="0"/>
              <a:t>direction</a:t>
            </a:r>
          </a:p>
          <a:p>
            <a:pPr marL="181240" indent="-181240">
              <a:buFont typeface="Arial" panose="020B0604020202020204" pitchFamily="34" charset="0"/>
              <a:buChar char="•"/>
            </a:pPr>
            <a:endParaRPr lang="en-US" sz="1200"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a:p>
            <a:endParaRPr lang="en-US" sz="1200" dirty="0" smtClean="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718282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Not all feedback is created equal.  A 1998 study (</a:t>
            </a:r>
            <a:r>
              <a:rPr lang="en-US" sz="1200" dirty="0" err="1"/>
              <a:t>Najjar</a:t>
            </a:r>
            <a:r>
              <a:rPr lang="en-US" sz="1200" dirty="0"/>
              <a:t>, 1998) revealed approximately one-third of all feedback strategies used in the workplace makes our performance worse! Another one-third of the feedback strategies have no impact at all.  This leaves one-third of the feedback strategies which can actually make a difference. </a:t>
            </a:r>
          </a:p>
          <a:p>
            <a:endParaRPr lang="en-US" sz="1200" b="1" i="1" dirty="0"/>
          </a:p>
          <a:p>
            <a:r>
              <a:rPr lang="en-US" sz="1200" b="1" i="1" dirty="0"/>
              <a:t>Instructor should emphasize two-thirds of feedback messages have either no impact or make performance worse.</a:t>
            </a:r>
            <a:endParaRPr lang="en-US" sz="1200" dirty="0"/>
          </a:p>
          <a:p>
            <a:endParaRPr lang="en-US" sz="1200" dirty="0"/>
          </a:p>
          <a:p>
            <a:r>
              <a:rPr lang="en-US" sz="1200" dirty="0"/>
              <a:t>What is the key?  In order to improve performance, the feedback needs to focus on giving people information that helps them see how well they are progressing towards a goal</a:t>
            </a:r>
            <a:r>
              <a:rPr lang="en-US" sz="1200" dirty="0" smtClean="0"/>
              <a:t>.</a:t>
            </a:r>
          </a:p>
          <a:p>
            <a:endParaRPr lang="en-US" sz="1200"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a:p>
            <a:endParaRPr lang="en-US" sz="1200" dirty="0" smtClean="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03111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Session 5 – Effective Feedback, Coaching, and Proficiencies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5 – Effective Feedback, Coaching,</a:t>
            </a:r>
          </a:p>
          <a:p>
            <a:pPr marL="0" marR="0" algn="r">
              <a:spcBef>
                <a:spcPts val="0"/>
              </a:spcBef>
              <a:spcAft>
                <a:spcPts val="0"/>
              </a:spcAft>
            </a:pPr>
            <a:r>
              <a:rPr lang="en-US" sz="2800" dirty="0" smtClean="0">
                <a:solidFill>
                  <a:srgbClr val="FFFFFF"/>
                </a:solidFill>
                <a:latin typeface="Cambria"/>
                <a:ea typeface="Times New Roman"/>
                <a:cs typeface="Times New Roman"/>
              </a:rPr>
              <a:t>and Proficiencies</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latin typeface="Cambria"/>
                <a:ea typeface="Times New Roman"/>
                <a:cs typeface="Times New Roman"/>
              </a:rPr>
              <a:t>Fe</a:t>
            </a: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bruary, 2017</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Feedback is Part of the</a:t>
            </a:r>
            <a:br>
              <a:rPr lang="en-US" b="1" dirty="0" smtClean="0"/>
            </a:br>
            <a:r>
              <a:rPr lang="en-US" b="1" dirty="0" smtClean="0"/>
              <a:t>Learning Conversation</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57400" y="2057400"/>
            <a:ext cx="5092674" cy="407350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10</a:t>
            </a:fld>
            <a:endParaRPr lang="en-US" dirty="0"/>
          </a:p>
        </p:txBody>
      </p:sp>
    </p:spTree>
    <p:extLst>
      <p:ext uri="{BB962C8B-B14F-4D97-AF65-F5344CB8AC3E}">
        <p14:creationId xmlns:p14="http://schemas.microsoft.com/office/powerpoint/2010/main" val="328489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X:\Courses 2015\Course Revision\Classroom\SFST IDC\Graphics\New\Coaching.jpg"/>
          <p:cNvPicPr>
            <a:picLocks noChangeAspect="1" noChangeArrowheads="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57004" y="3657600"/>
            <a:ext cx="4286995" cy="32157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Definition of Feedback</a:t>
            </a:r>
            <a:endParaRPr lang="en-US" b="1" dirty="0"/>
          </a:p>
        </p:txBody>
      </p:sp>
      <p:sp>
        <p:nvSpPr>
          <p:cNvPr id="3" name="Content Placeholder 2"/>
          <p:cNvSpPr>
            <a:spLocks noGrp="1"/>
          </p:cNvSpPr>
          <p:nvPr>
            <p:ph idx="1"/>
          </p:nvPr>
        </p:nvSpPr>
        <p:spPr/>
        <p:txBody>
          <a:bodyPr/>
          <a:lstStyle/>
          <a:p>
            <a:pPr marL="0" indent="0">
              <a:buNone/>
            </a:pPr>
            <a:r>
              <a:rPr lang="en-US" dirty="0" smtClean="0"/>
              <a:t>Shared information that helps instructors and participants:</a:t>
            </a:r>
          </a:p>
          <a:p>
            <a:r>
              <a:rPr lang="en-US" dirty="0" smtClean="0"/>
              <a:t>Understand how well they are performing their assigned roles or tasks in the conversation</a:t>
            </a:r>
          </a:p>
          <a:p>
            <a:pPr marL="0" indent="0" algn="ctr">
              <a:buNone/>
            </a:pPr>
            <a:r>
              <a:rPr lang="en-US" dirty="0" smtClean="0"/>
              <a:t>AND</a:t>
            </a:r>
          </a:p>
          <a:p>
            <a:r>
              <a:rPr lang="en-US" dirty="0" smtClean="0"/>
              <a:t>Know what is needed to make progress towards the goal(s) of the conversation</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11</a:t>
            </a:fld>
            <a:endParaRPr lang="en-US" dirty="0"/>
          </a:p>
        </p:txBody>
      </p:sp>
    </p:spTree>
    <p:extLst>
      <p:ext uri="{BB962C8B-B14F-4D97-AF65-F5344CB8AC3E}">
        <p14:creationId xmlns:p14="http://schemas.microsoft.com/office/powerpoint/2010/main" val="273617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X:\Courses 2015\Course Revision\Classroom\SFST IDC\Graphics\New\DSC_0045.jpe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24400" y="3200400"/>
            <a:ext cx="4165600" cy="3124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Instructor’s Feedback</a:t>
            </a:r>
            <a:endParaRPr lang="en-US" b="1" dirty="0"/>
          </a:p>
        </p:txBody>
      </p:sp>
      <p:sp>
        <p:nvSpPr>
          <p:cNvPr id="3" name="Content Placeholder 2"/>
          <p:cNvSpPr>
            <a:spLocks noGrp="1"/>
          </p:cNvSpPr>
          <p:nvPr>
            <p:ph idx="1"/>
          </p:nvPr>
        </p:nvSpPr>
        <p:spPr/>
        <p:txBody>
          <a:bodyPr>
            <a:normAutofit/>
          </a:bodyPr>
          <a:lstStyle/>
          <a:p>
            <a:r>
              <a:rPr lang="en-US" dirty="0" smtClean="0"/>
              <a:t>Learning goals or objectives were achieved</a:t>
            </a:r>
          </a:p>
          <a:p>
            <a:r>
              <a:rPr lang="en-US" dirty="0" smtClean="0"/>
              <a:t>Improve skills in listening, thinking, and responding </a:t>
            </a:r>
          </a:p>
          <a:p>
            <a:r>
              <a:rPr lang="en-US" dirty="0" smtClean="0"/>
              <a:t>Take an active role</a:t>
            </a:r>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12</a:t>
            </a:fld>
            <a:endParaRPr lang="en-US" dirty="0"/>
          </a:p>
        </p:txBody>
      </p:sp>
    </p:spTree>
    <p:extLst>
      <p:ext uri="{BB962C8B-B14F-4D97-AF65-F5344CB8AC3E}">
        <p14:creationId xmlns:p14="http://schemas.microsoft.com/office/powerpoint/2010/main" val="1031353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43200" y="3505200"/>
            <a:ext cx="3860800" cy="2895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Participant Feedback</a:t>
            </a:r>
            <a:endParaRPr lang="en-US" b="1" dirty="0"/>
          </a:p>
        </p:txBody>
      </p:sp>
      <p:sp>
        <p:nvSpPr>
          <p:cNvPr id="3" name="Content Placeholder 2"/>
          <p:cNvSpPr>
            <a:spLocks noGrp="1"/>
          </p:cNvSpPr>
          <p:nvPr>
            <p:ph idx="1"/>
          </p:nvPr>
        </p:nvSpPr>
        <p:spPr/>
        <p:txBody>
          <a:bodyPr/>
          <a:lstStyle/>
          <a:p>
            <a:r>
              <a:rPr lang="en-US" dirty="0" smtClean="0"/>
              <a:t>Determine effectiveness of the conversation</a:t>
            </a:r>
          </a:p>
          <a:p>
            <a:r>
              <a:rPr lang="en-US" dirty="0" smtClean="0"/>
              <a:t>Identify ways to improve future conversations</a:t>
            </a:r>
          </a:p>
          <a:p>
            <a:r>
              <a:rPr lang="en-US" dirty="0" smtClean="0"/>
              <a:t>Increase participant skills</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13</a:t>
            </a:fld>
            <a:endParaRPr lang="en-US" dirty="0"/>
          </a:p>
        </p:txBody>
      </p:sp>
    </p:spTree>
    <p:extLst>
      <p:ext uri="{BB962C8B-B14F-4D97-AF65-F5344CB8AC3E}">
        <p14:creationId xmlns:p14="http://schemas.microsoft.com/office/powerpoint/2010/main" val="3526974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3208"/>
          <a:stretch/>
        </p:blipFill>
        <p:spPr>
          <a:xfrm>
            <a:off x="381000" y="296197"/>
            <a:ext cx="8305800" cy="6028403"/>
          </a:xfrm>
          <a:prstGeom prst="rect">
            <a:avLst/>
          </a:prstGeom>
        </p:spPr>
      </p:pic>
      <p:sp>
        <p:nvSpPr>
          <p:cNvPr id="2" name="Slide Number Placeholder 1"/>
          <p:cNvSpPr>
            <a:spLocks noGrp="1"/>
          </p:cNvSpPr>
          <p:nvPr>
            <p:ph type="sldNum" sz="quarter" idx="12"/>
          </p:nvPr>
        </p:nvSpPr>
        <p:spPr/>
        <p:txBody>
          <a:bodyPr/>
          <a:lstStyle/>
          <a:p>
            <a:r>
              <a:rPr lang="en-US" smtClean="0"/>
              <a:t>5-</a:t>
            </a:r>
            <a:fld id="{C6F3177E-27ED-4792-9A52-D1409DFD05E3}" type="slidenum">
              <a:rPr lang="en-US" smtClean="0"/>
              <a:pPr/>
              <a:t>14</a:t>
            </a:fld>
            <a:endParaRPr lang="en-US" dirty="0"/>
          </a:p>
        </p:txBody>
      </p:sp>
    </p:spTree>
    <p:extLst>
      <p:ext uri="{BB962C8B-B14F-4D97-AF65-F5344CB8AC3E}">
        <p14:creationId xmlns:p14="http://schemas.microsoft.com/office/powerpoint/2010/main" val="142503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Feedback on the Job</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3" descr="X:\Courses 2015\Course Revision\Classroom\SFST TTT\Graphics\New\dre201416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47"/>
          <a:stretch/>
        </p:blipFill>
        <p:spPr bwMode="auto">
          <a:xfrm>
            <a:off x="304800" y="1236588"/>
            <a:ext cx="8458200" cy="50118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15</a:t>
            </a:fld>
            <a:endParaRPr lang="en-US" dirty="0"/>
          </a:p>
        </p:txBody>
      </p:sp>
    </p:spTree>
    <p:extLst>
      <p:ext uri="{BB962C8B-B14F-4D97-AF65-F5344CB8AC3E}">
        <p14:creationId xmlns:p14="http://schemas.microsoft.com/office/powerpoint/2010/main" val="2047820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Instructional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9200" y="1295400"/>
            <a:ext cx="6705600" cy="5029200"/>
          </a:xfrm>
          <a:prstGeom prst="rect">
            <a:avLst/>
          </a:prstGeom>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16</a:t>
            </a:fld>
            <a:endParaRPr lang="en-US" dirty="0"/>
          </a:p>
        </p:txBody>
      </p:sp>
    </p:spTree>
    <p:extLst>
      <p:ext uri="{BB962C8B-B14F-4D97-AF65-F5344CB8AC3E}">
        <p14:creationId xmlns:p14="http://schemas.microsoft.com/office/powerpoint/2010/main" val="220332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Feedback Questions</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b="2378"/>
          <a:stretch/>
        </p:blipFill>
        <p:spPr>
          <a:xfrm>
            <a:off x="1219201" y="1219407"/>
            <a:ext cx="6705599" cy="5028993"/>
          </a:xfrm>
          <a:prstGeom prst="rect">
            <a:avLst/>
          </a:prstGeom>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17</a:t>
            </a:fld>
            <a:endParaRPr lang="en-US" dirty="0"/>
          </a:p>
        </p:txBody>
      </p:sp>
    </p:spTree>
    <p:extLst>
      <p:ext uri="{BB962C8B-B14F-4D97-AF65-F5344CB8AC3E}">
        <p14:creationId xmlns:p14="http://schemas.microsoft.com/office/powerpoint/2010/main" val="1005717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Where am I going?</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2" descr="C:\Users\shaida.morales.ctr\Documents\Projects\SFST TTT\Images\shutterstock_13382863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43000" y="12573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18</a:t>
            </a:fld>
            <a:endParaRPr lang="en-US" dirty="0"/>
          </a:p>
        </p:txBody>
      </p:sp>
    </p:spTree>
    <p:extLst>
      <p:ext uri="{BB962C8B-B14F-4D97-AF65-F5344CB8AC3E}">
        <p14:creationId xmlns:p14="http://schemas.microsoft.com/office/powerpoint/2010/main" val="678736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How am I doing?</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639" t="784" b="1830"/>
          <a:stretch/>
        </p:blipFill>
        <p:spPr>
          <a:xfrm>
            <a:off x="1320800" y="1295400"/>
            <a:ext cx="6604000" cy="4953000"/>
          </a:xfrm>
          <a:prstGeom prst="rect">
            <a:avLst/>
          </a:prstGeom>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19</a:t>
            </a:fld>
            <a:endParaRPr lang="en-US" dirty="0"/>
          </a:p>
        </p:txBody>
      </p:sp>
    </p:spTree>
    <p:extLst>
      <p:ext uri="{BB962C8B-B14F-4D97-AF65-F5344CB8AC3E}">
        <p14:creationId xmlns:p14="http://schemas.microsoft.com/office/powerpoint/2010/main" val="1229761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lphaUcPeriod"/>
            </a:pPr>
            <a:r>
              <a:rPr lang="en-US" dirty="0" smtClean="0"/>
              <a:t>Feedback From Previous Training</a:t>
            </a:r>
          </a:p>
          <a:p>
            <a:pPr marL="514350" indent="-514350">
              <a:buFont typeface="+mj-lt"/>
              <a:buAutoNum type="alphaUcPeriod"/>
            </a:pPr>
            <a:r>
              <a:rPr lang="en-US" dirty="0" smtClean="0"/>
              <a:t>The Purposes of Effective Feedback</a:t>
            </a:r>
          </a:p>
          <a:p>
            <a:pPr marL="514350" indent="-514350">
              <a:buFont typeface="+mj-lt"/>
              <a:buAutoNum type="alphaUcPeriod"/>
            </a:pPr>
            <a:r>
              <a:rPr lang="en-US" dirty="0" smtClean="0"/>
              <a:t>Strategies for Providing Effective Feedback</a:t>
            </a:r>
          </a:p>
          <a:p>
            <a:pPr marL="514350" indent="-514350">
              <a:buFont typeface="+mj-lt"/>
              <a:buAutoNum type="alphaUcPeriod"/>
            </a:pPr>
            <a:r>
              <a:rPr lang="en-US" dirty="0" smtClean="0"/>
              <a:t>Feedback on the Job</a:t>
            </a:r>
          </a:p>
          <a:p>
            <a:pPr marL="514350" indent="-514350">
              <a:buFont typeface="+mj-lt"/>
              <a:buAutoNum type="alphaUcPeriod"/>
            </a:pPr>
            <a:r>
              <a:rPr lang="en-US" dirty="0" smtClean="0"/>
              <a:t>Feedback in Instructional Settings</a:t>
            </a:r>
          </a:p>
          <a:p>
            <a:pPr marL="514350" indent="-514350">
              <a:buFont typeface="+mj-lt"/>
              <a:buAutoNum type="alphaUcPeriod"/>
            </a:pPr>
            <a:r>
              <a:rPr lang="en-US" dirty="0" smtClean="0"/>
              <a:t>The Three Feedback Questions</a:t>
            </a:r>
          </a:p>
          <a:p>
            <a:pPr marL="514350" indent="-514350">
              <a:buFont typeface="+mj-lt"/>
              <a:buAutoNum type="alphaUcPeriod"/>
            </a:pPr>
            <a:r>
              <a:rPr lang="en-US" dirty="0" smtClean="0"/>
              <a:t>The Feedback “Sandwich Recipe”</a:t>
            </a:r>
          </a:p>
          <a:p>
            <a:pPr marL="514350" indent="-514350">
              <a:buFont typeface="+mj-lt"/>
              <a:buAutoNum type="alphaUcPeriod"/>
            </a:pPr>
            <a:r>
              <a:rPr lang="en-US" dirty="0" smtClean="0"/>
              <a:t>Praise or Feedback</a:t>
            </a:r>
          </a:p>
          <a:p>
            <a:pPr marL="514350" indent="-514350">
              <a:buFont typeface="+mj-lt"/>
              <a:buAutoNum type="alphaUcPeriod"/>
            </a:pPr>
            <a:r>
              <a:rPr lang="en-US" dirty="0" smtClean="0"/>
              <a:t>Integrating the Effective Feedback Recipe</a:t>
            </a:r>
          </a:p>
          <a:p>
            <a:pPr marL="514350" indent="-514350">
              <a:buFont typeface="+mj-lt"/>
              <a:buAutoNum type="alphaUcPeriod"/>
            </a:pPr>
            <a:r>
              <a:rPr lang="en-US" dirty="0" smtClean="0"/>
              <a:t>Summary and Example</a:t>
            </a:r>
          </a:p>
          <a:p>
            <a:pPr marL="514350" indent="-514350">
              <a:buFont typeface="+mj-lt"/>
              <a:buAutoNum type="alphaUcPeriod"/>
            </a:pPr>
            <a:r>
              <a:rPr lang="en-US" dirty="0" smtClean="0"/>
              <a:t>Questions and/or Concerns</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6" name="Slide Number Placeholder 5"/>
          <p:cNvSpPr>
            <a:spLocks noGrp="1"/>
          </p:cNvSpPr>
          <p:nvPr>
            <p:ph type="sldNum" sz="quarter" idx="12"/>
          </p:nvPr>
        </p:nvSpPr>
        <p:spPr/>
        <p:txBody>
          <a:bodyPr/>
          <a:lstStyle/>
          <a:p>
            <a:r>
              <a:rPr lang="en-US" smtClean="0"/>
              <a:t>5-</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Where to next?</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1031" name="Picture 7" descr="C:\Users\Pam.Mccaskill\AppData\Local\Microsoft\Windows\Temporary Internet Files\Content.IE5\8C2SNN6R\Choice[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089321"/>
            <a:ext cx="7086600" cy="53070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20</a:t>
            </a:fld>
            <a:endParaRPr lang="en-US" dirty="0"/>
          </a:p>
        </p:txBody>
      </p:sp>
    </p:spTree>
    <p:extLst>
      <p:ext uri="{BB962C8B-B14F-4D97-AF65-F5344CB8AC3E}">
        <p14:creationId xmlns:p14="http://schemas.microsoft.com/office/powerpoint/2010/main" val="102547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The “Feedback Sandwich” Recipe</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grpSp>
        <p:nvGrpSpPr>
          <p:cNvPr id="14" name="Group 13"/>
          <p:cNvGrpSpPr/>
          <p:nvPr/>
        </p:nvGrpSpPr>
        <p:grpSpPr>
          <a:xfrm>
            <a:off x="1371978" y="1219200"/>
            <a:ext cx="6400422" cy="5028917"/>
            <a:chOff x="377" y="283"/>
            <a:chExt cx="9143245" cy="6857434"/>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566" y="1219515"/>
              <a:ext cx="6857434" cy="3809685"/>
            </a:xfrm>
            <a:prstGeom prst="rect">
              <a:avLst/>
            </a:prstGeom>
            <a:effectLst>
              <a:outerShdw blurRad="317500" dist="101600" dir="2700000" algn="tl" rotWithShape="0">
                <a:prstClr val="black">
                  <a:alpha val="50000"/>
                </a:prstClr>
              </a:outerShdw>
            </a:effec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gr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21</a:t>
            </a:fld>
            <a:endParaRPr lang="en-US" dirty="0"/>
          </a:p>
        </p:txBody>
      </p:sp>
    </p:spTree>
    <p:extLst>
      <p:ext uri="{BB962C8B-B14F-4D97-AF65-F5344CB8AC3E}">
        <p14:creationId xmlns:p14="http://schemas.microsoft.com/office/powerpoint/2010/main" val="474125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7999"/>
            <a:chOff x="377" y="283"/>
            <a:chExt cx="9143245" cy="6857434"/>
          </a:xfrm>
        </p:grpSpPr>
        <p:pic>
          <p:nvPicPr>
            <p:cNvPr id="7" name="Picture 6"/>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pic>
          <p:nvPicPr>
            <p:cNvPr id="8" name="Picture 7"/>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pic>
          <p:nvPicPr>
            <p:cNvPr id="9" name="Picture 8"/>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10" name="Picture 9"/>
            <p:cNvPicPr>
              <a:picLocks noChangeAspect="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905566" y="1219515"/>
              <a:ext cx="6857434" cy="3809685"/>
            </a:xfrm>
            <a:prstGeom prst="rect">
              <a:avLst/>
            </a:prstGeom>
            <a:effectLst>
              <a:outerShdw blurRad="317500" dist="101600" dir="2700000" algn="tl" rotWithShape="0">
                <a:prstClr val="black">
                  <a:alpha val="50000"/>
                </a:prstClr>
              </a:outerShdw>
            </a:effectLst>
          </p:spPr>
        </p:pic>
        <p:pic>
          <p:nvPicPr>
            <p:cNvPr id="11" name="Picture 10"/>
            <p:cNvPicPr>
              <a:picLocks noChangeAspect="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grpSp>
      <p:sp>
        <p:nvSpPr>
          <p:cNvPr id="2" name="Title 1"/>
          <p:cNvSpPr>
            <a:spLocks noGrp="1"/>
          </p:cNvSpPr>
          <p:nvPr>
            <p:ph type="title"/>
          </p:nvPr>
        </p:nvSpPr>
        <p:spPr/>
        <p:txBody>
          <a:bodyPr/>
          <a:lstStyle/>
          <a:p>
            <a:r>
              <a:rPr lang="en-US" b="1" dirty="0" smtClean="0"/>
              <a:t>The “Feedback Sandwich” Recipe</a:t>
            </a:r>
            <a:endParaRPr lang="en-US" b="1" dirty="0"/>
          </a:p>
        </p:txBody>
      </p:sp>
      <p:sp>
        <p:nvSpPr>
          <p:cNvPr id="3" name="Content Placeholder 2"/>
          <p:cNvSpPr>
            <a:spLocks noGrp="1"/>
          </p:cNvSpPr>
          <p:nvPr>
            <p:ph idx="1"/>
          </p:nvPr>
        </p:nvSpPr>
        <p:spPr/>
        <p:txBody>
          <a:bodyPr/>
          <a:lstStyle/>
          <a:p>
            <a:r>
              <a:rPr lang="en-US" dirty="0" smtClean="0"/>
              <a:t>Layer 1:  Invitation</a:t>
            </a:r>
          </a:p>
          <a:p>
            <a:r>
              <a:rPr lang="en-US" dirty="0" smtClean="0"/>
              <a:t>Layer 2:  Success Message OR Challenge</a:t>
            </a:r>
          </a:p>
          <a:p>
            <a:pPr marL="0" indent="0">
              <a:buNone/>
            </a:pPr>
            <a:r>
              <a:rPr lang="en-US" dirty="0" smtClean="0"/>
              <a:t>                   Message</a:t>
            </a:r>
          </a:p>
          <a:p>
            <a:r>
              <a:rPr lang="en-US" dirty="0" smtClean="0"/>
              <a:t>Layer 3:  Motivation Check</a:t>
            </a:r>
          </a:p>
          <a:p>
            <a:r>
              <a:rPr lang="en-US" dirty="0" smtClean="0"/>
              <a:t>Layer 4:  Follow-Up</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12" name="Slide Number Placeholder 11"/>
          <p:cNvSpPr>
            <a:spLocks noGrp="1"/>
          </p:cNvSpPr>
          <p:nvPr>
            <p:ph type="sldNum" sz="quarter" idx="12"/>
          </p:nvPr>
        </p:nvSpPr>
        <p:spPr/>
        <p:txBody>
          <a:bodyPr/>
          <a:lstStyle/>
          <a:p>
            <a:r>
              <a:rPr lang="en-US" smtClean="0"/>
              <a:t>5-</a:t>
            </a:r>
            <a:fld id="{C6F3177E-27ED-4792-9A52-D1409DFD05E3}" type="slidenum">
              <a:rPr lang="en-US" smtClean="0"/>
              <a:pPr/>
              <a:t>22</a:t>
            </a:fld>
            <a:endParaRPr lang="en-US" dirty="0"/>
          </a:p>
        </p:txBody>
      </p:sp>
    </p:spTree>
    <p:extLst>
      <p:ext uri="{BB962C8B-B14F-4D97-AF65-F5344CB8AC3E}">
        <p14:creationId xmlns:p14="http://schemas.microsoft.com/office/powerpoint/2010/main" val="3097403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Layer 1:  Invitation</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23</a:t>
            </a:fld>
            <a:endParaRPr lang="en-US" dirty="0"/>
          </a:p>
        </p:txBody>
      </p:sp>
      <p:pic>
        <p:nvPicPr>
          <p:cNvPr id="9" name="Picture 8"/>
          <p:cNvPicPr/>
          <p:nvPr/>
        </p:nvPicPr>
        <p:blipFill>
          <a:blip r:embed="rId3" cstate="email">
            <a:extLst>
              <a:ext uri="{28A0092B-C50C-407E-A947-70E740481C1C}">
                <a14:useLocalDpi xmlns:a14="http://schemas.microsoft.com/office/drawing/2010/main"/>
              </a:ext>
            </a:extLst>
          </a:blip>
          <a:stretch>
            <a:fillRect/>
          </a:stretch>
        </p:blipFill>
        <p:spPr bwMode="auto">
          <a:xfrm>
            <a:off x="1453889" y="1371600"/>
            <a:ext cx="6242311" cy="4495800"/>
          </a:xfrm>
          <a:prstGeom prst="rect">
            <a:avLst/>
          </a:prstGeom>
          <a:noFill/>
          <a:ln w="12700">
            <a:noFill/>
          </a:ln>
        </p:spPr>
      </p:pic>
    </p:spTree>
    <p:extLst>
      <p:ext uri="{BB962C8B-B14F-4D97-AF65-F5344CB8AC3E}">
        <p14:creationId xmlns:p14="http://schemas.microsoft.com/office/powerpoint/2010/main" val="3063385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Layer 2:  Success Message </a:t>
            </a:r>
            <a:br>
              <a:rPr lang="en-US" b="1" dirty="0" smtClean="0"/>
            </a:br>
            <a:r>
              <a:rPr lang="en-US" b="1" dirty="0" smtClean="0"/>
              <a:t>or Challenge Message</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24</a:t>
            </a:fld>
            <a:endParaRPr lang="en-US" dirty="0"/>
          </a:p>
        </p:txBody>
      </p:sp>
      <p:pic>
        <p:nvPicPr>
          <p:cNvPr id="11" name="Picture 10"/>
          <p:cNvPicPr/>
          <p:nvPr/>
        </p:nvPicPr>
        <p:blipFill>
          <a:blip r:embed="rId3" cstate="email">
            <a:extLst>
              <a:ext uri="{28A0092B-C50C-407E-A947-70E740481C1C}">
                <a14:useLocalDpi xmlns:a14="http://schemas.microsoft.com/office/drawing/2010/main"/>
              </a:ext>
            </a:extLst>
          </a:blip>
          <a:stretch>
            <a:fillRect/>
          </a:stretch>
        </p:blipFill>
        <p:spPr bwMode="auto">
          <a:xfrm>
            <a:off x="1295400" y="1676400"/>
            <a:ext cx="6470911" cy="4572000"/>
          </a:xfrm>
          <a:prstGeom prst="rect">
            <a:avLst/>
          </a:prstGeom>
          <a:noFill/>
          <a:ln w="12700">
            <a:noFill/>
          </a:ln>
        </p:spPr>
      </p:pic>
    </p:spTree>
    <p:extLst>
      <p:ext uri="{BB962C8B-B14F-4D97-AF65-F5344CB8AC3E}">
        <p14:creationId xmlns:p14="http://schemas.microsoft.com/office/powerpoint/2010/main" val="2054683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Layer 3:  Motivation Check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25</a:t>
            </a:fld>
            <a:endParaRPr lang="en-US" dirty="0"/>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bwMode="auto">
          <a:xfrm>
            <a:off x="996689" y="1295400"/>
            <a:ext cx="7156711" cy="4876800"/>
          </a:xfrm>
          <a:prstGeom prst="rect">
            <a:avLst/>
          </a:prstGeom>
          <a:noFill/>
          <a:ln w="12700">
            <a:noFill/>
          </a:ln>
        </p:spPr>
      </p:pic>
    </p:spTree>
    <p:extLst>
      <p:ext uri="{BB962C8B-B14F-4D97-AF65-F5344CB8AC3E}">
        <p14:creationId xmlns:p14="http://schemas.microsoft.com/office/powerpoint/2010/main" val="1564032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Layer 4:  Follow-Up</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26</a:t>
            </a:fld>
            <a:endParaRPr lang="en-US" dirty="0"/>
          </a:p>
        </p:txBody>
      </p:sp>
      <p:grpSp>
        <p:nvGrpSpPr>
          <p:cNvPr id="5" name="Group 4"/>
          <p:cNvGrpSpPr/>
          <p:nvPr/>
        </p:nvGrpSpPr>
        <p:grpSpPr>
          <a:xfrm>
            <a:off x="1524000" y="1265061"/>
            <a:ext cx="6019422" cy="4830939"/>
            <a:chOff x="0" y="0"/>
            <a:chExt cx="9143622" cy="6857717"/>
          </a:xfrm>
        </p:grpSpPr>
        <p:sp>
          <p:nvSpPr>
            <p:cNvPr id="23" name="Rectangle 22"/>
            <p:cNvSpPr/>
            <p:nvPr/>
          </p:nvSpPr>
          <p:spPr>
            <a:xfrm>
              <a:off x="0" y="0"/>
              <a:ext cx="9143622" cy="6857717"/>
            </a:xfrm>
            <a:prstGeom prst="rect">
              <a:avLst/>
            </a:prstGeom>
            <a:solidFill>
              <a:schemeClr val="tx1">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 y="0"/>
              <a:ext cx="9143245" cy="6857434"/>
            </a:xfrm>
            <a:prstGeom prst="rect">
              <a:avLst/>
            </a:prstGeom>
          </p:spPr>
        </p:pic>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sp>
          <p:nvSpPr>
            <p:cNvPr id="26" name="TextBox 25"/>
            <p:cNvSpPr txBox="1"/>
            <p:nvPr/>
          </p:nvSpPr>
          <p:spPr>
            <a:xfrm>
              <a:off x="1829366" y="3124200"/>
              <a:ext cx="6857434" cy="2514600"/>
            </a:xfrm>
            <a:prstGeom prst="rect">
              <a:avLst/>
            </a:prstGeom>
            <a:noFill/>
          </p:spPr>
          <p:txBody>
            <a:bodyPr wrap="square" rtlCol="0" anchor="ctr" anchorCtr="1">
              <a:noAutofit/>
            </a:bodyPr>
            <a:lstStyle/>
            <a:p>
              <a:r>
                <a:rPr lang="en-US" sz="6000" b="1" dirty="0" smtClean="0">
                  <a:ln>
                    <a:solidFill>
                      <a:schemeClr val="tx1"/>
                    </a:solidFill>
                  </a:ln>
                  <a:solidFill>
                    <a:schemeClr val="bg1"/>
                  </a:solidFill>
                  <a:effectLst>
                    <a:outerShdw blurRad="50800" dist="38100" dir="2700000" algn="tl" rotWithShape="0">
                      <a:prstClr val="black">
                        <a:alpha val="40000"/>
                      </a:prstClr>
                    </a:outerShdw>
                  </a:effectLst>
                </a:rPr>
                <a:t>Invitation</a:t>
              </a:r>
              <a:endParaRPr lang="en-US" sz="6000" b="1" dirty="0">
                <a:ln>
                  <a:solidFill>
                    <a:schemeClr val="tx1"/>
                  </a:solidFill>
                </a:ln>
                <a:solidFill>
                  <a:schemeClr val="bg1"/>
                </a:solidFill>
                <a:effectLst>
                  <a:outerShdw blurRad="50800" dist="38100" dir="2700000" algn="tl" rotWithShape="0">
                    <a:prstClr val="black">
                      <a:alpha val="40000"/>
                    </a:prstClr>
                  </a:outerShdw>
                </a:effectLst>
              </a:endParaRPr>
            </a:p>
          </p:txBody>
        </p:sp>
        <p:pic>
          <p:nvPicPr>
            <p:cNvPr id="27" name="Picture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29" name="Picture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566" y="1219515"/>
              <a:ext cx="6857434" cy="3809685"/>
            </a:xfrm>
            <a:prstGeom prst="rect">
              <a:avLst/>
            </a:prstGeom>
            <a:effectLst>
              <a:outerShdw blurRad="317500" dist="101600" dir="2700000" algn="tl" rotWithShape="0">
                <a:prstClr val="black">
                  <a:alpha val="50000"/>
                </a:prstClr>
              </a:outerShdw>
            </a:effectLst>
          </p:spPr>
        </p:pic>
        <p:pic>
          <p:nvPicPr>
            <p:cNvPr id="31" name="Picture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sp>
          <p:nvSpPr>
            <p:cNvPr id="32" name="TextBox 31"/>
            <p:cNvSpPr txBox="1"/>
            <p:nvPr/>
          </p:nvSpPr>
          <p:spPr>
            <a:xfrm>
              <a:off x="1829366" y="393506"/>
              <a:ext cx="6857434" cy="3797494"/>
            </a:xfrm>
            <a:prstGeom prst="rect">
              <a:avLst/>
            </a:prstGeom>
            <a:noFill/>
          </p:spPr>
          <p:txBody>
            <a:bodyPr wrap="square" rtlCol="0" anchor="ctr" anchorCtr="1">
              <a:noAutofit/>
            </a:bodyPr>
            <a:lstStyle/>
            <a:p>
              <a:pPr algn="ctr"/>
              <a:r>
                <a:rPr lang="en-US" sz="6000" b="1" dirty="0" smtClean="0">
                  <a:ln>
                    <a:solidFill>
                      <a:schemeClr val="tx1"/>
                    </a:solidFill>
                  </a:ln>
                  <a:solidFill>
                    <a:schemeClr val="bg1"/>
                  </a:solidFill>
                  <a:effectLst>
                    <a:outerShdw blurRad="50800" dist="38100" dir="2700000" algn="tl" rotWithShape="0">
                      <a:prstClr val="black">
                        <a:alpha val="40000"/>
                      </a:prstClr>
                    </a:outerShdw>
                  </a:effectLst>
                </a:rPr>
                <a:t>Follow-Up</a:t>
              </a:r>
              <a:endParaRPr lang="en-US" sz="6000" b="1" dirty="0">
                <a:ln>
                  <a:solidFill>
                    <a:schemeClr val="tx1"/>
                  </a:solidFill>
                </a:ln>
                <a:solidFill>
                  <a:schemeClr val="bg1"/>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1107253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5400" y="1314450"/>
            <a:ext cx="6477000" cy="4857750"/>
          </a:xfrm>
          <a:prstGeom prst="rect">
            <a:avLst/>
          </a:prstGeom>
        </p:spPr>
      </p:pic>
      <p:sp>
        <p:nvSpPr>
          <p:cNvPr id="2" name="Title 1"/>
          <p:cNvSpPr>
            <a:spLocks noGrp="1"/>
          </p:cNvSpPr>
          <p:nvPr>
            <p:ph type="title"/>
          </p:nvPr>
        </p:nvSpPr>
        <p:spPr>
          <a:xfrm>
            <a:off x="457200" y="152400"/>
            <a:ext cx="8229600" cy="1143000"/>
          </a:xfrm>
        </p:spPr>
        <p:txBody>
          <a:bodyPr/>
          <a:lstStyle/>
          <a:p>
            <a:r>
              <a:rPr lang="en-US" b="1" dirty="0" smtClean="0"/>
              <a:t>Praise or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27</a:t>
            </a:fld>
            <a:endParaRPr lang="en-US" dirty="0"/>
          </a:p>
        </p:txBody>
      </p:sp>
    </p:spTree>
    <p:extLst>
      <p:ext uri="{BB962C8B-B14F-4D97-AF65-F5344CB8AC3E}">
        <p14:creationId xmlns:p14="http://schemas.microsoft.com/office/powerpoint/2010/main" val="1897325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6" name="Title 1"/>
          <p:cNvSpPr>
            <a:spLocks noGrp="1"/>
          </p:cNvSpPr>
          <p:nvPr>
            <p:ph type="title"/>
          </p:nvPr>
        </p:nvSpPr>
        <p:spPr>
          <a:xfrm>
            <a:off x="457200" y="274638"/>
            <a:ext cx="8229600" cy="1143000"/>
          </a:xfrm>
        </p:spPr>
        <p:txBody>
          <a:bodyPr/>
          <a:lstStyle/>
          <a:p>
            <a:r>
              <a:rPr lang="en-US" dirty="0" smtClean="0"/>
              <a:t>The Power of Feedback</a:t>
            </a:r>
            <a:endParaRPr lang="en-US" dirty="0"/>
          </a:p>
        </p:txBody>
      </p:sp>
      <p:sp>
        <p:nvSpPr>
          <p:cNvPr id="7" name="Footer Placeholder 3"/>
          <p:cNvSpPr txBox="1">
            <a:spLocks/>
          </p:cNvSpPr>
          <p:nvPr/>
        </p:nvSpPr>
        <p:spPr>
          <a:xfrm>
            <a:off x="152400" y="6356350"/>
            <a:ext cx="3505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Session 5 – Effective Feedback, Coaching, and Proficiencies</a:t>
            </a:r>
            <a:endParaRPr lang="en-US" dirty="0"/>
          </a:p>
        </p:txBody>
      </p:sp>
      <p:sp>
        <p:nvSpPr>
          <p:cNvPr id="8"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5-</a:t>
            </a:r>
            <a:fld id="{C6F3177E-27ED-4792-9A52-D1409DFD05E3}" type="slidenum">
              <a:rPr lang="en-US" smtClean="0"/>
              <a:pPr/>
              <a:t>28</a:t>
            </a:fld>
            <a:endParaRPr lang="en-US" dirty="0"/>
          </a:p>
        </p:txBody>
      </p:sp>
      <p:pic>
        <p:nvPicPr>
          <p:cNvPr id="9" name="Picture 8"/>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81378" y="152400"/>
            <a:ext cx="8381622" cy="6286217"/>
          </a:xfrm>
          <a:prstGeom prst="rect">
            <a:avLst/>
          </a:prstGeom>
        </p:spPr>
      </p:pic>
      <p:sp>
        <p:nvSpPr>
          <p:cNvPr id="10" name="TextBox 9"/>
          <p:cNvSpPr txBox="1"/>
          <p:nvPr/>
        </p:nvSpPr>
        <p:spPr>
          <a:xfrm>
            <a:off x="0" y="0"/>
            <a:ext cx="9144000" cy="1447800"/>
          </a:xfrm>
          <a:prstGeom prst="rect">
            <a:avLst/>
          </a:prstGeom>
          <a:solidFill>
            <a:srgbClr val="FFFFFF">
              <a:alpha val="74902"/>
            </a:srgbClr>
          </a:solidFill>
        </p:spPr>
        <p:txBody>
          <a:bodyPr wrap="square" tIns="182880" rtlCol="0" anchor="ctr" anchorCtr="1">
            <a:noAutofit/>
          </a:bodyPr>
          <a:lstStyle/>
          <a:p>
            <a:pPr algn="ctr"/>
            <a:r>
              <a:rPr lang="en-US" sz="4400" b="1" dirty="0" smtClean="0">
                <a:cs typeface="MV Boli" panose="02000500030200090000" pitchFamily="2" charset="0"/>
              </a:rPr>
              <a:t>Improved Performance</a:t>
            </a:r>
            <a:endParaRPr lang="en-US" sz="4400" b="1" dirty="0">
              <a:cs typeface="MV Boli" panose="02000500030200090000" pitchFamily="2" charset="0"/>
            </a:endParaRPr>
          </a:p>
        </p:txBody>
      </p:sp>
      <p:sp>
        <p:nvSpPr>
          <p:cNvPr id="11" name="Rectangle 10"/>
          <p:cNvSpPr/>
          <p:nvPr/>
        </p:nvSpPr>
        <p:spPr>
          <a:xfrm>
            <a:off x="838200" y="1981200"/>
            <a:ext cx="4572000" cy="1446550"/>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Performance</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+26%</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12" name="Rectangle 11"/>
          <p:cNvSpPr/>
          <p:nvPr/>
        </p:nvSpPr>
        <p:spPr>
          <a:xfrm>
            <a:off x="5486778" y="1838742"/>
            <a:ext cx="4343022" cy="2123658"/>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Ability to</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Learn</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+31%</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r>
              <a:rPr lang="en-US" smtClean="0"/>
              <a:t>5-</a:t>
            </a:r>
            <a:fld id="{C6F3177E-27ED-4792-9A52-D1409DFD05E3}" type="slidenum">
              <a:rPr lang="en-US" smtClean="0"/>
              <a:pPr/>
              <a:t>28</a:t>
            </a:fld>
            <a:endParaRPr lang="en-US" dirty="0"/>
          </a:p>
        </p:txBody>
      </p:sp>
    </p:spTree>
    <p:extLst>
      <p:ext uri="{BB962C8B-B14F-4D97-AF65-F5344CB8AC3E}">
        <p14:creationId xmlns:p14="http://schemas.microsoft.com/office/powerpoint/2010/main" val="258337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Integrating the Effective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3" descr="C:\Users\shaida.morales.ctr\Documents\Projects\SFST TTT\Images\shutterstock_25052648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4400" y="1261773"/>
            <a:ext cx="7315200" cy="506282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29</a:t>
            </a:fld>
            <a:endParaRPr lang="en-US" dirty="0"/>
          </a:p>
        </p:txBody>
      </p:sp>
    </p:spTree>
    <p:extLst>
      <p:ext uri="{BB962C8B-B14F-4D97-AF65-F5344CB8AC3E}">
        <p14:creationId xmlns:p14="http://schemas.microsoft.com/office/powerpoint/2010/main" val="868049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smtClean="0">
                <a:solidFill>
                  <a:schemeClr val="bg1"/>
                </a:solidFill>
              </a:rPr>
              <a:t>DWI Detection and SFST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5:</a:t>
            </a:r>
          </a:p>
          <a:p>
            <a:pPr algn="ctr"/>
            <a:r>
              <a:rPr lang="en-US" sz="3600" dirty="0" smtClean="0">
                <a:solidFill>
                  <a:schemeClr val="bg1"/>
                </a:solidFill>
              </a:rPr>
              <a:t>Effective Feedback, Coaching,</a:t>
            </a:r>
          </a:p>
          <a:p>
            <a:pPr algn="ctr"/>
            <a:r>
              <a:rPr lang="en-US" sz="3600" dirty="0" smtClean="0">
                <a:solidFill>
                  <a:schemeClr val="bg1"/>
                </a:solidFill>
              </a:rPr>
              <a:t>and Proficiencies</a:t>
            </a:r>
            <a:endParaRPr lang="en-US" sz="3600" dirty="0">
              <a:solidFill>
                <a:schemeClr val="bg1"/>
              </a:solidFill>
            </a:endParaRPr>
          </a:p>
        </p:txBody>
      </p:sp>
      <p:sp>
        <p:nvSpPr>
          <p:cNvPr id="2" name="Footer Placeholder 1"/>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Summary and Example</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1" y="1219200"/>
            <a:ext cx="6705599" cy="5029200"/>
          </a:xfrm>
          <a:prstGeom prst="rect">
            <a:avLst/>
          </a:prstGeom>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30</a:t>
            </a:fld>
            <a:endParaRPr lang="en-US" dirty="0"/>
          </a:p>
        </p:txBody>
      </p:sp>
    </p:spTree>
    <p:extLst>
      <p:ext uri="{BB962C8B-B14F-4D97-AF65-F5344CB8AC3E}">
        <p14:creationId xmlns:p14="http://schemas.microsoft.com/office/powerpoint/2010/main" val="2249821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b="1" dirty="0" smtClean="0"/>
              <a:t>Summary and Example (continued)</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2050" name="Picture 2" descr="C:\Users\Pam.Mccaskill\AppData\Local\Microsoft\Windows\Temporary Internet Files\Content.IE5\O9W0042Y\SSWF-TunaSandwich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1349311"/>
            <a:ext cx="7467600" cy="497528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31</a:t>
            </a:fld>
            <a:endParaRPr lang="en-US" dirty="0"/>
          </a:p>
        </p:txBody>
      </p:sp>
    </p:spTree>
    <p:extLst>
      <p:ext uri="{BB962C8B-B14F-4D97-AF65-F5344CB8AC3E}">
        <p14:creationId xmlns:p14="http://schemas.microsoft.com/office/powerpoint/2010/main" val="353081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5400" y="1310640"/>
            <a:ext cx="6629400" cy="4972050"/>
          </a:xfrm>
          <a:prstGeom prst="rect">
            <a:avLst/>
          </a:prstGeom>
        </p:spPr>
      </p:pic>
      <p:sp>
        <p:nvSpPr>
          <p:cNvPr id="3" name="Footer Placeholder 2"/>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32</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email">
            <a:clrChange>
              <a:clrFrom>
                <a:srgbClr val="EDAB95"/>
              </a:clrFrom>
              <a:clrTo>
                <a:srgbClr val="EDAB95">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lstStyle/>
          <a:p>
            <a:pPr>
              <a:spcBef>
                <a:spcPts val="1200"/>
              </a:spcBef>
            </a:pPr>
            <a:r>
              <a:rPr lang="en-US" dirty="0" smtClean="0"/>
              <a:t>Provide effective feedback</a:t>
            </a:r>
          </a:p>
          <a:p>
            <a:pPr>
              <a:spcBef>
                <a:spcPts val="1200"/>
              </a:spcBef>
            </a:pPr>
            <a:r>
              <a:rPr lang="en-US" dirty="0" smtClean="0"/>
              <a:t>Demonstrate an effective feedback method</a:t>
            </a:r>
          </a:p>
          <a:p>
            <a:pPr>
              <a:spcBef>
                <a:spcPts val="1200"/>
              </a:spcBef>
            </a:pPr>
            <a:r>
              <a:rPr lang="en-US" dirty="0" smtClean="0"/>
              <a:t>Apply effective feedback method using scenarios</a:t>
            </a:r>
          </a:p>
          <a:p>
            <a:pPr>
              <a:spcBef>
                <a:spcPts val="1200"/>
              </a:spcBef>
            </a:pPr>
            <a:r>
              <a:rPr lang="en-US" dirty="0" smtClean="0"/>
              <a:t>Use effective feedback method during final presentations</a:t>
            </a:r>
          </a:p>
          <a:p>
            <a:pPr>
              <a:spcBef>
                <a:spcPts val="1200"/>
              </a:spcBef>
            </a:pPr>
            <a:r>
              <a:rPr lang="en-US" dirty="0" smtClean="0"/>
              <a:t>Conduct SFST proficiency examination</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15322172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81600" y="34671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Feedback From Previous Training</a:t>
            </a:r>
            <a:endParaRPr lang="en-US" b="1" dirty="0"/>
          </a:p>
        </p:txBody>
      </p:sp>
      <p:sp>
        <p:nvSpPr>
          <p:cNvPr id="3" name="Content Placeholder 2"/>
          <p:cNvSpPr>
            <a:spLocks noGrp="1"/>
          </p:cNvSpPr>
          <p:nvPr>
            <p:ph idx="1"/>
          </p:nvPr>
        </p:nvSpPr>
        <p:spPr/>
        <p:txBody>
          <a:bodyPr/>
          <a:lstStyle/>
          <a:p>
            <a:r>
              <a:rPr lang="en-US" dirty="0" smtClean="0"/>
              <a:t>Was it helpful</a:t>
            </a:r>
          </a:p>
          <a:p>
            <a:r>
              <a:rPr lang="en-US" dirty="0" smtClean="0"/>
              <a:t>How did it make you feel</a:t>
            </a:r>
          </a:p>
          <a:p>
            <a:r>
              <a:rPr lang="en-US" dirty="0" smtClean="0"/>
              <a:t>Did you believe it helped you to better perform the task</a:t>
            </a:r>
          </a:p>
          <a:p>
            <a:r>
              <a:rPr lang="en-US" dirty="0" smtClean="0"/>
              <a:t>Did your skills improve as a result</a:t>
            </a:r>
          </a:p>
          <a:p>
            <a:r>
              <a:rPr lang="en-US" dirty="0" smtClean="0"/>
              <a:t>Did it motivate you</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5</a:t>
            </a:fld>
            <a:endParaRPr lang="en-US" dirty="0"/>
          </a:p>
        </p:txBody>
      </p:sp>
    </p:spTree>
    <p:extLst>
      <p:ext uri="{BB962C8B-B14F-4D97-AF65-F5344CB8AC3E}">
        <p14:creationId xmlns:p14="http://schemas.microsoft.com/office/powerpoint/2010/main" val="3896603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Qualities of a Good Instructor</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2" descr="X:\Courses 2015\Course Revision\Classroom\SFST TTT\Graphics\Picture 011.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217759" y="1241770"/>
            <a:ext cx="6707041" cy="500663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6</a:t>
            </a:fld>
            <a:endParaRPr lang="en-US" dirty="0"/>
          </a:p>
        </p:txBody>
      </p:sp>
    </p:spTree>
    <p:extLst>
      <p:ext uri="{BB962C8B-B14F-4D97-AF65-F5344CB8AC3E}">
        <p14:creationId xmlns:p14="http://schemas.microsoft.com/office/powerpoint/2010/main" val="22079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38" y="693738"/>
            <a:ext cx="9102725" cy="546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r>
              <a:rPr lang="en-US" smtClean="0"/>
              <a:t>5-</a:t>
            </a:r>
            <a:fld id="{C6F3177E-27ED-4792-9A52-D1409DFD05E3}" type="slidenum">
              <a:rPr lang="en-US" smtClean="0"/>
              <a:pPr/>
              <a:t>7</a:t>
            </a:fld>
            <a:endParaRPr lang="en-US" dirty="0"/>
          </a:p>
        </p:txBody>
      </p:sp>
    </p:spTree>
    <p:extLst>
      <p:ext uri="{BB962C8B-B14F-4D97-AF65-F5344CB8AC3E}">
        <p14:creationId xmlns:p14="http://schemas.microsoft.com/office/powerpoint/2010/main" val="340789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81378" y="152400"/>
            <a:ext cx="8381622" cy="6286217"/>
          </a:xfrm>
          <a:prstGeom prst="rect">
            <a:avLst/>
          </a:prstGeom>
        </p:spPr>
      </p:pic>
      <p:sp>
        <p:nvSpPr>
          <p:cNvPr id="15" name="Rectangle 14"/>
          <p:cNvSpPr/>
          <p:nvPr/>
        </p:nvSpPr>
        <p:spPr>
          <a:xfrm>
            <a:off x="838200" y="1981200"/>
            <a:ext cx="4572000" cy="1446550"/>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Performance</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+26%</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16" name="Rectangle 15"/>
          <p:cNvSpPr/>
          <p:nvPr/>
        </p:nvSpPr>
        <p:spPr>
          <a:xfrm>
            <a:off x="5486778" y="1838742"/>
            <a:ext cx="4343022" cy="2123658"/>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Ability to</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Learn</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+31%</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b="1" dirty="0" smtClean="0"/>
              <a:t>The Power of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8</a:t>
            </a:fld>
            <a:endParaRPr lang="en-US" dirty="0"/>
          </a:p>
        </p:txBody>
      </p:sp>
    </p:spTree>
    <p:extLst>
      <p:ext uri="{BB962C8B-B14F-4D97-AF65-F5344CB8AC3E}">
        <p14:creationId xmlns:p14="http://schemas.microsoft.com/office/powerpoint/2010/main" val="372322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78" y="274638"/>
            <a:ext cx="8229600" cy="1143000"/>
          </a:xfrm>
        </p:spPr>
        <p:txBody>
          <a:bodyPr/>
          <a:lstStyle/>
          <a:p>
            <a:r>
              <a:rPr lang="en-US" dirty="0" smtClean="0"/>
              <a:t>Effectiveness of Feedback</a:t>
            </a:r>
            <a:endParaRPr lang="en-US" dirty="0"/>
          </a:p>
        </p:txBody>
      </p:sp>
      <p:sp>
        <p:nvSpPr>
          <p:cNvPr id="4" name="Footer Placeholder 3"/>
          <p:cNvSpPr>
            <a:spLocks noGrp="1"/>
          </p:cNvSpPr>
          <p:nvPr>
            <p:ph type="ftr" sz="quarter" idx="11"/>
          </p:nvPr>
        </p:nvSpPr>
        <p:spPr>
          <a:xfrm>
            <a:off x="152778" y="6356350"/>
            <a:ext cx="3505200" cy="365125"/>
          </a:xfrm>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5800" y="419100"/>
            <a:ext cx="7772400" cy="5829300"/>
          </a:xfrm>
          <a:prstGeom prst="rect">
            <a:avLst/>
          </a:prstGeom>
        </p:spPr>
      </p:pic>
      <p:sp>
        <p:nvSpPr>
          <p:cNvPr id="8" name="Pie 7"/>
          <p:cNvSpPr/>
          <p:nvPr/>
        </p:nvSpPr>
        <p:spPr>
          <a:xfrm>
            <a:off x="1981578" y="1295400"/>
            <a:ext cx="4266822" cy="4419600"/>
          </a:xfrm>
          <a:prstGeom prst="pie">
            <a:avLst>
              <a:gd name="adj1" fmla="val 8608838"/>
              <a:gd name="adj2" fmla="val 16190206"/>
            </a:avLst>
          </a:prstGeom>
          <a:solidFill>
            <a:srgbClr val="C0504D">
              <a:alpha val="8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ie 8"/>
          <p:cNvSpPr/>
          <p:nvPr/>
        </p:nvSpPr>
        <p:spPr>
          <a:xfrm>
            <a:off x="1981578" y="1295400"/>
            <a:ext cx="4266822" cy="4419600"/>
          </a:xfrm>
          <a:prstGeom prst="pie">
            <a:avLst>
              <a:gd name="adj1" fmla="val 1748347"/>
              <a:gd name="adj2" fmla="val 8594561"/>
            </a:avLst>
          </a:prstGeom>
          <a:solidFill>
            <a:srgbClr val="4F81BD">
              <a:alpha val="8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e 9"/>
          <p:cNvSpPr/>
          <p:nvPr/>
        </p:nvSpPr>
        <p:spPr>
          <a:xfrm>
            <a:off x="1981578" y="1295400"/>
            <a:ext cx="4266822" cy="4419600"/>
          </a:xfrm>
          <a:prstGeom prst="pie">
            <a:avLst>
              <a:gd name="adj1" fmla="val 16215318"/>
              <a:gd name="adj2" fmla="val 1724283"/>
            </a:avLst>
          </a:prstGeom>
          <a:solidFill>
            <a:srgbClr val="9BBB59">
              <a:alpha val="8000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itle 6"/>
          <p:cNvSpPr txBox="1">
            <a:spLocks/>
          </p:cNvSpPr>
          <p:nvPr/>
        </p:nvSpPr>
        <p:spPr>
          <a:xfrm>
            <a:off x="457578"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Effectiveness of Feedback</a:t>
            </a:r>
            <a:endParaRPr lang="en-US" b="1" dirty="0"/>
          </a:p>
        </p:txBody>
      </p:sp>
      <p:sp>
        <p:nvSpPr>
          <p:cNvPr id="12" name="Rectangle 11"/>
          <p:cNvSpPr/>
          <p:nvPr/>
        </p:nvSpPr>
        <p:spPr>
          <a:xfrm>
            <a:off x="1981200" y="2348805"/>
            <a:ext cx="2101857"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Make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Worse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13" name="Rectangle 12"/>
          <p:cNvSpPr/>
          <p:nvPr/>
        </p:nvSpPr>
        <p:spPr>
          <a:xfrm>
            <a:off x="4070343" y="2133600"/>
            <a:ext cx="2101857"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Have no</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Impact on</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14" name="Rectangle 13"/>
          <p:cNvSpPr/>
          <p:nvPr/>
        </p:nvSpPr>
        <p:spPr>
          <a:xfrm>
            <a:off x="3124200" y="4101405"/>
            <a:ext cx="2182136"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Have Positive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Impact on</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9</a:t>
            </a:fld>
            <a:endParaRPr lang="en-US" dirty="0"/>
          </a:p>
        </p:txBody>
      </p:sp>
    </p:spTree>
    <p:extLst>
      <p:ext uri="{BB962C8B-B14F-4D97-AF65-F5344CB8AC3E}">
        <p14:creationId xmlns:p14="http://schemas.microsoft.com/office/powerpoint/2010/main" val="37484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 presetClass="emph" presetSubtype="2" fill="hold" grpId="1" nodeType="withEffect">
                                  <p:stCondLst>
                                    <p:cond delay="0"/>
                                  </p:stCondLst>
                                  <p:childTnLst>
                                    <p:animClr clrSpc="rgb" dir="cw">
                                      <p:cBhvr>
                                        <p:cTn id="20" dur="1000" fill="hold"/>
                                        <p:tgtEl>
                                          <p:spTgt spid="8"/>
                                        </p:tgtEl>
                                        <p:attrNameLst>
                                          <p:attrName>fillcolor</p:attrName>
                                        </p:attrNameLst>
                                      </p:cBhvr>
                                      <p:to>
                                        <a:srgbClr val="E5B9B7"/>
                                      </p:to>
                                    </p:animClr>
                                    <p:set>
                                      <p:cBhvr>
                                        <p:cTn id="21" dur="1000" fill="hold"/>
                                        <p:tgtEl>
                                          <p:spTgt spid="8"/>
                                        </p:tgtEl>
                                        <p:attrNameLst>
                                          <p:attrName>fill.type</p:attrName>
                                        </p:attrNameLst>
                                      </p:cBhvr>
                                      <p:to>
                                        <p:strVal val="solid"/>
                                      </p:to>
                                    </p:set>
                                    <p:set>
                                      <p:cBhvr>
                                        <p:cTn id="22" dur="1000" fill="hold"/>
                                        <p:tgtEl>
                                          <p:spTgt spid="8"/>
                                        </p:tgtEl>
                                        <p:attrNameLst>
                                          <p:attrName>fill.on</p:attrName>
                                        </p:attrNameLst>
                                      </p:cBhvr>
                                      <p:to>
                                        <p:strVal val="true"/>
                                      </p:to>
                                    </p:set>
                                  </p:childTnLst>
                                </p:cTn>
                              </p:par>
                              <p:par>
                                <p:cTn id="23" presetID="3" presetClass="emph" presetSubtype="2" fill="hold" grpId="1" nodeType="withEffect">
                                  <p:stCondLst>
                                    <p:cond delay="0"/>
                                  </p:stCondLst>
                                  <p:childTnLst>
                                    <p:animClr clrSpc="rgb" dir="cw">
                                      <p:cBhvr override="childStyle">
                                        <p:cTn id="24" dur="1000" fill="hold"/>
                                        <p:tgtEl>
                                          <p:spTgt spid="12"/>
                                        </p:tgtEl>
                                        <p:attrNameLst>
                                          <p:attrName>style.color</p:attrName>
                                        </p:attrNameLst>
                                      </p:cBhvr>
                                      <p:to>
                                        <a:srgbClr val="7F7F7F"/>
                                      </p:to>
                                    </p:animClr>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grpId="1" nodeType="withEffect">
                                  <p:stCondLst>
                                    <p:cond delay="0"/>
                                  </p:stCondLst>
                                  <p:childTnLst>
                                    <p:animClr clrSpc="rgb" dir="cw">
                                      <p:cBhvr>
                                        <p:cTn id="34" dur="1000" fill="hold"/>
                                        <p:tgtEl>
                                          <p:spTgt spid="10"/>
                                        </p:tgtEl>
                                        <p:attrNameLst>
                                          <p:attrName>fillcolor</p:attrName>
                                        </p:attrNameLst>
                                      </p:cBhvr>
                                      <p:to>
                                        <a:srgbClr val="D7E3BC"/>
                                      </p:to>
                                    </p:animClr>
                                    <p:set>
                                      <p:cBhvr>
                                        <p:cTn id="35" dur="1000" fill="hold"/>
                                        <p:tgtEl>
                                          <p:spTgt spid="10"/>
                                        </p:tgtEl>
                                        <p:attrNameLst>
                                          <p:attrName>fill.type</p:attrName>
                                        </p:attrNameLst>
                                      </p:cBhvr>
                                      <p:to>
                                        <p:strVal val="solid"/>
                                      </p:to>
                                    </p:set>
                                    <p:set>
                                      <p:cBhvr>
                                        <p:cTn id="36" dur="1000" fill="hold"/>
                                        <p:tgtEl>
                                          <p:spTgt spid="10"/>
                                        </p:tgtEl>
                                        <p:attrNameLst>
                                          <p:attrName>fill.on</p:attrName>
                                        </p:attrNameLst>
                                      </p:cBhvr>
                                      <p:to>
                                        <p:strVal val="true"/>
                                      </p:to>
                                    </p:set>
                                  </p:childTnLst>
                                </p:cTn>
                              </p:par>
                              <p:par>
                                <p:cTn id="37" presetID="3" presetClass="emph" presetSubtype="2" fill="hold" grpId="1" nodeType="withEffect">
                                  <p:stCondLst>
                                    <p:cond delay="0"/>
                                  </p:stCondLst>
                                  <p:childTnLst>
                                    <p:animClr clrSpc="rgb" dir="cw">
                                      <p:cBhvr override="childStyle">
                                        <p:cTn id="38" dur="1000" fill="hold"/>
                                        <p:tgtEl>
                                          <p:spTgt spid="13"/>
                                        </p:tgtEl>
                                        <p:attrNameLst>
                                          <p:attrName>style.color</p:attrName>
                                        </p:attrNameLst>
                                      </p:cBhvr>
                                      <p:to>
                                        <a:srgbClr val="7F7F7F"/>
                                      </p:to>
                                    </p:animClr>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grpId="1" nodeType="clickEffect">
                                  <p:stCondLst>
                                    <p:cond delay="0"/>
                                  </p:stCondLst>
                                  <p:childTnLst>
                                    <p:animClr clrSpc="rgb" dir="cw">
                                      <p:cBhvr>
                                        <p:cTn id="42" dur="1000" fill="hold"/>
                                        <p:tgtEl>
                                          <p:spTgt spid="9"/>
                                        </p:tgtEl>
                                        <p:attrNameLst>
                                          <p:attrName>fillcolor</p:attrName>
                                        </p:attrNameLst>
                                      </p:cBhvr>
                                      <p:to>
                                        <a:srgbClr val="DBE5F1"/>
                                      </p:to>
                                    </p:animClr>
                                    <p:set>
                                      <p:cBhvr>
                                        <p:cTn id="43" dur="1000" fill="hold"/>
                                        <p:tgtEl>
                                          <p:spTgt spid="9"/>
                                        </p:tgtEl>
                                        <p:attrNameLst>
                                          <p:attrName>fill.type</p:attrName>
                                        </p:attrNameLst>
                                      </p:cBhvr>
                                      <p:to>
                                        <p:strVal val="solid"/>
                                      </p:to>
                                    </p:set>
                                    <p:set>
                                      <p:cBhvr>
                                        <p:cTn id="44" dur="1000" fill="hold"/>
                                        <p:tgtEl>
                                          <p:spTgt spid="9"/>
                                        </p:tgtEl>
                                        <p:attrNameLst>
                                          <p:attrName>fill.on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9"/>
                                        </p:tgtEl>
                                        <p:attrNameLst>
                                          <p:attrName>stroke.color</p:attrName>
                                        </p:attrNameLst>
                                      </p:cBhvr>
                                      <p:to>
                                        <a:srgbClr val="DBE5F1"/>
                                      </p:to>
                                    </p:animClr>
                                    <p:set>
                                      <p:cBhvr>
                                        <p:cTn id="47" dur="1000" fill="hold"/>
                                        <p:tgtEl>
                                          <p:spTgt spid="9"/>
                                        </p:tgtEl>
                                        <p:attrNameLst>
                                          <p:attrName>stroke.on</p:attrName>
                                        </p:attrNameLst>
                                      </p:cBhvr>
                                      <p:to>
                                        <p:strVal val="true"/>
                                      </p:to>
                                    </p:set>
                                  </p:childTnLst>
                                </p:cTn>
                              </p:par>
                              <p:par>
                                <p:cTn id="48" presetID="3" presetClass="emph" presetSubtype="2" fill="hold" grpId="1" nodeType="withEffect">
                                  <p:stCondLst>
                                    <p:cond delay="0"/>
                                  </p:stCondLst>
                                  <p:childTnLst>
                                    <p:animClr clrSpc="rgb" dir="cw">
                                      <p:cBhvr override="childStyle">
                                        <p:cTn id="49" dur="1000" fill="hold"/>
                                        <p:tgtEl>
                                          <p:spTgt spid="14"/>
                                        </p:tgtEl>
                                        <p:attrNameLst>
                                          <p:attrName>style.color</p:attrName>
                                        </p:attrNameLst>
                                      </p:cBhvr>
                                      <p:to>
                                        <a:srgbClr val="7F7F7F"/>
                                      </p:to>
                                    </p:animClr>
                                  </p:childTnLst>
                                </p:cTn>
                              </p:par>
                              <p:par>
                                <p:cTn id="50" presetID="1" presetClass="emph" presetSubtype="2" fill="hold" grpId="2" nodeType="withEffect">
                                  <p:stCondLst>
                                    <p:cond delay="0"/>
                                  </p:stCondLst>
                                  <p:childTnLst>
                                    <p:animClr clrSpc="rgb" dir="cw">
                                      <p:cBhvr>
                                        <p:cTn id="51" dur="1000" fill="hold"/>
                                        <p:tgtEl>
                                          <p:spTgt spid="8"/>
                                        </p:tgtEl>
                                        <p:attrNameLst>
                                          <p:attrName>fillcolor</p:attrName>
                                        </p:attrNameLst>
                                      </p:cBhvr>
                                      <p:to>
                                        <a:srgbClr val="C0504D"/>
                                      </p:to>
                                    </p:animClr>
                                    <p:set>
                                      <p:cBhvr>
                                        <p:cTn id="52" dur="1000" fill="hold"/>
                                        <p:tgtEl>
                                          <p:spTgt spid="8"/>
                                        </p:tgtEl>
                                        <p:attrNameLst>
                                          <p:attrName>fill.type</p:attrName>
                                        </p:attrNameLst>
                                      </p:cBhvr>
                                      <p:to>
                                        <p:strVal val="solid"/>
                                      </p:to>
                                    </p:set>
                                    <p:set>
                                      <p:cBhvr>
                                        <p:cTn id="53" dur="1000" fill="hold"/>
                                        <p:tgtEl>
                                          <p:spTgt spid="8"/>
                                        </p:tgtEl>
                                        <p:attrNameLst>
                                          <p:attrName>fill.on</p:attrName>
                                        </p:attrNameLst>
                                      </p:cBhvr>
                                      <p:to>
                                        <p:strVal val="true"/>
                                      </p:to>
                                    </p:set>
                                  </p:childTnLst>
                                </p:cTn>
                              </p:par>
                              <p:par>
                                <p:cTn id="54" presetID="1" presetClass="emph" presetSubtype="2" fill="hold" grpId="2" nodeType="withEffect">
                                  <p:stCondLst>
                                    <p:cond delay="0"/>
                                  </p:stCondLst>
                                  <p:childTnLst>
                                    <p:animClr clrSpc="rgb" dir="cw">
                                      <p:cBhvr>
                                        <p:cTn id="55" dur="1000" fill="hold"/>
                                        <p:tgtEl>
                                          <p:spTgt spid="10"/>
                                        </p:tgtEl>
                                        <p:attrNameLst>
                                          <p:attrName>fillcolor</p:attrName>
                                        </p:attrNameLst>
                                      </p:cBhvr>
                                      <p:to>
                                        <a:srgbClr val="9BBB59"/>
                                      </p:to>
                                    </p:animClr>
                                    <p:set>
                                      <p:cBhvr>
                                        <p:cTn id="56" dur="1000" fill="hold"/>
                                        <p:tgtEl>
                                          <p:spTgt spid="10"/>
                                        </p:tgtEl>
                                        <p:attrNameLst>
                                          <p:attrName>fill.type</p:attrName>
                                        </p:attrNameLst>
                                      </p:cBhvr>
                                      <p:to>
                                        <p:strVal val="solid"/>
                                      </p:to>
                                    </p:set>
                                    <p:set>
                                      <p:cBhvr>
                                        <p:cTn id="57" dur="1000" fill="hold"/>
                                        <p:tgtEl>
                                          <p:spTgt spid="10"/>
                                        </p:tgtEl>
                                        <p:attrNameLst>
                                          <p:attrName>fill.on</p:attrName>
                                        </p:attrNameLst>
                                      </p:cBhvr>
                                      <p:to>
                                        <p:strVal val="true"/>
                                      </p:to>
                                    </p:set>
                                  </p:childTnLst>
                                </p:cTn>
                              </p:par>
                              <p:par>
                                <p:cTn id="58" presetID="3" presetClass="emph" presetSubtype="2" fill="hold" grpId="2" nodeType="withEffect">
                                  <p:stCondLst>
                                    <p:cond delay="0"/>
                                  </p:stCondLst>
                                  <p:childTnLst>
                                    <p:animClr clrSpc="rgb" dir="cw">
                                      <p:cBhvr override="childStyle">
                                        <p:cTn id="59" dur="1000" fill="hold"/>
                                        <p:tgtEl>
                                          <p:spTgt spid="12"/>
                                        </p:tgtEl>
                                        <p:attrNameLst>
                                          <p:attrName>style.color</p:attrName>
                                        </p:attrNameLst>
                                      </p:cBhvr>
                                      <p:to>
                                        <a:srgbClr val="000000"/>
                                      </p:to>
                                    </p:animClr>
                                  </p:childTnLst>
                                </p:cTn>
                              </p:par>
                              <p:par>
                                <p:cTn id="60" presetID="3" presetClass="emph" presetSubtype="2" fill="hold" grpId="2" nodeType="withEffect">
                                  <p:stCondLst>
                                    <p:cond delay="0"/>
                                  </p:stCondLst>
                                  <p:childTnLst>
                                    <p:animClr clrSpc="rgb" dir="cw">
                                      <p:cBhvr override="childStyle">
                                        <p:cTn id="61" dur="1000" fill="hold"/>
                                        <p:tgtEl>
                                          <p:spTgt spid="13"/>
                                        </p:tgtEl>
                                        <p:attrNameLst>
                                          <p:attrName>style.color</p:attrName>
                                        </p:attrNameLst>
                                      </p:cBhvr>
                                      <p:to>
                                        <a:srgbClr val="000000"/>
                                      </p:to>
                                    </p:animClr>
                                  </p:childTnLst>
                                </p:cTn>
                              </p:par>
                            </p:childTnLst>
                          </p:cTn>
                        </p:par>
                        <p:par>
                          <p:cTn id="62" fill="hold">
                            <p:stCondLst>
                              <p:cond delay="1000"/>
                            </p:stCondLst>
                            <p:childTnLst>
                              <p:par>
                                <p:cTn id="63" presetID="9" presetClass="emph" presetSubtype="0" grpId="2" nodeType="afterEffect">
                                  <p:stCondLst>
                                    <p:cond delay="0"/>
                                  </p:stCondLst>
                                  <p:childTnLst>
                                    <p:set>
                                      <p:cBhvr rctx="PPT">
                                        <p:cTn id="64" dur="indefinite"/>
                                        <p:tgtEl>
                                          <p:spTgt spid="9"/>
                                        </p:tgtEl>
                                        <p:attrNameLst>
                                          <p:attrName>style.opacity</p:attrName>
                                        </p:attrNameLst>
                                      </p:cBhvr>
                                      <p:to>
                                        <p:strVal val="0.5"/>
                                      </p:to>
                                    </p:set>
                                    <p:animEffect filter="image" prLst="opacity: 0.5">
                                      <p:cBhvr rctx="IE">
                                        <p:cTn id="65" dur="indefinite"/>
                                        <p:tgtEl>
                                          <p:spTgt spid="9"/>
                                        </p:tgtEl>
                                      </p:cBhvr>
                                    </p:animEffect>
                                  </p:childTnLst>
                                </p:cTn>
                              </p:par>
                              <p:par>
                                <p:cTn id="66" presetID="9" presetClass="emph" presetSubtype="0" grpId="2" nodeType="withEffect">
                                  <p:stCondLst>
                                    <p:cond delay="0"/>
                                  </p:stCondLst>
                                  <p:childTnLst>
                                    <p:set>
                                      <p:cBhvr rctx="PPT">
                                        <p:cTn id="67" dur="indefinite"/>
                                        <p:tgtEl>
                                          <p:spTgt spid="14"/>
                                        </p:tgtEl>
                                        <p:attrNameLst>
                                          <p:attrName>style.opacity</p:attrName>
                                        </p:attrNameLst>
                                      </p:cBhvr>
                                      <p:to>
                                        <p:strVal val="0.5"/>
                                      </p:to>
                                    </p:set>
                                    <p:animEffect filter="image" prLst="opacity: 0.5">
                                      <p:cBhvr rctx="IE">
                                        <p:cTn id="68"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9" grpId="0" animBg="1"/>
      <p:bldP spid="9" grpId="1" animBg="1"/>
      <p:bldP spid="9" grpId="2" animBg="1"/>
      <p:bldP spid="10" grpId="0" animBg="1"/>
      <p:bldP spid="10" grpId="1" animBg="1"/>
      <p:bldP spid="10" grpId="2" animBg="1"/>
      <p:bldP spid="12" grpId="0"/>
      <p:bldP spid="12" grpId="1"/>
      <p:bldP spid="12" grpId="2"/>
      <p:bldP spid="13" grpId="0"/>
      <p:bldP spid="13" grpId="1"/>
      <p:bldP spid="13" grpId="2"/>
      <p:bldP spid="14" grpId="0"/>
      <p:bldP spid="14" grpId="1"/>
      <p:bldP spid="14"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07B9F4C06FAA4BB9B99FAFC9C3632D" ma:contentTypeVersion="15" ma:contentTypeDescription="Create a new document." ma:contentTypeScope="" ma:versionID="35f7f719f5834d2bcbc5280fb43671bd">
  <xsd:schema xmlns:xsd="http://www.w3.org/2001/XMLSchema" xmlns:xs="http://www.w3.org/2001/XMLSchema" xmlns:p="http://schemas.microsoft.com/office/2006/metadata/properties" xmlns:ns2="515a0a8d-ae74-497c-a072-d5ebd52489d6" xmlns:ns3="84ae377a-bf1b-4e46-ae2d-b80ff488d84b" targetNamespace="http://schemas.microsoft.com/office/2006/metadata/properties" ma:root="true" ma:fieldsID="6de178d35e3a0fdac6f5bf143931a47d" ns2:_="" ns3:_="">
    <xsd:import namespace="515a0a8d-ae74-497c-a072-d5ebd52489d6"/>
    <xsd:import namespace="84ae377a-bf1b-4e46-ae2d-b80ff488d8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5a0a8d-ae74-497c-a072-d5ebd5248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ae377a-bf1b-4e46-ae2d-b80ff488d8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6253609-23e8-4b65-b638-3a0a666a847f}" ma:internalName="TaxCatchAll" ma:showField="CatchAllData" ma:web="84ae377a-bf1b-4e46-ae2d-b80ff488d8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4ae377a-bf1b-4e46-ae2d-b80ff488d84b" xsi:nil="true"/>
    <lcf76f155ced4ddcb4097134ff3c332f xmlns="515a0a8d-ae74-497c-a072-d5ebd52489d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C6A4B44-1302-44B8-9792-0FB0CB6BC2F3}"/>
</file>

<file path=customXml/itemProps2.xml><?xml version="1.0" encoding="utf-8"?>
<ds:datastoreItem xmlns:ds="http://schemas.openxmlformats.org/officeDocument/2006/customXml" ds:itemID="{0C751893-CD1A-4E10-9D70-C6C0B420B020}"/>
</file>

<file path=customXml/itemProps3.xml><?xml version="1.0" encoding="utf-8"?>
<ds:datastoreItem xmlns:ds="http://schemas.openxmlformats.org/officeDocument/2006/customXml" ds:itemID="{A9D643B5-C33D-40F4-9D0C-38217A6440C1}"/>
</file>

<file path=docProps/app.xml><?xml version="1.0" encoding="utf-8"?>
<Properties xmlns="http://schemas.openxmlformats.org/officeDocument/2006/extended-properties" xmlns:vt="http://schemas.openxmlformats.org/officeDocument/2006/docPropsVTypes">
  <TotalTime>1190</TotalTime>
  <Words>6704</Words>
  <Application>Microsoft Office PowerPoint</Application>
  <PresentationFormat>On-screen Show (4:3)</PresentationFormat>
  <Paragraphs>905</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Cambria</vt:lpstr>
      <vt:lpstr>Courier New</vt:lpstr>
      <vt:lpstr>MV Boli</vt:lpstr>
      <vt:lpstr>Times New Roman</vt:lpstr>
      <vt:lpstr>Wingdings</vt:lpstr>
      <vt:lpstr>Office Theme</vt:lpstr>
      <vt:lpstr>PowerPoint Presentation</vt:lpstr>
      <vt:lpstr>Content Segments</vt:lpstr>
      <vt:lpstr>PowerPoint Presentation</vt:lpstr>
      <vt:lpstr>Session Objectives</vt:lpstr>
      <vt:lpstr>Feedback From Previous Training</vt:lpstr>
      <vt:lpstr>Qualities of a Good Instructor</vt:lpstr>
      <vt:lpstr>PowerPoint Presentation</vt:lpstr>
      <vt:lpstr>The Power of Feedback</vt:lpstr>
      <vt:lpstr>Effectiveness of Feedback</vt:lpstr>
      <vt:lpstr>Feedback is Part of the Learning Conversation</vt:lpstr>
      <vt:lpstr>Definition of Feedback</vt:lpstr>
      <vt:lpstr>Instructor’s Feedback</vt:lpstr>
      <vt:lpstr>Participant Feedback</vt:lpstr>
      <vt:lpstr>PowerPoint Presentation</vt:lpstr>
      <vt:lpstr>Feedback on the Job</vt:lpstr>
      <vt:lpstr>Instructional Feedback</vt:lpstr>
      <vt:lpstr>Feedback Questions</vt:lpstr>
      <vt:lpstr>Where am I going?</vt:lpstr>
      <vt:lpstr>How am I doing?</vt:lpstr>
      <vt:lpstr>Where to next?</vt:lpstr>
      <vt:lpstr>The “Feedback Sandwich” Recipe</vt:lpstr>
      <vt:lpstr>The “Feedback Sandwich” Recipe</vt:lpstr>
      <vt:lpstr>Layer 1:  Invitation</vt:lpstr>
      <vt:lpstr>Layer 2:  Success Message  or Challenge Message</vt:lpstr>
      <vt:lpstr>Layer 3:  Motivation Check</vt:lpstr>
      <vt:lpstr>Layer 4:  Follow-Up</vt:lpstr>
      <vt:lpstr>Praise or Feedback</vt:lpstr>
      <vt:lpstr>The Power of Feedback</vt:lpstr>
      <vt:lpstr>Integrating the Effective Feedback</vt:lpstr>
      <vt:lpstr>Summary and Example</vt:lpstr>
      <vt:lpstr>Summary and Example (continued)</vt:lpstr>
      <vt:lpstr>Questions and/or Concerns</vt:lpstr>
    </vt:vector>
  </TitlesOfParts>
  <Company>DOT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Bethany Petersen</cp:lastModifiedBy>
  <cp:revision>98</cp:revision>
  <cp:lastPrinted>2017-01-27T15:59:24Z</cp:lastPrinted>
  <dcterms:created xsi:type="dcterms:W3CDTF">2016-06-21T13:40:11Z</dcterms:created>
  <dcterms:modified xsi:type="dcterms:W3CDTF">2017-02-15T18:09:59Z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0x010100E207B9F4C06FAA4BB9B99FAFC9C3632D</vt:lpwstr>
  </property>
</Properties>
</file>