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289" r:id="rId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58858" autoAdjust="0"/>
  </p:normalViewPr>
  <p:slideViewPr>
    <p:cSldViewPr>
      <p:cViewPr varScale="1">
        <p:scale>
          <a:sx n="68" d="100"/>
          <a:sy n="68" d="100"/>
        </p:scale>
        <p:origin x="2958"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380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2/15/2017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962400" cy="480060"/>
          </a:xfrm>
          <a:prstGeom prst="rect">
            <a:avLst/>
          </a:prstGeom>
        </p:spPr>
        <p:txBody>
          <a:bodyPr vert="horz" lIns="96661" tIns="48331" rIns="96661" bIns="48331" rtlCol="0" anchor="b"/>
          <a:lstStyle>
            <a:lvl1pPr algn="l">
              <a:defRPr sz="1100"/>
            </a:lvl1pPr>
          </a:lstStyle>
          <a:p>
            <a:r>
              <a:rPr lang="en-US" dirty="0" smtClean="0"/>
              <a:t>Session 6 – Effectively Promoting Participation and Interaction</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Questioning</a:t>
            </a:r>
            <a:endParaRPr lang="en-US" sz="1200" dirty="0"/>
          </a:p>
          <a:p>
            <a:pPr lvl="0"/>
            <a:endParaRPr lang="en-US" sz="1200" dirty="0"/>
          </a:p>
          <a:p>
            <a:pPr marL="181240" indent="-181240">
              <a:buFont typeface="Arial" panose="020B0604020202020204" pitchFamily="34" charset="0"/>
              <a:buChar char="•"/>
            </a:pPr>
            <a:r>
              <a:rPr lang="en-US" sz="1200" dirty="0"/>
              <a:t>Helps determine what the participants already know</a:t>
            </a:r>
          </a:p>
          <a:p>
            <a:pPr marL="181240" indent="-181240">
              <a:buFont typeface="Arial" panose="020B0604020202020204" pitchFamily="34" charset="0"/>
              <a:buChar char="•"/>
            </a:pPr>
            <a:r>
              <a:rPr lang="en-US" sz="1200" dirty="0"/>
              <a:t>Invites participation</a:t>
            </a:r>
          </a:p>
          <a:p>
            <a:pPr marL="181240" indent="-181240">
              <a:buFont typeface="Arial" panose="020B0604020202020204" pitchFamily="34" charset="0"/>
              <a:buChar char="•"/>
            </a:pPr>
            <a:r>
              <a:rPr lang="en-US" sz="1200" dirty="0"/>
              <a:t>Provides you, the instructor, with feedback</a:t>
            </a:r>
          </a:p>
          <a:p>
            <a:pPr marL="181240" indent="-181240">
              <a:buFont typeface="Arial" panose="020B0604020202020204" pitchFamily="34" charset="0"/>
              <a:buChar char="•"/>
            </a:pPr>
            <a:r>
              <a:rPr lang="en-US" sz="1200" dirty="0"/>
              <a:t>Enables audience to assess their own learning and fill in the gaps</a:t>
            </a:r>
          </a:p>
          <a:p>
            <a:pPr marL="181240" indent="-181240">
              <a:buFont typeface="Arial" panose="020B0604020202020204" pitchFamily="34" charset="0"/>
              <a:buChar char="•"/>
            </a:pPr>
            <a:r>
              <a:rPr lang="en-US" sz="1200" dirty="0"/>
              <a:t>When walking into a presentation without a good grasp of the audience’s skill or knowledge level, asking questions up front can gauge this very easily</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6590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Questioning Methods</a:t>
            </a:r>
          </a:p>
          <a:p>
            <a:endParaRPr lang="en-US" sz="1200" cap="all" dirty="0"/>
          </a:p>
          <a:p>
            <a:r>
              <a:rPr lang="en-US" sz="1200" b="1" i="1" dirty="0"/>
              <a:t>Prepare to discuss the questioning methods. </a:t>
            </a:r>
            <a:endParaRPr lang="en-US" sz="1200" dirty="0"/>
          </a:p>
          <a:p>
            <a:pPr lvl="0"/>
            <a:endParaRPr lang="en-US" sz="1200" dirty="0"/>
          </a:p>
          <a:p>
            <a:pPr marL="181240" indent="-181240">
              <a:buFont typeface="Arial" panose="020B0604020202020204" pitchFamily="34" charset="0"/>
              <a:buChar char="•"/>
            </a:pPr>
            <a:r>
              <a:rPr lang="en-US" sz="1200" dirty="0"/>
              <a:t>Overhead/undirected</a:t>
            </a:r>
          </a:p>
          <a:p>
            <a:pPr marL="181240" indent="-181240">
              <a:buFont typeface="Arial" panose="020B0604020202020204" pitchFamily="34" charset="0"/>
              <a:buChar char="•"/>
            </a:pPr>
            <a:r>
              <a:rPr lang="en-US" sz="1200" dirty="0"/>
              <a:t>Pre-directed</a:t>
            </a:r>
          </a:p>
          <a:p>
            <a:pPr marL="181240" indent="-181240">
              <a:buFont typeface="Arial" panose="020B0604020202020204" pitchFamily="34" charset="0"/>
              <a:buChar char="•"/>
            </a:pPr>
            <a:r>
              <a:rPr lang="en-US" sz="1200" dirty="0"/>
              <a:t>Overhead/directed</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4293749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Overhead/Undirected Questions</a:t>
            </a:r>
            <a:endParaRPr lang="en-US" sz="1200" dirty="0"/>
          </a:p>
          <a:p>
            <a:endParaRPr lang="en-US" sz="1200" b="1" i="1" dirty="0"/>
          </a:p>
          <a:p>
            <a:r>
              <a:rPr lang="en-US" sz="1200" b="1" i="1" dirty="0"/>
              <a:t>Discussion: Ask participants this exact question: “What would be an example of an overhead/undirected question?” </a:t>
            </a:r>
            <a:endParaRPr lang="en-US" sz="1200" dirty="0"/>
          </a:p>
          <a:p>
            <a:endParaRPr lang="en-US" sz="1200" b="1" i="1" dirty="0"/>
          </a:p>
          <a:p>
            <a:r>
              <a:rPr lang="en-US" sz="1200" b="1" i="1" dirty="0"/>
              <a:t>Provide the answer, after obtaining responses to the above question. </a:t>
            </a:r>
            <a:endParaRPr lang="en-US" sz="1200" dirty="0"/>
          </a:p>
          <a:p>
            <a:endParaRPr lang="en-US" sz="1200" b="1" i="1" dirty="0"/>
          </a:p>
          <a:p>
            <a:r>
              <a:rPr lang="en-US" sz="1200" dirty="0"/>
              <a:t>Overhead/undirected question is one where the question is thrown out to the</a:t>
            </a:r>
          </a:p>
          <a:p>
            <a:r>
              <a:rPr lang="en-US" sz="1200" dirty="0"/>
              <a:t>­</a:t>
            </a:r>
            <a:r>
              <a:rPr lang="en-US" sz="1200" u="sng" dirty="0"/>
              <a:t>	</a:t>
            </a:r>
            <a:r>
              <a:rPr lang="en-US" sz="1200" b="1" i="1" u="sng" dirty="0"/>
              <a:t>Entire	</a:t>
            </a:r>
            <a:r>
              <a:rPr lang="en-US" sz="1200" dirty="0"/>
              <a:t> </a:t>
            </a:r>
            <a:r>
              <a:rPr lang="en-US" sz="1200" u="sng" dirty="0"/>
              <a:t>	</a:t>
            </a:r>
            <a:r>
              <a:rPr lang="en-US" sz="1200" b="1" i="1" u="sng" dirty="0"/>
              <a:t>Class	</a:t>
            </a:r>
            <a:r>
              <a:rPr lang="en-US" sz="1200" dirty="0"/>
              <a:t>.</a:t>
            </a:r>
          </a:p>
          <a:p>
            <a:endParaRPr lang="en-US" sz="1200" b="1" dirty="0"/>
          </a:p>
          <a:p>
            <a:r>
              <a:rPr lang="en-US" sz="1200" b="1" dirty="0"/>
              <a:t>Advantages:</a:t>
            </a:r>
            <a:endParaRPr lang="en-US" sz="1200" dirty="0"/>
          </a:p>
          <a:p>
            <a:pPr marL="181240" indent="-181240">
              <a:buFont typeface="Arial" panose="020B0604020202020204" pitchFamily="34" charset="0"/>
              <a:buChar char="•"/>
            </a:pPr>
            <a:r>
              <a:rPr lang="en-US" sz="1200" dirty="0"/>
              <a:t>Engages the entire class</a:t>
            </a:r>
          </a:p>
          <a:p>
            <a:pPr marL="181240" indent="-181240">
              <a:buFont typeface="Arial" panose="020B0604020202020204" pitchFamily="34" charset="0"/>
              <a:buChar char="•"/>
            </a:pPr>
            <a:r>
              <a:rPr lang="en-US" sz="1200" dirty="0"/>
              <a:t>Allows the instructor to identify the “apple polisher” in the class</a:t>
            </a:r>
          </a:p>
          <a:p>
            <a:endParaRPr lang="en-US" sz="1200" b="1" dirty="0"/>
          </a:p>
          <a:p>
            <a:r>
              <a:rPr lang="en-US" sz="1200" b="1" dirty="0"/>
              <a:t>Disadvantages</a:t>
            </a:r>
            <a:endParaRPr lang="en-US" sz="1200" dirty="0"/>
          </a:p>
          <a:p>
            <a:pPr marL="181240" indent="-181240">
              <a:buFont typeface="Arial" panose="020B0604020202020204" pitchFamily="34" charset="0"/>
              <a:buChar char="•"/>
            </a:pPr>
            <a:r>
              <a:rPr lang="en-US" sz="1200" dirty="0"/>
              <a:t>Allows people to refrain from participating</a:t>
            </a:r>
          </a:p>
          <a:p>
            <a:pPr marL="181240" indent="-181240">
              <a:buFont typeface="Arial" panose="020B0604020202020204" pitchFamily="34" charset="0"/>
              <a:buChar char="•"/>
            </a:pPr>
            <a:r>
              <a:rPr lang="en-US" sz="1200" dirty="0"/>
              <a:t>Continued use allows the over-eager participants to dominate the class</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smtClean="0"/>
              <a:t>_______________________________________________________________________________</a:t>
            </a:r>
            <a:endParaRPr lang="en-US" b="1" i="1"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288712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Pre-Directed Questions</a:t>
            </a:r>
            <a:endParaRPr lang="en-US" sz="1200" dirty="0"/>
          </a:p>
          <a:p>
            <a:endParaRPr lang="en-US" sz="1200" b="1" i="1" dirty="0"/>
          </a:p>
          <a:p>
            <a:r>
              <a:rPr lang="en-US" sz="1200" b="1" i="1" dirty="0"/>
              <a:t>Discussion: Ask a particular participant, “</a:t>
            </a:r>
            <a:r>
              <a:rPr lang="en-US" sz="1200" b="1" i="1" u="sng" dirty="0"/>
              <a:t>Name</a:t>
            </a:r>
            <a:r>
              <a:rPr lang="en-US" sz="1200" b="1" i="1" dirty="0"/>
              <a:t>, can you give me an example of a pre-directed question?”</a:t>
            </a:r>
            <a:endParaRPr lang="en-US" sz="1200" dirty="0"/>
          </a:p>
          <a:p>
            <a:endParaRPr lang="en-US" sz="1200" b="1" i="1" dirty="0"/>
          </a:p>
          <a:p>
            <a:r>
              <a:rPr lang="en-US" sz="1200" b="1" i="1" dirty="0"/>
              <a:t>Make sure you say the participant’s name before posing the question.</a:t>
            </a:r>
            <a:endParaRPr lang="en-US" sz="1200" dirty="0"/>
          </a:p>
          <a:p>
            <a:endParaRPr lang="en-US" sz="1200" b="1" i="1" dirty="0"/>
          </a:p>
          <a:p>
            <a:r>
              <a:rPr lang="en-US" sz="1200" b="1" i="1" dirty="0"/>
              <a:t>Let the class know… </a:t>
            </a:r>
            <a:endParaRPr lang="en-US" sz="1200" dirty="0"/>
          </a:p>
          <a:p>
            <a:endParaRPr lang="en-US" sz="1200" dirty="0"/>
          </a:p>
          <a:p>
            <a:r>
              <a:rPr lang="en-US" sz="1200" dirty="0"/>
              <a:t>A pre-directed question is one in which a participant is </a:t>
            </a:r>
            <a:r>
              <a:rPr lang="en-US" sz="1200" u="sng" dirty="0"/>
              <a:t>	</a:t>
            </a:r>
            <a:r>
              <a:rPr lang="en-US" sz="1200" b="1" i="1" u="sng" dirty="0"/>
              <a:t>Selected</a:t>
            </a:r>
            <a:r>
              <a:rPr lang="en-US" sz="1200" u="sng" dirty="0"/>
              <a:t>	</a:t>
            </a:r>
            <a:r>
              <a:rPr lang="en-US" sz="1200" dirty="0"/>
              <a:t> </a:t>
            </a:r>
            <a:r>
              <a:rPr lang="en-US" sz="1200" u="sng" dirty="0"/>
              <a:t>	</a:t>
            </a:r>
            <a:r>
              <a:rPr lang="en-US" sz="1200" b="1" i="1" u="sng" dirty="0"/>
              <a:t>Before	</a:t>
            </a:r>
            <a:r>
              <a:rPr lang="en-US" sz="1200" u="sng" dirty="0"/>
              <a:t>	</a:t>
            </a:r>
            <a:r>
              <a:rPr lang="en-US" sz="1200" dirty="0"/>
              <a:t> the question is posed. </a:t>
            </a:r>
          </a:p>
          <a:p>
            <a:endParaRPr lang="en-US" sz="1200" b="1" i="1" dirty="0"/>
          </a:p>
          <a:p>
            <a:r>
              <a:rPr lang="en-US" sz="1200" b="1" i="1" dirty="0"/>
              <a:t>Emphasize that instructors should pause after saying the participant’s name when using this technique.</a:t>
            </a:r>
            <a:endParaRPr lang="en-US" sz="1200" dirty="0"/>
          </a:p>
          <a:p>
            <a:endParaRPr lang="en-US" sz="1200" b="1" dirty="0"/>
          </a:p>
          <a:p>
            <a:r>
              <a:rPr lang="en-US" sz="1200" b="1" dirty="0"/>
              <a:t>Advantages:</a:t>
            </a:r>
            <a:endParaRPr lang="en-US" sz="1200" dirty="0"/>
          </a:p>
          <a:p>
            <a:pPr marL="181240" indent="-181240">
              <a:buFont typeface="Arial" panose="020B0604020202020204" pitchFamily="34" charset="0"/>
              <a:buChar char="•"/>
            </a:pPr>
            <a:r>
              <a:rPr lang="en-US" sz="1200" dirty="0"/>
              <a:t>Can be used to engage hesitant participants </a:t>
            </a:r>
          </a:p>
          <a:p>
            <a:pPr marL="181240" indent="-181240">
              <a:buFont typeface="Arial" panose="020B0604020202020204" pitchFamily="34" charset="0"/>
              <a:buChar char="•"/>
            </a:pPr>
            <a:r>
              <a:rPr lang="en-US" sz="1200" dirty="0"/>
              <a:t>Can be used to gain the attention of a disruptive or distracted participant</a:t>
            </a:r>
          </a:p>
          <a:p>
            <a:endParaRPr lang="en-US" sz="1200" b="1" dirty="0"/>
          </a:p>
          <a:p>
            <a:r>
              <a:rPr lang="en-US" sz="1200" b="1" dirty="0"/>
              <a:t>Disadvantages</a:t>
            </a:r>
            <a:endParaRPr lang="en-US" sz="1200" dirty="0"/>
          </a:p>
          <a:p>
            <a:pPr marL="181240" indent="-181240">
              <a:buFont typeface="Arial" panose="020B0604020202020204" pitchFamily="34" charset="0"/>
              <a:buChar char="•"/>
            </a:pPr>
            <a:r>
              <a:rPr lang="en-US" sz="1200" dirty="0"/>
              <a:t>Enhance participation by only one participant</a:t>
            </a:r>
          </a:p>
          <a:p>
            <a:pPr marL="181240" indent="-181240">
              <a:buFont typeface="Arial" panose="020B0604020202020204" pitchFamily="34" charset="0"/>
              <a:buChar char="•"/>
            </a:pPr>
            <a:r>
              <a:rPr lang="en-US" sz="1200" dirty="0"/>
              <a:t>Once the question is directed, everyone else can stop paying attention</a:t>
            </a:r>
          </a:p>
          <a:p>
            <a:endParaRPr lang="en-US" dirty="0" smtClean="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2431576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Overhead/Directed Questions</a:t>
            </a:r>
            <a:endParaRPr lang="en-US" sz="1200" dirty="0"/>
          </a:p>
          <a:p>
            <a:endParaRPr lang="en-US" sz="1200" b="1" i="1" dirty="0"/>
          </a:p>
          <a:p>
            <a:r>
              <a:rPr lang="en-US" sz="1200" b="1" i="1" dirty="0"/>
              <a:t>Discussion: Ask the class, “What would be an example of an overhead/directed question,</a:t>
            </a:r>
            <a:r>
              <a:rPr lang="en-US" sz="1200" b="1" i="1" u="sng" dirty="0"/>
              <a:t> Name?</a:t>
            </a:r>
            <a:r>
              <a:rPr lang="en-US" sz="1200" b="1" i="1" dirty="0"/>
              <a:t>” Say the participant’s name at the end of the question.</a:t>
            </a:r>
            <a:endParaRPr lang="en-US" sz="1200" dirty="0"/>
          </a:p>
          <a:p>
            <a:endParaRPr lang="en-US" sz="1200" b="1" i="1" dirty="0"/>
          </a:p>
          <a:p>
            <a:r>
              <a:rPr lang="en-US" sz="1200" b="1" i="1" dirty="0"/>
              <a:t>Let class know…</a:t>
            </a:r>
            <a:endParaRPr lang="en-US" sz="1200" dirty="0"/>
          </a:p>
          <a:p>
            <a:endParaRPr lang="en-US" sz="1200" dirty="0"/>
          </a:p>
          <a:p>
            <a:r>
              <a:rPr lang="en-US" sz="1200" dirty="0"/>
              <a:t>An overhead/directed question, the presenter asks an </a:t>
            </a:r>
            <a:r>
              <a:rPr lang="en-US" sz="1200" u="sng" dirty="0"/>
              <a:t>	</a:t>
            </a:r>
            <a:r>
              <a:rPr lang="en-US" sz="1200" b="1" i="1" u="sng" dirty="0"/>
              <a:t>overhead</a:t>
            </a:r>
            <a:r>
              <a:rPr lang="en-US" sz="1200" u="sng" dirty="0"/>
              <a:t>		</a:t>
            </a:r>
            <a:r>
              <a:rPr lang="en-US" sz="1200" dirty="0"/>
              <a:t>question, </a:t>
            </a:r>
          </a:p>
          <a:p>
            <a:r>
              <a:rPr lang="en-US" sz="1200" dirty="0"/>
              <a:t>then  </a:t>
            </a:r>
            <a:r>
              <a:rPr lang="en-US" sz="1200" u="sng" dirty="0"/>
              <a:t>		</a:t>
            </a:r>
            <a:r>
              <a:rPr lang="en-US" sz="1200" b="1" i="1" u="sng" dirty="0"/>
              <a:t>pauses	</a:t>
            </a:r>
            <a:r>
              <a:rPr lang="en-US" sz="1200" u="sng" dirty="0"/>
              <a:t>	</a:t>
            </a:r>
            <a:r>
              <a:rPr lang="en-US" sz="1200" dirty="0"/>
              <a:t>and </a:t>
            </a:r>
            <a:r>
              <a:rPr lang="en-US" sz="1200" u="sng" dirty="0"/>
              <a:t>		</a:t>
            </a:r>
            <a:r>
              <a:rPr lang="en-US" sz="1200" b="1" i="1" u="sng" dirty="0"/>
              <a:t>directs</a:t>
            </a:r>
            <a:r>
              <a:rPr lang="en-US" sz="1200" u="sng" dirty="0"/>
              <a:t>		</a:t>
            </a:r>
            <a:r>
              <a:rPr lang="en-US" sz="1200" dirty="0"/>
              <a:t>it to a particular participant. </a:t>
            </a:r>
          </a:p>
          <a:p>
            <a:endParaRPr lang="en-US" sz="1200" b="1" dirty="0"/>
          </a:p>
          <a:p>
            <a:r>
              <a:rPr lang="en-US" sz="1200" b="1" dirty="0"/>
              <a:t>Advantage:</a:t>
            </a:r>
            <a:endParaRPr lang="en-US" sz="1200" dirty="0"/>
          </a:p>
          <a:p>
            <a:pPr marL="181240" indent="-181240">
              <a:buFont typeface="Arial" panose="020B0604020202020204" pitchFamily="34" charset="0"/>
              <a:buChar char="•"/>
            </a:pPr>
            <a:r>
              <a:rPr lang="en-US" sz="1200" dirty="0"/>
              <a:t>Combines the advantages of the other types of questions</a:t>
            </a:r>
          </a:p>
          <a:p>
            <a:endParaRPr lang="en-US" sz="1200" b="1" dirty="0"/>
          </a:p>
          <a:p>
            <a:r>
              <a:rPr lang="en-US" sz="1200" b="1" dirty="0"/>
              <a:t>Disadvantages</a:t>
            </a:r>
            <a:endParaRPr lang="en-US" sz="1200" dirty="0"/>
          </a:p>
          <a:p>
            <a:pPr marL="181240" indent="-181240">
              <a:buFont typeface="Arial" panose="020B0604020202020204" pitchFamily="34" charset="0"/>
              <a:buChar char="•"/>
            </a:pPr>
            <a:r>
              <a:rPr lang="en-US" sz="1200" dirty="0"/>
              <a:t>During the pause between posing the question and selecting the respondent, it is common for the over-eager participants to chime in and answer the question</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97058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a:t>
            </a:r>
            <a:r>
              <a:rPr lang="en-US" sz="1200" cap="all" dirty="0"/>
              <a:t> </a:t>
            </a:r>
            <a:r>
              <a:rPr lang="en-US" sz="1200" b="1" u="sng" cap="all" dirty="0"/>
              <a:t>Handling Participants’ Answers</a:t>
            </a:r>
            <a:endParaRPr lang="en-US" sz="1200" cap="all" dirty="0"/>
          </a:p>
          <a:p>
            <a:endParaRPr lang="en-US" sz="1200" b="1" i="1" dirty="0"/>
          </a:p>
          <a:p>
            <a:r>
              <a:rPr lang="en-US" sz="1200" b="1" i="1" dirty="0"/>
              <a:t>Discussion:  Use hypotheticals to demonstrate these techniques. </a:t>
            </a:r>
            <a:endParaRPr lang="en-US" sz="1200" dirty="0"/>
          </a:p>
          <a:p>
            <a:endParaRPr lang="en-US" sz="1200" dirty="0"/>
          </a:p>
          <a:p>
            <a:r>
              <a:rPr lang="en-US" sz="1200" dirty="0"/>
              <a:t>When a participant gives a correct answer:</a:t>
            </a:r>
          </a:p>
          <a:p>
            <a:pPr marL="181240" indent="-181240">
              <a:buFont typeface="Arial" panose="020B0604020202020204" pitchFamily="34" charset="0"/>
              <a:buChar char="•"/>
            </a:pPr>
            <a:r>
              <a:rPr lang="en-US" sz="1200" dirty="0"/>
              <a:t>Commend participant</a:t>
            </a:r>
          </a:p>
          <a:p>
            <a:pPr marL="181240" indent="-181240">
              <a:buFont typeface="Arial" panose="020B0604020202020204" pitchFamily="34" charset="0"/>
              <a:buChar char="•"/>
            </a:pPr>
            <a:r>
              <a:rPr lang="en-US" sz="1200" dirty="0"/>
              <a:t>React with positive reinforcement</a:t>
            </a:r>
          </a:p>
          <a:p>
            <a:pPr marL="181240" indent="-181240">
              <a:buFont typeface="Arial" panose="020B0604020202020204" pitchFamily="34" charset="0"/>
              <a:buChar char="•"/>
            </a:pPr>
            <a:r>
              <a:rPr lang="en-US" sz="1200" dirty="0"/>
              <a:t>Don’t give bland acknowledgement</a:t>
            </a:r>
          </a:p>
          <a:p>
            <a:pPr marL="181240" indent="-181240">
              <a:buFont typeface="Arial" panose="020B0604020202020204" pitchFamily="34" charset="0"/>
              <a:buChar char="•"/>
            </a:pPr>
            <a:r>
              <a:rPr lang="en-US" sz="1200" dirty="0"/>
              <a:t>Don’t fail to give any reaction at all</a:t>
            </a:r>
          </a:p>
          <a:p>
            <a:endParaRPr lang="en-US" sz="1200" dirty="0"/>
          </a:p>
          <a:p>
            <a:r>
              <a:rPr lang="en-US" sz="1200" dirty="0"/>
              <a:t>When a participant gives an incorrect answer:</a:t>
            </a:r>
          </a:p>
          <a:p>
            <a:pPr marL="181240" indent="-181240">
              <a:buFont typeface="Arial" panose="020B0604020202020204" pitchFamily="34" charset="0"/>
              <a:buChar char="•"/>
            </a:pPr>
            <a:r>
              <a:rPr lang="en-US" sz="1200" dirty="0"/>
              <a:t>Convey answer is incorrect</a:t>
            </a:r>
          </a:p>
          <a:p>
            <a:pPr marL="181240" indent="-181240">
              <a:buFont typeface="Arial" panose="020B0604020202020204" pitchFamily="34" charset="0"/>
              <a:buChar char="•"/>
            </a:pPr>
            <a:r>
              <a:rPr lang="en-US" sz="1200" dirty="0"/>
              <a:t>Do not react with frustration or anger</a:t>
            </a:r>
          </a:p>
          <a:p>
            <a:pPr marL="181240" indent="-181240">
              <a:buFont typeface="Arial" panose="020B0604020202020204" pitchFamily="34" charset="0"/>
              <a:buChar char="•"/>
            </a:pPr>
            <a:r>
              <a:rPr lang="en-US" sz="1200" dirty="0"/>
              <a:t>Do not embarrass the participant</a:t>
            </a:r>
          </a:p>
          <a:p>
            <a:pPr marL="181240" indent="-181240">
              <a:buFont typeface="Arial" panose="020B0604020202020204" pitchFamily="34" charset="0"/>
              <a:buChar char="•"/>
            </a:pPr>
            <a:r>
              <a:rPr lang="en-US" sz="1200" dirty="0"/>
              <a:t>Acknowledge partially correct answers </a:t>
            </a:r>
          </a:p>
          <a:p>
            <a:endParaRPr lang="en-US" sz="1200" dirty="0"/>
          </a:p>
          <a:p>
            <a:r>
              <a:rPr lang="en-US" sz="1200" dirty="0"/>
              <a:t>When participants do not respond, stress increases, participation drops, and learning is minimized. You can use the following methods to deal with the situation: </a:t>
            </a:r>
          </a:p>
          <a:p>
            <a:pPr marL="181240" indent="-181240">
              <a:buFont typeface="Arial" panose="020B0604020202020204" pitchFamily="34" charset="0"/>
              <a:buChar char="•"/>
            </a:pPr>
            <a:r>
              <a:rPr lang="en-US" sz="1200" b="1" dirty="0"/>
              <a:t>Provide</a:t>
            </a:r>
            <a:r>
              <a:rPr lang="en-US" sz="1200" dirty="0"/>
              <a:t> the answer yourself</a:t>
            </a:r>
          </a:p>
          <a:p>
            <a:pPr marL="181240" indent="-181240">
              <a:buFont typeface="Arial" panose="020B0604020202020204" pitchFamily="34" charset="0"/>
              <a:buChar char="•"/>
            </a:pPr>
            <a:r>
              <a:rPr lang="en-US" sz="1200" b="1" dirty="0"/>
              <a:t>Redirect</a:t>
            </a:r>
            <a:r>
              <a:rPr lang="en-US" sz="1200" dirty="0"/>
              <a:t> the question to another participant</a:t>
            </a:r>
          </a:p>
          <a:p>
            <a:pPr marL="181240" indent="-181240">
              <a:buFont typeface="Arial" panose="020B0604020202020204" pitchFamily="34" charset="0"/>
              <a:buChar char="•"/>
            </a:pPr>
            <a:r>
              <a:rPr lang="en-US" sz="1200" b="1" dirty="0"/>
              <a:t>Defer</a:t>
            </a:r>
            <a:r>
              <a:rPr lang="en-US" sz="1200" dirty="0"/>
              <a:t> the question</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smtClean="0"/>
              <a:t>_______________________________________________________________________________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3166969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Handling Participants’ Questions</a:t>
            </a:r>
            <a:endParaRPr lang="en-US" sz="1200" cap="all" dirty="0"/>
          </a:p>
          <a:p>
            <a:endParaRPr lang="en-US" sz="1200" b="1" i="1" dirty="0"/>
          </a:p>
          <a:p>
            <a:r>
              <a:rPr lang="en-US" sz="1200" b="1" i="1" dirty="0"/>
              <a:t>Remind the class, participants sometimes ask questions instructors cannot answer. </a:t>
            </a:r>
            <a:endParaRPr lang="en-US" sz="1200" dirty="0"/>
          </a:p>
          <a:p>
            <a:endParaRPr lang="en-US" sz="1200" dirty="0"/>
          </a:p>
          <a:p>
            <a:r>
              <a:rPr lang="en-US" sz="1200" dirty="0"/>
              <a:t>Participants sometimes ask questions instructors cannot answer. You can use the following techniques to deal with the situation:</a:t>
            </a:r>
          </a:p>
          <a:p>
            <a:pPr marL="181240" indent="-181240">
              <a:buFont typeface="Arial" panose="020B0604020202020204" pitchFamily="34" charset="0"/>
              <a:buChar char="•"/>
            </a:pPr>
            <a:r>
              <a:rPr lang="en-US" sz="1200" b="1" dirty="0"/>
              <a:t>Admit</a:t>
            </a:r>
            <a:r>
              <a:rPr lang="en-US" sz="1200" dirty="0"/>
              <a:t> you do not know the answer, but offer to research it</a:t>
            </a:r>
          </a:p>
          <a:p>
            <a:pPr marL="181240" indent="-181240">
              <a:buFont typeface="Arial" panose="020B0604020202020204" pitchFamily="34" charset="0"/>
              <a:buChar char="•"/>
            </a:pPr>
            <a:r>
              <a:rPr lang="en-US" sz="1200" b="1" dirty="0"/>
              <a:t>Redirect</a:t>
            </a:r>
            <a:r>
              <a:rPr lang="en-US" sz="1200" dirty="0"/>
              <a:t> the question to another participant</a:t>
            </a:r>
          </a:p>
          <a:p>
            <a:pPr marL="181240" indent="-181240">
              <a:buFont typeface="Arial" panose="020B0604020202020204" pitchFamily="34" charset="0"/>
              <a:buChar char="•"/>
            </a:pPr>
            <a:r>
              <a:rPr lang="en-US" sz="1200" b="1" dirty="0"/>
              <a:t>Defer</a:t>
            </a:r>
            <a:r>
              <a:rPr lang="en-US" sz="1200" dirty="0"/>
              <a:t> the question </a:t>
            </a:r>
            <a:endParaRPr lang="en-US" sz="1200" dirty="0" smtClean="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smtClean="0"/>
              <a:t>_______________________________________________________________________________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28206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a:t>
            </a:r>
            <a:r>
              <a:rPr lang="en-US" sz="1200" cap="all" dirty="0"/>
              <a:t> </a:t>
            </a:r>
            <a:r>
              <a:rPr lang="en-US" sz="1200" b="1" u="sng" cap="all" dirty="0"/>
              <a:t>Conclusion </a:t>
            </a:r>
            <a:endParaRPr lang="en-US" sz="1200" cap="all" dirty="0"/>
          </a:p>
          <a:p>
            <a:endParaRPr lang="en-US" sz="1200" b="1" i="1" dirty="0"/>
          </a:p>
          <a:p>
            <a:r>
              <a:rPr lang="en-US" sz="1200" b="1" i="1" dirty="0"/>
              <a:t>During the conclusion, ask participants to think about these types of questioning techniques. We will learn ways to handle problem situations in the next Session. Can these questioning techniques be used to effectively respond to problems? </a:t>
            </a:r>
            <a:endParaRPr lang="en-US" sz="1200" dirty="0"/>
          </a:p>
          <a:p>
            <a:r>
              <a:rPr lang="en-US" sz="1200" b="1" i="1" dirty="0"/>
              <a:t>Elicit the following points from the class regarding what would make an effective instructor. </a:t>
            </a:r>
            <a:endParaRPr lang="en-US" sz="1200" dirty="0"/>
          </a:p>
          <a:p>
            <a:endParaRPr lang="en-US" sz="1200" dirty="0"/>
          </a:p>
          <a:p>
            <a:r>
              <a:rPr lang="en-US" sz="1200" dirty="0"/>
              <a:t>Effective instructors:</a:t>
            </a:r>
          </a:p>
          <a:p>
            <a:pPr marL="181240" indent="-181240">
              <a:buFont typeface="Arial" panose="020B0604020202020204" pitchFamily="34" charset="0"/>
              <a:buChar char="•"/>
            </a:pPr>
            <a:r>
              <a:rPr lang="en-US" sz="1200" dirty="0"/>
              <a:t>Are attentive to their participants</a:t>
            </a:r>
          </a:p>
          <a:p>
            <a:pPr marL="181240" indent="-181240">
              <a:buFont typeface="Arial" panose="020B0604020202020204" pitchFamily="34" charset="0"/>
              <a:buChar char="•"/>
            </a:pPr>
            <a:r>
              <a:rPr lang="en-US" sz="1200" dirty="0"/>
              <a:t>Are observant of their participants</a:t>
            </a:r>
          </a:p>
          <a:p>
            <a:pPr marL="181240" indent="-181240">
              <a:buFont typeface="Arial" panose="020B0604020202020204" pitchFamily="34" charset="0"/>
              <a:buChar char="•"/>
            </a:pPr>
            <a:r>
              <a:rPr lang="en-US" sz="1200" dirty="0"/>
              <a:t>Listen to their participants</a:t>
            </a:r>
          </a:p>
          <a:p>
            <a:pPr marL="181240" indent="-181240">
              <a:buFont typeface="Arial" panose="020B0604020202020204" pitchFamily="34" charset="0"/>
              <a:buChar char="•"/>
            </a:pPr>
            <a:r>
              <a:rPr lang="en-US" sz="1200" dirty="0"/>
              <a:t>Help participants learn from one another</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smtClean="0"/>
              <a:t>_______________________________________________________________________________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337910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a:t>
            </a:r>
            <a:r>
              <a:rPr lang="en-US" sz="1200" b="1" i="1" smtClean="0"/>
              <a:t>next Session.</a:t>
            </a:r>
            <a:endParaRPr lang="en-US" sz="1200" b="1" i="1" dirty="0"/>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dirty="0" smtClean="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6: Effectively Promoting Participation and Interaction </a:t>
            </a:r>
            <a:endParaRPr lang="en-US" sz="1200" dirty="0"/>
          </a:p>
          <a:p>
            <a:r>
              <a:rPr lang="en-US" sz="1200" dirty="0"/>
              <a:t>Estimated time for Session 6: 1 Hour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Illustrate the differences between a lecturer and an instructor</a:t>
            </a:r>
          </a:p>
          <a:p>
            <a:pPr marL="181240" indent="-181240">
              <a:buFont typeface="Arial" panose="020B0604020202020204" pitchFamily="34" charset="0"/>
              <a:buChar char="•"/>
            </a:pPr>
            <a:r>
              <a:rPr lang="en-US" sz="1200" dirty="0"/>
              <a:t>Analyze the four skills of a good instructor</a:t>
            </a:r>
          </a:p>
          <a:p>
            <a:pPr marL="181240" indent="-181240">
              <a:buFont typeface="Arial" panose="020B0604020202020204" pitchFamily="34" charset="0"/>
              <a:buChar char="•"/>
            </a:pPr>
            <a:r>
              <a:rPr lang="en-US" sz="1200" dirty="0"/>
              <a:t>Demonstrate the three methods of questioning used in training</a:t>
            </a:r>
          </a:p>
          <a:p>
            <a:pPr marL="181240" indent="-181240">
              <a:buFont typeface="Arial" panose="020B0604020202020204" pitchFamily="34" charset="0"/>
              <a:buChar char="•"/>
            </a:pPr>
            <a:r>
              <a:rPr lang="en-US" sz="1200" dirty="0"/>
              <a:t>Assess how the techniques may be applied to problem situations in training</a:t>
            </a:r>
          </a:p>
          <a:p>
            <a:endParaRPr lang="en-US" sz="1200" b="1" dirty="0"/>
          </a:p>
          <a:p>
            <a:r>
              <a:rPr lang="en-US" sz="1200" b="1" dirty="0"/>
              <a:t>Contents</a:t>
            </a:r>
            <a:endParaRPr lang="en-US" sz="1200" dirty="0"/>
          </a:p>
          <a:p>
            <a:pPr marL="543719" indent="-543719">
              <a:buFont typeface="+mj-lt"/>
              <a:buAutoNum type="alphaUcPeriod"/>
            </a:pPr>
            <a:r>
              <a:rPr lang="en-US" dirty="0" smtClean="0"/>
              <a:t>Effectively Promoting Participation and Interaction</a:t>
            </a:r>
          </a:p>
          <a:p>
            <a:pPr marL="543719" indent="-543719">
              <a:buFont typeface="+mj-lt"/>
              <a:buAutoNum type="alphaUcPeriod"/>
            </a:pPr>
            <a:r>
              <a:rPr lang="en-US" dirty="0" smtClean="0"/>
              <a:t>Four Communication Skills of a Good Instructor</a:t>
            </a:r>
          </a:p>
          <a:p>
            <a:pPr marL="543719" indent="-543719">
              <a:buFont typeface="+mj-lt"/>
              <a:buAutoNum type="alphaUcPeriod"/>
            </a:pPr>
            <a:r>
              <a:rPr lang="en-US" dirty="0" smtClean="0"/>
              <a:t>Questioning Methods</a:t>
            </a:r>
          </a:p>
          <a:p>
            <a:pPr marL="543719" indent="-543719">
              <a:buFont typeface="+mj-lt"/>
              <a:buAutoNum type="alphaUcPeriod"/>
            </a:pPr>
            <a:r>
              <a:rPr lang="en-US" dirty="0" smtClean="0"/>
              <a:t>Handling Participants’ Answers</a:t>
            </a:r>
          </a:p>
          <a:p>
            <a:pPr marL="543719" indent="-543719">
              <a:buFont typeface="+mj-lt"/>
              <a:buAutoNum type="alphaUcPeriod"/>
            </a:pPr>
            <a:r>
              <a:rPr lang="en-US" dirty="0" smtClean="0"/>
              <a:t>Handling Participants’ Questions</a:t>
            </a:r>
          </a:p>
          <a:p>
            <a:pPr marL="543719" indent="-543719">
              <a:buFont typeface="+mj-lt"/>
              <a:buAutoNum type="alphaUcPeriod"/>
            </a:pPr>
            <a:r>
              <a:rPr lang="en-US" dirty="0" smtClean="0"/>
              <a:t>Conclusion</a:t>
            </a:r>
          </a:p>
          <a:p>
            <a:pPr marL="543719" indent="-543719">
              <a:buFont typeface="+mj-lt"/>
              <a:buAutoNum type="alphaUcPeriod"/>
            </a:pPr>
            <a:r>
              <a:rPr lang="en-US" dirty="0" smtClean="0"/>
              <a:t>Questions and/or Concerns</a:t>
            </a:r>
          </a:p>
          <a:p>
            <a:r>
              <a:rPr lang="en-US" sz="1200" cap="all" dirty="0"/>
              <a:t> </a:t>
            </a:r>
          </a:p>
          <a:p>
            <a:r>
              <a:rPr lang="en-US" sz="1200" b="1" dirty="0"/>
              <a:t>Materials</a:t>
            </a:r>
          </a:p>
          <a:p>
            <a:r>
              <a:rPr lang="en-US" sz="1200" dirty="0"/>
              <a:t>Presentation slides</a:t>
            </a:r>
          </a:p>
          <a:p>
            <a:r>
              <a:rPr lang="en-US" sz="1200" dirty="0"/>
              <a:t>2 Easels/Easel Pads		</a:t>
            </a:r>
          </a:p>
          <a:p>
            <a:r>
              <a:rPr lang="en-US" sz="1200" dirty="0"/>
              <a:t>Markers</a:t>
            </a:r>
          </a:p>
          <a:p>
            <a:r>
              <a:rPr lang="en-US" sz="1200" dirty="0"/>
              <a:t>Computer speakers (for embedded videos)</a:t>
            </a:r>
          </a:p>
          <a:p>
            <a:r>
              <a:rPr lang="en-US" sz="1200" dirty="0"/>
              <a:t> </a:t>
            </a:r>
          </a:p>
          <a:p>
            <a:r>
              <a:rPr lang="en-US" sz="1200" b="1" i="1" dirty="0"/>
              <a:t>Instructional Notes are presented in bold italic throughout the sessions. </a:t>
            </a:r>
            <a:endParaRPr lang="en-US" sz="1200" dirty="0"/>
          </a:p>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6: Effectively Promoting Participation and Interaction</a:t>
            </a:r>
          </a:p>
          <a:p>
            <a:endParaRPr lang="en-US" sz="1200" dirty="0"/>
          </a:p>
          <a:p>
            <a:r>
              <a:rPr lang="en-US" sz="1200" b="1" i="1" dirty="0"/>
              <a:t>Estimated time for Session 6: 1 Hour</a:t>
            </a:r>
          </a:p>
          <a:p>
            <a:endParaRPr lang="en-US" sz="1200" dirty="0"/>
          </a:p>
          <a:p>
            <a:r>
              <a:rPr lang="en-US" sz="1200" b="1" i="1" dirty="0"/>
              <a:t>Materials </a:t>
            </a:r>
          </a:p>
          <a:p>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2 Easels/Easel Pads</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Computer speakers (for embedded videos) </a:t>
            </a:r>
            <a:endParaRPr lang="en-US" sz="1200" b="1" i="1" dirty="0" smtClean="0"/>
          </a:p>
          <a:p>
            <a:pPr marL="181240" indent="-181240">
              <a:buFont typeface="Arial" panose="020B0604020202020204" pitchFamily="34" charset="0"/>
              <a:buChar char="•"/>
            </a:pPr>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endParaRPr lang="en-US" sz="1200" b="1" i="1" dirty="0"/>
          </a:p>
          <a:p>
            <a:pPr lvl="0"/>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Illustrate the differences between a lecturer and an instructor (Activation)</a:t>
            </a:r>
          </a:p>
          <a:p>
            <a:pPr marL="181240" indent="-181240">
              <a:buFont typeface="Arial" panose="020B0604020202020204" pitchFamily="34" charset="0"/>
              <a:buChar char="•"/>
            </a:pPr>
            <a:r>
              <a:rPr lang="en-US" sz="1200" dirty="0"/>
              <a:t>Analyze the four skills of a good instructor (Activation)</a:t>
            </a:r>
          </a:p>
          <a:p>
            <a:pPr marL="181240" indent="-181240">
              <a:buFont typeface="Arial" panose="020B0604020202020204" pitchFamily="34" charset="0"/>
              <a:buChar char="•"/>
            </a:pPr>
            <a:r>
              <a:rPr lang="en-US" sz="1200" dirty="0"/>
              <a:t>Demonstrate the three methods of questioning used in training (Demonstration)</a:t>
            </a:r>
          </a:p>
          <a:p>
            <a:pPr marL="181240" indent="-181240">
              <a:buFont typeface="Arial" panose="020B0604020202020204" pitchFamily="34" charset="0"/>
              <a:buChar char="•"/>
            </a:pPr>
            <a:r>
              <a:rPr lang="en-US" sz="1200" dirty="0"/>
              <a:t>Assess how the techniques may be applied to problem situations in training (Integration</a:t>
            </a:r>
            <a:r>
              <a:rPr lang="en-US" sz="1200" dirty="0" smtClean="0"/>
              <a:t>)</a:t>
            </a:r>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endParaRPr lang="en-US" sz="1200" dirty="0" smtClean="0"/>
          </a:p>
          <a:p>
            <a:pPr marL="181240" indent="-181240">
              <a:buFont typeface="Arial" panose="020B0604020202020204" pitchFamily="34" charset="0"/>
              <a:buChar char="•"/>
            </a:pP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609600" y="3936492"/>
            <a:ext cx="6172200" cy="5088636"/>
          </a:xfrm>
        </p:spPr>
        <p:txBody>
          <a:bodyPr/>
          <a:lstStyle/>
          <a:p>
            <a:r>
              <a:rPr lang="en-US" sz="1200" b="1" cap="all" dirty="0"/>
              <a:t>A.</a:t>
            </a:r>
            <a:r>
              <a:rPr lang="en-US" sz="1200" cap="all" dirty="0"/>
              <a:t> </a:t>
            </a:r>
            <a:r>
              <a:rPr lang="en-US" sz="1200" b="1" u="sng" cap="all" dirty="0"/>
              <a:t>Effectively Promoting Participation and Interaction</a:t>
            </a:r>
            <a:endParaRPr lang="en-US" sz="1200" cap="all" dirty="0"/>
          </a:p>
          <a:p>
            <a:endParaRPr lang="en-US" sz="1200" b="1" i="1" dirty="0"/>
          </a:p>
          <a:p>
            <a:r>
              <a:rPr lang="en-US" sz="1200" b="1" i="1" dirty="0"/>
              <a:t>Activity:   Ask participants: What is “Ben Stein Syndrome?” Someone will likely recall the famous teacher from the movie </a:t>
            </a:r>
            <a:r>
              <a:rPr lang="en-US" sz="1200" b="1" i="1" u="sng" dirty="0"/>
              <a:t>Ferris Buehler’s Day Off</a:t>
            </a:r>
            <a:r>
              <a:rPr lang="en-US" sz="1200" b="1" i="1" dirty="0"/>
              <a:t>. Anyone? Anyone? Click to play video.</a:t>
            </a:r>
            <a:endParaRPr lang="en-US" sz="1200" dirty="0"/>
          </a:p>
          <a:p>
            <a:endParaRPr lang="en-US" sz="1200" b="1" i="1" dirty="0"/>
          </a:p>
          <a:p>
            <a:r>
              <a:rPr lang="en-US" sz="1200" b="1" i="1" dirty="0"/>
              <a:t>Have each group spend five to ten minutes discussing the BEST teacher they have ever had and the WORST teacher they have ever had. Have groups compare to see if there are any common traits in their BEST and WORST.</a:t>
            </a:r>
            <a:endParaRPr lang="en-US" sz="1200" dirty="0"/>
          </a:p>
          <a:p>
            <a:endParaRPr lang="en-US" sz="1200" b="1" i="1" dirty="0"/>
          </a:p>
          <a:p>
            <a:r>
              <a:rPr lang="en-US" sz="1200" b="1" i="1" dirty="0"/>
              <a:t>Use two easels/easel pads and volunteers to document the WORST (on the first chart) and the BEST (on the second chart). Retitle the easels/easel pads at the end of the activity as LECTURER on the WORST and INSTRUCTOR on the BEST. </a:t>
            </a:r>
            <a:endParaRPr lang="en-US" sz="1200" dirty="0"/>
          </a:p>
          <a:p>
            <a:endParaRPr lang="en-US" sz="1200" b="1" i="1" dirty="0"/>
          </a:p>
          <a:p>
            <a:r>
              <a:rPr lang="en-US" sz="1200" b="1" i="1" dirty="0"/>
              <a:t>During the activity, underline and emphasize the following three characteristics of a lecturer: </a:t>
            </a:r>
            <a:endParaRPr lang="en-US" sz="1200" dirty="0"/>
          </a:p>
          <a:p>
            <a:pPr marL="181240" indent="-181240">
              <a:buFont typeface="Arial" panose="020B0604020202020204" pitchFamily="34" charset="0"/>
              <a:buChar char="•"/>
            </a:pPr>
            <a:r>
              <a:rPr lang="en-US" sz="1200" b="1" i="1" dirty="0"/>
              <a:t>Talks AT the audience</a:t>
            </a:r>
            <a:endParaRPr lang="en-US" sz="1200" dirty="0"/>
          </a:p>
          <a:p>
            <a:pPr marL="181240" indent="-181240">
              <a:buFont typeface="Arial" panose="020B0604020202020204" pitchFamily="34" charset="0"/>
              <a:buChar char="•"/>
            </a:pPr>
            <a:r>
              <a:rPr lang="en-US" sz="1200" b="1" i="1" dirty="0"/>
              <a:t>Does not consider the audience’s goals or expectations</a:t>
            </a:r>
            <a:endParaRPr lang="en-US" sz="1200" dirty="0"/>
          </a:p>
          <a:p>
            <a:pPr marL="181240" indent="-181240">
              <a:buFont typeface="Arial" panose="020B0604020202020204" pitchFamily="34" charset="0"/>
              <a:buChar char="•"/>
            </a:pPr>
            <a:r>
              <a:rPr lang="en-US" sz="1200" b="1" i="1" dirty="0"/>
              <a:t>Does not interact with audience members</a:t>
            </a:r>
            <a:endParaRPr lang="en-US" sz="1200" dirty="0"/>
          </a:p>
          <a:p>
            <a:endParaRPr lang="en-US" sz="1200" b="1" dirty="0"/>
          </a:p>
          <a:p>
            <a:r>
              <a:rPr lang="en-US" sz="1200" b="1" dirty="0"/>
              <a:t>Lecturer:</a:t>
            </a:r>
            <a:endParaRPr lang="en-US" sz="1200" dirty="0"/>
          </a:p>
          <a:p>
            <a:endParaRPr lang="en-US" sz="1200" dirty="0"/>
          </a:p>
          <a:p>
            <a:r>
              <a:rPr lang="en-US" sz="1200" dirty="0"/>
              <a:t>What are some of the characteristics of a lecturer? </a:t>
            </a:r>
          </a:p>
          <a:p>
            <a:pPr marL="241653" indent="-241653">
              <a:buFont typeface="+mj-lt"/>
              <a:buAutoNum type="arabicPeriod"/>
            </a:pPr>
            <a:r>
              <a:rPr lang="en-US" sz="1200" dirty="0"/>
              <a:t>__________________________________________________________________</a:t>
            </a:r>
          </a:p>
          <a:p>
            <a:pPr marL="241653" indent="-241653">
              <a:buFont typeface="+mj-lt"/>
              <a:buAutoNum type="arabicPeriod"/>
            </a:pPr>
            <a:r>
              <a:rPr lang="en-US" sz="1200" dirty="0"/>
              <a:t>__________________________________________________________________</a:t>
            </a:r>
          </a:p>
          <a:p>
            <a:pPr marL="241653" indent="-241653">
              <a:buFont typeface="+mj-lt"/>
              <a:buAutoNum type="arabicPeriod"/>
            </a:pPr>
            <a:r>
              <a:rPr lang="en-US" sz="1200" dirty="0"/>
              <a:t>__________________________________________________________________</a:t>
            </a:r>
          </a:p>
          <a:p>
            <a:endParaRPr lang="en-US" sz="1200" b="1" i="1" dirty="0"/>
          </a:p>
          <a:p>
            <a:r>
              <a:rPr lang="en-US" sz="1200" b="1" i="1" dirty="0"/>
              <a:t>Next slide discusses instructor characteristics</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308405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Four Communication Skills of a Good Instructor</a:t>
            </a:r>
            <a:endParaRPr lang="en-US" sz="1200" cap="all" dirty="0"/>
          </a:p>
          <a:p>
            <a:endParaRPr lang="en-US" sz="1200" b="1" i="1" dirty="0"/>
          </a:p>
          <a:p>
            <a:r>
              <a:rPr lang="en-US" sz="1200" b="1" i="1" dirty="0"/>
              <a:t>Activity:   During the activity, underline the four characteristics to be addressed during this session: </a:t>
            </a:r>
            <a:endParaRPr lang="en-US" sz="1200" dirty="0"/>
          </a:p>
          <a:p>
            <a:pPr marL="181240" indent="-181240">
              <a:buFont typeface="Arial" panose="020B0604020202020204" pitchFamily="34" charset="0"/>
              <a:buChar char="•"/>
            </a:pPr>
            <a:r>
              <a:rPr lang="en-US" sz="1200" b="1" i="1" dirty="0"/>
              <a:t>Attentive</a:t>
            </a:r>
            <a:endParaRPr lang="en-US" sz="1200" dirty="0"/>
          </a:p>
          <a:p>
            <a:pPr marL="181240" indent="-181240">
              <a:buFont typeface="Arial" panose="020B0604020202020204" pitchFamily="34" charset="0"/>
              <a:buChar char="•"/>
            </a:pPr>
            <a:r>
              <a:rPr lang="en-US" sz="1200" b="1" i="1" dirty="0"/>
              <a:t>Observant</a:t>
            </a:r>
            <a:endParaRPr lang="en-US" sz="1200" dirty="0"/>
          </a:p>
          <a:p>
            <a:pPr marL="181240" indent="-181240">
              <a:buFont typeface="Arial" panose="020B0604020202020204" pitchFamily="34" charset="0"/>
              <a:buChar char="•"/>
            </a:pPr>
            <a:r>
              <a:rPr lang="en-US" sz="1200" b="1" i="1" dirty="0"/>
              <a:t>Listener</a:t>
            </a:r>
            <a:endParaRPr lang="en-US" sz="1200" dirty="0"/>
          </a:p>
          <a:p>
            <a:pPr marL="181240" indent="-181240">
              <a:buFont typeface="Arial" panose="020B0604020202020204" pitchFamily="34" charset="0"/>
              <a:buChar char="•"/>
            </a:pPr>
            <a:r>
              <a:rPr lang="en-US" sz="1200" b="1" i="1" dirty="0"/>
              <a:t>Questioning</a:t>
            </a:r>
            <a:endParaRPr lang="en-US" sz="1200" dirty="0"/>
          </a:p>
          <a:p>
            <a:endParaRPr lang="en-US" sz="1200" b="1" i="1" dirty="0"/>
          </a:p>
          <a:p>
            <a:r>
              <a:rPr lang="en-US" sz="1200" b="1" i="1" dirty="0"/>
              <a:t>If the participants do not list these four qualities, you will need to work them onto easel/easel pad titled BEST.</a:t>
            </a:r>
            <a:endParaRPr lang="en-US" sz="1200" dirty="0"/>
          </a:p>
          <a:p>
            <a:endParaRPr lang="en-US" sz="1200" b="1" i="1" dirty="0"/>
          </a:p>
          <a:p>
            <a:r>
              <a:rPr lang="en-US" sz="1200" b="1" i="1" dirty="0"/>
              <a:t>Ask participants if they have additional examples of an instructor being attentive. </a:t>
            </a:r>
            <a:endParaRPr lang="en-US" sz="1200" dirty="0"/>
          </a:p>
          <a:p>
            <a:endParaRPr lang="en-US" sz="1200" b="1" i="1" dirty="0"/>
          </a:p>
          <a:p>
            <a:r>
              <a:rPr lang="en-US" sz="1200" b="1" i="1" dirty="0"/>
              <a:t>Reveal bullets on slide.</a:t>
            </a:r>
            <a:endParaRPr lang="en-US" sz="1200" dirty="0"/>
          </a:p>
          <a:p>
            <a:endParaRPr lang="en-US" sz="1200" b="1" i="1" dirty="0"/>
          </a:p>
          <a:p>
            <a:r>
              <a:rPr lang="en-US" sz="1200" b="1" i="1" dirty="0"/>
              <a:t>Demonstrate some of these attentive skills in the classroom. </a:t>
            </a:r>
            <a:endParaRPr lang="en-US" sz="1200" dirty="0"/>
          </a:p>
          <a:p>
            <a:endParaRPr lang="en-US" sz="1200" b="1" i="1" dirty="0"/>
          </a:p>
          <a:p>
            <a:r>
              <a:rPr lang="en-US" sz="1200" b="1" i="1" dirty="0"/>
              <a:t>Stress the following: When walking into a presentation you must have a good grasp of the audience’s skill or knowledge level. Begin by stating the task/problem, briefly outline what will be demonstrated and applied, and follow-up by asking questions to activate participants’ prior knowledge and skills </a:t>
            </a:r>
            <a:r>
              <a:rPr lang="en-US" sz="1200" b="1" i="1" dirty="0" smtClean="0"/>
              <a:t>as </a:t>
            </a:r>
            <a:r>
              <a:rPr lang="en-US" sz="1200" b="1" i="1" dirty="0"/>
              <a:t>a foundation for new skills</a:t>
            </a:r>
            <a:r>
              <a:rPr lang="en-US" sz="1200" b="1" i="1" dirty="0" smtClean="0"/>
              <a:t>.</a:t>
            </a:r>
          </a:p>
          <a:p>
            <a:endParaRPr lang="en-US" sz="1200" b="1" i="1" dirty="0"/>
          </a:p>
          <a:p>
            <a:r>
              <a:rPr lang="en-US" b="1" i="1" dirty="0" smtClean="0"/>
              <a:t>_________________________________________________________________________________</a:t>
            </a:r>
            <a:endParaRPr lang="en-US" b="1" i="1" dirty="0"/>
          </a:p>
          <a:p>
            <a:endParaRPr lang="en-US" b="1" i="1" dirty="0"/>
          </a:p>
          <a:p>
            <a:r>
              <a:rPr lang="en-US" b="1" i="1" dirty="0" smtClean="0"/>
              <a:t>_________________________________________________________________________________</a:t>
            </a:r>
            <a:endParaRPr lang="en-US" b="1" i="1" dirty="0"/>
          </a:p>
          <a:p>
            <a:endParaRPr lang="en-US" b="1" i="1"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428323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Attentive</a:t>
            </a:r>
          </a:p>
          <a:p>
            <a:endParaRPr lang="en-US" sz="1200" dirty="0"/>
          </a:p>
          <a:p>
            <a:pPr marL="181240" indent="-181240">
              <a:buFont typeface="Arial" panose="020B0604020202020204" pitchFamily="34" charset="0"/>
              <a:buChar char="•"/>
            </a:pPr>
            <a:r>
              <a:rPr lang="en-US" sz="1200" dirty="0"/>
              <a:t>Physical presentation that shows the instructor is paying attention</a:t>
            </a:r>
          </a:p>
          <a:p>
            <a:pPr marL="181240" indent="-181240">
              <a:buFont typeface="Arial" panose="020B0604020202020204" pitchFamily="34" charset="0"/>
              <a:buChar char="•"/>
            </a:pPr>
            <a:r>
              <a:rPr lang="en-US" sz="1200" dirty="0"/>
              <a:t>Encourages participation</a:t>
            </a:r>
          </a:p>
          <a:p>
            <a:pPr marL="181240" indent="-181240">
              <a:buFont typeface="Arial" panose="020B0604020202020204" pitchFamily="34" charset="0"/>
              <a:buChar char="•"/>
            </a:pPr>
            <a:r>
              <a:rPr lang="en-US" sz="1200" dirty="0"/>
              <a:t>Facing participants</a:t>
            </a:r>
          </a:p>
          <a:p>
            <a:pPr marL="181240" indent="-181240">
              <a:buFont typeface="Arial" panose="020B0604020202020204" pitchFamily="34" charset="0"/>
              <a:buChar char="•"/>
            </a:pPr>
            <a:r>
              <a:rPr lang="en-US" sz="1200" dirty="0"/>
              <a:t>Maintaining appropriate eye contact</a:t>
            </a:r>
          </a:p>
          <a:p>
            <a:pPr marL="181240" indent="-181240">
              <a:buFont typeface="Arial" panose="020B0604020202020204" pitchFamily="34" charset="0"/>
              <a:buChar char="•"/>
            </a:pPr>
            <a:r>
              <a:rPr lang="en-US" sz="1200" dirty="0"/>
              <a:t>Moving toward participants when appropriate</a:t>
            </a:r>
          </a:p>
          <a:p>
            <a:pPr marL="181240" indent="-181240">
              <a:buFont typeface="Arial" panose="020B0604020202020204" pitchFamily="34" charset="0"/>
              <a:buChar char="•"/>
            </a:pPr>
            <a:r>
              <a:rPr lang="en-US" sz="1200" dirty="0"/>
              <a:t>Avoiding distracting </a:t>
            </a:r>
            <a:r>
              <a:rPr lang="en-US" sz="1200" dirty="0" smtClean="0"/>
              <a:t>behavior</a:t>
            </a:r>
          </a:p>
          <a:p>
            <a:endParaRPr lang="en-US" sz="1200"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dirty="0"/>
          </a:p>
          <a:p>
            <a:r>
              <a:rPr lang="en-US" b="1" i="1" dirty="0" smtClean="0"/>
              <a:t>_______________________________________________________________________________</a:t>
            </a:r>
            <a:endParaRPr lang="en-US" b="1" i="1" dirty="0"/>
          </a:p>
          <a:p>
            <a:endParaRPr lang="en-US" b="1" i="1" dirty="0"/>
          </a:p>
          <a:p>
            <a:r>
              <a:rPr lang="en-US" b="1" i="1" dirty="0" smtClean="0"/>
              <a:t>_______________________________________________________________________________</a:t>
            </a:r>
          </a:p>
          <a:p>
            <a:endParaRPr lang="en-US" b="1" i="1" dirty="0"/>
          </a:p>
          <a:p>
            <a:r>
              <a:rPr lang="en-US" b="1" i="1" dirty="0" smtClean="0"/>
              <a:t>_______________________________________________________________________________</a:t>
            </a:r>
            <a:endParaRPr lang="en-US" b="1" i="1" dirty="0"/>
          </a:p>
          <a:p>
            <a:endParaRPr lang="en-US" b="1" i="1" dirty="0"/>
          </a:p>
          <a:p>
            <a:r>
              <a:rPr lang="en-US" b="1" i="1" dirty="0" smtClean="0"/>
              <a:t>_______________________________________________________________________________</a:t>
            </a:r>
          </a:p>
          <a:p>
            <a:endParaRPr lang="en-US" b="1" i="1" dirty="0"/>
          </a:p>
          <a:p>
            <a:r>
              <a:rPr lang="en-US" b="1" i="1" dirty="0" smtClean="0"/>
              <a:t>_______________________________________________________________________________</a:t>
            </a:r>
            <a:endParaRPr lang="en-US" b="1" i="1" dirty="0"/>
          </a:p>
          <a:p>
            <a:endParaRPr lang="en-US" b="1" i="1" dirty="0"/>
          </a:p>
          <a:p>
            <a:r>
              <a:rPr lang="en-US" b="1" i="1" dirty="0" smtClean="0"/>
              <a:t>_______________________________________________________________________________</a:t>
            </a:r>
          </a:p>
          <a:p>
            <a:endParaRPr lang="en-US" b="1" i="1" dirty="0"/>
          </a:p>
          <a:p>
            <a:r>
              <a:rPr lang="en-US" b="1" i="1" dirty="0" smtClean="0"/>
              <a:t>_______________________________________________________________________________</a:t>
            </a:r>
            <a:endParaRPr lang="en-US" b="1" i="1" dirty="0"/>
          </a:p>
          <a:p>
            <a:endParaRPr lang="en-US" b="1" i="1" dirty="0"/>
          </a:p>
          <a:p>
            <a:r>
              <a:rPr lang="en-US" b="1" i="1" dirty="0" smtClean="0"/>
              <a:t>_______________________________________________________________________________</a:t>
            </a:r>
            <a:endParaRPr lang="en-US" b="1" i="1" dirty="0"/>
          </a:p>
          <a:p>
            <a:endParaRPr lang="en-US" dirty="0"/>
          </a:p>
          <a:p>
            <a:endParaRPr lang="en-US" b="1" i="1" dirty="0"/>
          </a:p>
          <a:p>
            <a:endParaRPr lang="en-US" dirty="0"/>
          </a:p>
          <a:p>
            <a:endParaRPr lang="en-US" b="1" i="1" dirty="0"/>
          </a:p>
          <a:p>
            <a:endParaRPr lang="en-US" dirty="0"/>
          </a:p>
          <a:p>
            <a:endParaRPr lang="en-US" b="1" i="1" dirty="0"/>
          </a:p>
          <a:p>
            <a:endParaRPr lang="en-US"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277683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Observant </a:t>
            </a:r>
          </a:p>
          <a:p>
            <a:endParaRPr lang="en-US" sz="1200" dirty="0"/>
          </a:p>
          <a:p>
            <a:pPr marL="181240" indent="-181240">
              <a:buFont typeface="Arial" panose="020B0604020202020204" pitchFamily="34" charset="0"/>
              <a:buChar char="•"/>
            </a:pPr>
            <a:r>
              <a:rPr lang="en-US" sz="1200" dirty="0"/>
              <a:t>Face, body position, and body movements of the participants</a:t>
            </a:r>
          </a:p>
          <a:p>
            <a:pPr marL="181240" indent="-181240">
              <a:buFont typeface="Arial" panose="020B0604020202020204" pitchFamily="34" charset="0"/>
              <a:buChar char="•"/>
            </a:pPr>
            <a:r>
              <a:rPr lang="en-US" sz="1200" dirty="0"/>
              <a:t>Infers attitudes of the participants based on observations of the above</a:t>
            </a:r>
          </a:p>
          <a:p>
            <a:pPr marL="181240" indent="-181240">
              <a:buFont typeface="Arial" panose="020B0604020202020204" pitchFamily="34" charset="0"/>
              <a:buChar char="•"/>
            </a:pPr>
            <a:r>
              <a:rPr lang="en-US" sz="1200" dirty="0"/>
              <a:t>Takes appropriate action based upon </a:t>
            </a:r>
            <a:r>
              <a:rPr lang="en-US" sz="1200" dirty="0" smtClean="0"/>
              <a:t>inferences</a:t>
            </a:r>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dirty="0" smtClean="0"/>
          </a:p>
          <a:p>
            <a:r>
              <a:rPr lang="en-US" sz="1200" b="1" i="1"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275908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Listener</a:t>
            </a:r>
          </a:p>
          <a:p>
            <a:endParaRPr lang="en-US" sz="1200" dirty="0"/>
          </a:p>
          <a:p>
            <a:pPr marL="181240" indent="-181240">
              <a:buFont typeface="Arial" panose="020B0604020202020204" pitchFamily="34" charset="0"/>
              <a:buChar char="•"/>
            </a:pPr>
            <a:r>
              <a:rPr lang="en-US" sz="1200" dirty="0"/>
              <a:t>Listen to what is said</a:t>
            </a:r>
          </a:p>
          <a:p>
            <a:pPr marL="181240" indent="-181240">
              <a:buFont typeface="Arial" panose="020B0604020202020204" pitchFamily="34" charset="0"/>
              <a:buChar char="•"/>
            </a:pPr>
            <a:r>
              <a:rPr lang="en-US" sz="1200" dirty="0"/>
              <a:t>Paraphrase what was said to demonstrate understanding</a:t>
            </a:r>
          </a:p>
          <a:p>
            <a:pPr marL="181240" indent="-181240">
              <a:buFont typeface="Arial" panose="020B0604020202020204" pitchFamily="34" charset="0"/>
              <a:buChar char="•"/>
            </a:pPr>
            <a:r>
              <a:rPr lang="en-US" sz="1200" dirty="0"/>
              <a:t>Be cognizant and sensitive to possible internal and external distractions affecting the participants</a:t>
            </a:r>
          </a:p>
          <a:p>
            <a:endParaRPr lang="en-US"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b="1" i="1" dirty="0"/>
          </a:p>
          <a:p>
            <a:r>
              <a:rPr lang="en-US" b="1" i="1" dirty="0"/>
              <a:t>_______________________________________________________________________________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6 – Effectively Promoting Participation and Interaction</a:t>
            </a:r>
          </a:p>
          <a:p>
            <a:r>
              <a:rPr lang="en-US" smtClean="0"/>
              <a:t>February, 2017</a:t>
            </a:r>
            <a:endParaRPr lang="en-US" dirty="0"/>
          </a:p>
        </p:txBody>
      </p:sp>
    </p:spTree>
    <p:extLst>
      <p:ext uri="{BB962C8B-B14F-4D97-AF65-F5344CB8AC3E}">
        <p14:creationId xmlns:p14="http://schemas.microsoft.com/office/powerpoint/2010/main" val="3200515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6 – Effectively Promoting Participation and Interaction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6 – Effectively Promoting Participation and Interaction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6-</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6 – Effectively Promoting</a:t>
            </a:r>
          </a:p>
          <a:p>
            <a:pPr marL="0" marR="0" algn="r">
              <a:spcBef>
                <a:spcPts val="0"/>
              </a:spcBef>
              <a:spcAft>
                <a:spcPts val="0"/>
              </a:spcAft>
            </a:pPr>
            <a:r>
              <a:rPr lang="en-US" sz="2800" dirty="0" smtClean="0">
                <a:solidFill>
                  <a:srgbClr val="FFFFFF"/>
                </a:solidFill>
                <a:latin typeface="Cambria"/>
                <a:ea typeface="Times New Roman"/>
                <a:cs typeface="Times New Roman"/>
              </a:rPr>
              <a:t>Participation and Interaction</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r="11111"/>
          <a:stretch/>
        </p:blipFill>
        <p:spPr bwMode="auto">
          <a:xfrm>
            <a:off x="4064000" y="25908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Questioning</a:t>
            </a:r>
            <a:endParaRPr lang="en-US" b="1" dirty="0"/>
          </a:p>
        </p:txBody>
      </p:sp>
      <p:sp>
        <p:nvSpPr>
          <p:cNvPr id="3" name="Content Placeholder 2"/>
          <p:cNvSpPr>
            <a:spLocks noGrp="1"/>
          </p:cNvSpPr>
          <p:nvPr>
            <p:ph idx="1"/>
          </p:nvPr>
        </p:nvSpPr>
        <p:spPr/>
        <p:txBody>
          <a:bodyPr/>
          <a:lstStyle/>
          <a:p>
            <a:r>
              <a:rPr lang="en-US" dirty="0" smtClean="0"/>
              <a:t>Helps determine what is already known</a:t>
            </a:r>
          </a:p>
          <a:p>
            <a:r>
              <a:rPr lang="en-US" dirty="0" smtClean="0"/>
              <a:t>Invites participants</a:t>
            </a:r>
          </a:p>
          <a:p>
            <a:r>
              <a:rPr lang="en-US" dirty="0" smtClean="0"/>
              <a:t>Provides feedback</a:t>
            </a:r>
          </a:p>
          <a:p>
            <a:r>
              <a:rPr lang="en-US" dirty="0" smtClean="0"/>
              <a:t>Enables audience to assess learning</a:t>
            </a:r>
          </a:p>
          <a:p>
            <a:r>
              <a:rPr lang="en-US" dirty="0" smtClean="0"/>
              <a:t>Gauge audience’s skill or knowledge level</a:t>
            </a:r>
            <a:endParaRPr lang="en-US"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sp>
        <p:nvSpPr>
          <p:cNvPr id="7" name="Slide Number Placeholder 6"/>
          <p:cNvSpPr>
            <a:spLocks noGrp="1"/>
          </p:cNvSpPr>
          <p:nvPr>
            <p:ph type="sldNum" sz="quarter" idx="12"/>
          </p:nvPr>
        </p:nvSpPr>
        <p:spPr/>
        <p:txBody>
          <a:bodyPr/>
          <a:lstStyle/>
          <a:p>
            <a:r>
              <a:rPr lang="en-US" smtClean="0"/>
              <a:t>6-</a:t>
            </a:r>
            <a:fld id="{C6F3177E-27ED-4792-9A52-D1409DFD05E3}" type="slidenum">
              <a:rPr lang="en-US" smtClean="0"/>
              <a:pPr/>
              <a:t>10</a:t>
            </a:fld>
            <a:endParaRPr lang="en-US" dirty="0"/>
          </a:p>
        </p:txBody>
      </p:sp>
    </p:spTree>
    <p:extLst>
      <p:ext uri="{BB962C8B-B14F-4D97-AF65-F5344CB8AC3E}">
        <p14:creationId xmlns:p14="http://schemas.microsoft.com/office/powerpoint/2010/main" val="61750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Questioning Methods</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48178" y="1447800"/>
            <a:ext cx="6400422" cy="4800317"/>
          </a:xfrm>
          <a:prstGeom prst="rect">
            <a:avLst/>
          </a:prstGeom>
        </p:spPr>
      </p:pic>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11</a:t>
            </a:fld>
            <a:endParaRPr lang="en-US" dirty="0"/>
          </a:p>
        </p:txBody>
      </p:sp>
    </p:spTree>
    <p:extLst>
      <p:ext uri="{BB962C8B-B14F-4D97-AF65-F5344CB8AC3E}">
        <p14:creationId xmlns:p14="http://schemas.microsoft.com/office/powerpoint/2010/main" val="129931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Overhead/Undirected Question</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Picture 2" descr="C:\Users\shaida.morales.ctr\Documents\Projects\SFST TTT\Images\shutterstock_16051109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2413" b="1465"/>
          <a:stretch/>
        </p:blipFill>
        <p:spPr bwMode="auto">
          <a:xfrm>
            <a:off x="1295777" y="1295400"/>
            <a:ext cx="6705223" cy="50291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12</a:t>
            </a:fld>
            <a:endParaRPr lang="en-US" dirty="0"/>
          </a:p>
        </p:txBody>
      </p:sp>
    </p:spTree>
    <p:extLst>
      <p:ext uri="{BB962C8B-B14F-4D97-AF65-F5344CB8AC3E}">
        <p14:creationId xmlns:p14="http://schemas.microsoft.com/office/powerpoint/2010/main" val="1891731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Pre-Directed Question</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13</a:t>
            </a:fld>
            <a:endParaRPr lang="en-US" dirty="0"/>
          </a:p>
        </p:txBody>
      </p:sp>
    </p:spTree>
    <p:extLst>
      <p:ext uri="{BB962C8B-B14F-4D97-AF65-F5344CB8AC3E}">
        <p14:creationId xmlns:p14="http://schemas.microsoft.com/office/powerpoint/2010/main" val="3383875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Overhead/Directed Question</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561999"/>
            <a:ext cx="6502399" cy="4343602"/>
          </a:xfrm>
          <a:prstGeom prst="rect">
            <a:avLst/>
          </a:prstGeom>
        </p:spPr>
      </p:pic>
    </p:spTree>
    <p:extLst>
      <p:ext uri="{BB962C8B-B14F-4D97-AF65-F5344CB8AC3E}">
        <p14:creationId xmlns:p14="http://schemas.microsoft.com/office/powerpoint/2010/main" val="2257112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Handling Participants Answers</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15</a:t>
            </a:fld>
            <a:endParaRPr lang="en-US" dirty="0"/>
          </a:p>
        </p:txBody>
      </p:sp>
    </p:spTree>
    <p:extLst>
      <p:ext uri="{BB962C8B-B14F-4D97-AF65-F5344CB8AC3E}">
        <p14:creationId xmlns:p14="http://schemas.microsoft.com/office/powerpoint/2010/main" val="111571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Handling Participants’ Questions</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1365"/>
          <a:stretch/>
        </p:blipFill>
        <p:spPr>
          <a:xfrm>
            <a:off x="1563993" y="1600200"/>
            <a:ext cx="6016013" cy="4525963"/>
          </a:xfrm>
          <a:prstGeom prst="rect">
            <a:avLst/>
          </a:prstGeom>
        </p:spPr>
      </p:pic>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16</a:t>
            </a:fld>
            <a:endParaRPr lang="en-US" dirty="0"/>
          </a:p>
        </p:txBody>
      </p:sp>
    </p:spTree>
    <p:extLst>
      <p:ext uri="{BB962C8B-B14F-4D97-AF65-F5344CB8AC3E}">
        <p14:creationId xmlns:p14="http://schemas.microsoft.com/office/powerpoint/2010/main" val="102818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17</a:t>
            </a:fld>
            <a:endParaRPr lang="en-US" dirty="0"/>
          </a:p>
        </p:txBody>
      </p:sp>
      <p:pic>
        <p:nvPicPr>
          <p:cNvPr id="7" name="Content Placeholder 6"/>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5675" r="5673"/>
          <a:stretch/>
        </p:blipFill>
        <p:spPr>
          <a:xfrm>
            <a:off x="1555375" y="1600200"/>
            <a:ext cx="6033250" cy="4525963"/>
          </a:xfrm>
          <a:prstGeom prst="rect">
            <a:avLst/>
          </a:prstGeom>
        </p:spPr>
      </p:pic>
    </p:spTree>
    <p:extLst>
      <p:ext uri="{BB962C8B-B14F-4D97-AF65-F5344CB8AC3E}">
        <p14:creationId xmlns:p14="http://schemas.microsoft.com/office/powerpoint/2010/main" val="2570920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smtClean="0"/>
              <a:t>Session 6 – Effectively Promoting Participation and Interaction</a:t>
            </a:r>
            <a:endParaRPr lang="en-US" dirty="0"/>
          </a:p>
        </p:txBody>
      </p:sp>
      <p:sp>
        <p:nvSpPr>
          <p:cNvPr id="5" name="Slide Number Placeholder 4"/>
          <p:cNvSpPr>
            <a:spLocks noGrp="1"/>
          </p:cNvSpPr>
          <p:nvPr>
            <p:ph type="sldNum" sz="quarter" idx="12"/>
          </p:nvPr>
        </p:nvSpPr>
        <p:spPr/>
        <p:txBody>
          <a:bodyPr/>
          <a:lstStyle/>
          <a:p>
            <a:r>
              <a:rPr lang="en-US" smtClean="0"/>
              <a:t>6-</a:t>
            </a:r>
            <a:fld id="{C6F3177E-27ED-4792-9A52-D1409DFD05E3}" type="slidenum">
              <a:rPr lang="en-US" smtClean="0"/>
              <a:pPr/>
              <a:t>18</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92500"/>
          </a:bodyPr>
          <a:lstStyle/>
          <a:p>
            <a:pPr marL="514350" indent="-514350">
              <a:buFont typeface="+mj-lt"/>
              <a:buAutoNum type="alphaUcPeriod"/>
            </a:pPr>
            <a:r>
              <a:rPr lang="en-US" dirty="0" smtClean="0"/>
              <a:t>Effectively Promoting Participation and Interaction</a:t>
            </a:r>
          </a:p>
          <a:p>
            <a:pPr marL="514350" indent="-514350">
              <a:buFont typeface="+mj-lt"/>
              <a:buAutoNum type="alphaUcPeriod"/>
            </a:pPr>
            <a:r>
              <a:rPr lang="en-US" dirty="0" smtClean="0"/>
              <a:t>Four Communication Skills of a Good Instructor</a:t>
            </a:r>
          </a:p>
          <a:p>
            <a:pPr marL="514350" indent="-514350">
              <a:buFont typeface="+mj-lt"/>
              <a:buAutoNum type="alphaUcPeriod"/>
            </a:pPr>
            <a:r>
              <a:rPr lang="en-US" dirty="0" smtClean="0"/>
              <a:t>Questioning Methods</a:t>
            </a:r>
          </a:p>
          <a:p>
            <a:pPr marL="514350" indent="-514350">
              <a:buFont typeface="+mj-lt"/>
              <a:buAutoNum type="alphaUcPeriod"/>
            </a:pPr>
            <a:r>
              <a:rPr lang="en-US" dirty="0" smtClean="0"/>
              <a:t>Handling Participants’ Answers</a:t>
            </a:r>
          </a:p>
          <a:p>
            <a:pPr marL="514350" indent="-514350">
              <a:buFont typeface="+mj-lt"/>
              <a:buAutoNum type="alphaUcPeriod"/>
            </a:pPr>
            <a:r>
              <a:rPr lang="en-US" dirty="0" smtClean="0"/>
              <a:t>Handling Participants’ Questions</a:t>
            </a:r>
          </a:p>
          <a:p>
            <a:pPr marL="514350" indent="-514350">
              <a:buFont typeface="+mj-lt"/>
              <a:buAutoNum type="alphaUcPeriod"/>
            </a:pPr>
            <a:r>
              <a:rPr lang="en-US" dirty="0" smtClean="0"/>
              <a:t>Conclusion</a:t>
            </a:r>
          </a:p>
          <a:p>
            <a:pPr marL="514350" indent="-514350">
              <a:buFont typeface="+mj-lt"/>
              <a:buAutoNum type="alphaUcPeriod"/>
            </a:pPr>
            <a:r>
              <a:rPr lang="en-US" dirty="0" smtClean="0"/>
              <a:t>Questions and/or Concerns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6 – Effectively Promoting Participation and Interaction</a:t>
            </a:r>
            <a:endParaRPr lang="en-US" dirty="0"/>
          </a:p>
        </p:txBody>
      </p:sp>
      <p:sp>
        <p:nvSpPr>
          <p:cNvPr id="6" name="Slide Number Placeholder 5"/>
          <p:cNvSpPr>
            <a:spLocks noGrp="1"/>
          </p:cNvSpPr>
          <p:nvPr>
            <p:ph type="sldNum" sz="quarter" idx="12"/>
          </p:nvPr>
        </p:nvSpPr>
        <p:spPr/>
        <p:txBody>
          <a:bodyPr/>
          <a:lstStyle/>
          <a:p>
            <a:r>
              <a:rPr lang="en-US" smtClean="0"/>
              <a:t>6-</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6:</a:t>
            </a:r>
          </a:p>
          <a:p>
            <a:pPr algn="ctr"/>
            <a:r>
              <a:rPr lang="en-US" sz="3600" dirty="0" smtClean="0">
                <a:solidFill>
                  <a:schemeClr val="bg1"/>
                </a:solidFill>
              </a:rPr>
              <a:t>Effectively Promoting </a:t>
            </a:r>
          </a:p>
          <a:p>
            <a:pPr algn="ctr"/>
            <a:r>
              <a:rPr lang="en-US" sz="3600" dirty="0" smtClean="0">
                <a:solidFill>
                  <a:schemeClr val="bg1"/>
                </a:solidFill>
              </a:rPr>
              <a:t>Participation and Interaction</a:t>
            </a:r>
            <a:endParaRPr lang="en-US" sz="3600" dirty="0">
              <a:solidFill>
                <a:schemeClr val="bg1"/>
              </a:solidFill>
            </a:endParaRPr>
          </a:p>
        </p:txBody>
      </p:sp>
      <p:sp>
        <p:nvSpPr>
          <p:cNvPr id="2" name="Footer Placeholder 1"/>
          <p:cNvSpPr>
            <a:spLocks noGrp="1"/>
          </p:cNvSpPr>
          <p:nvPr>
            <p:ph type="ftr" sz="quarter" idx="11"/>
          </p:nvPr>
        </p:nvSpPr>
        <p:spPr>
          <a:xfrm>
            <a:off x="152400" y="6356350"/>
            <a:ext cx="3505200" cy="365125"/>
          </a:xfrm>
        </p:spPr>
        <p:txBody>
          <a:bodyPr/>
          <a:lstStyle/>
          <a:p>
            <a:r>
              <a:rPr lang="en-US" smtClean="0"/>
              <a:t>Session 6 – Effectively Promoting Participation and Interaction</a:t>
            </a:r>
            <a:endParaRPr lang="en-US" dirty="0"/>
          </a:p>
        </p:txBody>
      </p:sp>
      <p:sp>
        <p:nvSpPr>
          <p:cNvPr id="4" name="Slide Number Placeholder 3"/>
          <p:cNvSpPr>
            <a:spLocks noGrp="1"/>
          </p:cNvSpPr>
          <p:nvPr>
            <p:ph type="sldNum" sz="quarter" idx="12"/>
          </p:nvPr>
        </p:nvSpPr>
        <p:spPr/>
        <p:txBody>
          <a:bodyPr/>
          <a:lstStyle/>
          <a:p>
            <a:r>
              <a:rPr lang="en-US" smtClean="0"/>
              <a:t>6-</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email">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a:spcBef>
                <a:spcPts val="1200"/>
              </a:spcBef>
            </a:pPr>
            <a:r>
              <a:rPr lang="en-US" dirty="0" smtClean="0"/>
              <a:t>Illustrate differences between lecturer and instructor</a:t>
            </a:r>
          </a:p>
          <a:p>
            <a:pPr>
              <a:spcBef>
                <a:spcPts val="1200"/>
              </a:spcBef>
            </a:pPr>
            <a:r>
              <a:rPr lang="en-US" dirty="0" smtClean="0"/>
              <a:t>Analyze four skills of a good instructor</a:t>
            </a:r>
          </a:p>
          <a:p>
            <a:pPr>
              <a:spcBef>
                <a:spcPts val="1200"/>
              </a:spcBef>
            </a:pPr>
            <a:r>
              <a:rPr lang="en-US" dirty="0" smtClean="0"/>
              <a:t>Demonstrate three methods of questioning used in training</a:t>
            </a:r>
          </a:p>
          <a:p>
            <a:pPr>
              <a:spcBef>
                <a:spcPts val="1200"/>
              </a:spcBef>
            </a:pPr>
            <a:r>
              <a:rPr lang="en-US" dirty="0" smtClean="0"/>
              <a:t>Assess how techniques may be applied to problem situations in training</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6 – Effectively Promoting Participation and Interaction</a:t>
            </a:r>
            <a:endParaRPr lang="en-US" dirty="0"/>
          </a:p>
        </p:txBody>
      </p:sp>
      <p:sp>
        <p:nvSpPr>
          <p:cNvPr id="7" name="Slide Number Placeholder 6"/>
          <p:cNvSpPr>
            <a:spLocks noGrp="1"/>
          </p:cNvSpPr>
          <p:nvPr>
            <p:ph type="sldNum" sz="quarter" idx="12"/>
          </p:nvPr>
        </p:nvSpPr>
        <p:spPr/>
        <p:txBody>
          <a:bodyPr/>
          <a:lstStyle/>
          <a:p>
            <a:r>
              <a:rPr lang="en-US" smtClean="0"/>
              <a:t>6-</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Effectively Promoting </a:t>
            </a:r>
            <a:br>
              <a:rPr lang="en-US" b="1" dirty="0" smtClean="0"/>
            </a:br>
            <a:r>
              <a:rPr lang="en-US" b="1" dirty="0" smtClean="0"/>
              <a:t>Participation and Interaction</a:t>
            </a:r>
            <a:endParaRPr lang="en-US" b="1"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7" name="Anyone, anyone teacher from Ferris Bueller's Day Of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700" y="1676400"/>
            <a:ext cx="6972300" cy="4648200"/>
          </a:xfrm>
          <a:prstGeom prst="rect">
            <a:avLst/>
          </a:prstGeom>
        </p:spPr>
      </p:pic>
      <p:sp>
        <p:nvSpPr>
          <p:cNvPr id="3" name="Slide Number Placeholder 2"/>
          <p:cNvSpPr>
            <a:spLocks noGrp="1"/>
          </p:cNvSpPr>
          <p:nvPr>
            <p:ph type="sldNum" sz="quarter" idx="12"/>
          </p:nvPr>
        </p:nvSpPr>
        <p:spPr/>
        <p:txBody>
          <a:bodyPr/>
          <a:lstStyle/>
          <a:p>
            <a:r>
              <a:rPr lang="en-US" smtClean="0"/>
              <a:t>6-</a:t>
            </a:r>
            <a:fld id="{C6F3177E-27ED-4792-9A52-D1409DFD05E3}" type="slidenum">
              <a:rPr lang="en-US" smtClean="0"/>
              <a:pPr/>
              <a:t>5</a:t>
            </a:fld>
            <a:endParaRPr lang="en-US" dirty="0"/>
          </a:p>
        </p:txBody>
      </p:sp>
    </p:spTree>
    <p:extLst>
      <p:ext uri="{BB962C8B-B14F-4D97-AF65-F5344CB8AC3E}">
        <p14:creationId xmlns:p14="http://schemas.microsoft.com/office/powerpoint/2010/main" val="3849408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Communication Skills of a </a:t>
            </a:r>
            <a:br>
              <a:rPr lang="en-US" b="1" dirty="0" smtClean="0"/>
            </a:br>
            <a:r>
              <a:rPr lang="en-US" b="1" dirty="0" smtClean="0"/>
              <a:t>Good Instructor</a:t>
            </a:r>
            <a:endParaRPr lang="en-US" b="1" dirty="0"/>
          </a:p>
        </p:txBody>
      </p:sp>
      <p:sp>
        <p:nvSpPr>
          <p:cNvPr id="3" name="Content Placeholder 2"/>
          <p:cNvSpPr>
            <a:spLocks noGrp="1"/>
          </p:cNvSpPr>
          <p:nvPr>
            <p:ph idx="1"/>
          </p:nvPr>
        </p:nvSpPr>
        <p:spPr/>
        <p:txBody>
          <a:bodyPr/>
          <a:lstStyle/>
          <a:p>
            <a:r>
              <a:rPr lang="en-US" dirty="0" smtClean="0"/>
              <a:t>Attentive</a:t>
            </a:r>
          </a:p>
          <a:p>
            <a:r>
              <a:rPr lang="en-US" dirty="0" smtClean="0"/>
              <a:t>Observant</a:t>
            </a:r>
          </a:p>
          <a:p>
            <a:r>
              <a:rPr lang="en-US" dirty="0" smtClean="0"/>
              <a:t>Listener</a:t>
            </a:r>
          </a:p>
          <a:p>
            <a:r>
              <a:rPr lang="en-US" dirty="0" smtClean="0"/>
              <a:t>Questioning</a:t>
            </a:r>
            <a:endParaRPr lang="en-US"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Picture 3" descr="X:\Courses 2015\Course Revision\Classroom\SFST TTT\Graphics\New\MA DRE 1 061815.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7400" t="9111" r="10599" b="18890"/>
          <a:stretch/>
        </p:blipFill>
        <p:spPr bwMode="auto">
          <a:xfrm>
            <a:off x="3276600" y="1676400"/>
            <a:ext cx="5588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r>
              <a:rPr lang="en-US" smtClean="0"/>
              <a:t>6-</a:t>
            </a:r>
            <a:fld id="{C6F3177E-27ED-4792-9A52-D1409DFD05E3}" type="slidenum">
              <a:rPr lang="en-US" smtClean="0"/>
              <a:pPr/>
              <a:t>6</a:t>
            </a:fld>
            <a:endParaRPr lang="en-US" dirty="0"/>
          </a:p>
        </p:txBody>
      </p:sp>
    </p:spTree>
    <p:extLst>
      <p:ext uri="{BB962C8B-B14F-4D97-AF65-F5344CB8AC3E}">
        <p14:creationId xmlns:p14="http://schemas.microsoft.com/office/powerpoint/2010/main" val="35986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X:\Courses 2015\Course Revision\Classroom\SFST TTT\Graphics\Officers in Training.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1459" b="27878"/>
          <a:stretch/>
        </p:blipFill>
        <p:spPr bwMode="auto">
          <a:xfrm>
            <a:off x="5486400" y="1143000"/>
            <a:ext cx="3479799" cy="260984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Attentive</a:t>
            </a:r>
            <a:endParaRPr lang="en-US" b="1" dirty="0"/>
          </a:p>
        </p:txBody>
      </p:sp>
      <p:sp>
        <p:nvSpPr>
          <p:cNvPr id="3" name="Content Placeholder 2"/>
          <p:cNvSpPr>
            <a:spLocks noGrp="1"/>
          </p:cNvSpPr>
          <p:nvPr>
            <p:ph idx="1"/>
          </p:nvPr>
        </p:nvSpPr>
        <p:spPr>
          <a:xfrm>
            <a:off x="457200" y="2103437"/>
            <a:ext cx="8229600" cy="3687763"/>
          </a:xfrm>
        </p:spPr>
        <p:txBody>
          <a:bodyPr/>
          <a:lstStyle/>
          <a:p>
            <a:r>
              <a:rPr lang="en-US" dirty="0" smtClean="0"/>
              <a:t>Physical presentation</a:t>
            </a:r>
          </a:p>
          <a:p>
            <a:r>
              <a:rPr lang="en-US" dirty="0" smtClean="0"/>
              <a:t>Encourages participation</a:t>
            </a:r>
          </a:p>
          <a:p>
            <a:r>
              <a:rPr lang="en-US" dirty="0" smtClean="0"/>
              <a:t>Facing participants</a:t>
            </a:r>
          </a:p>
          <a:p>
            <a:r>
              <a:rPr lang="en-US" dirty="0" smtClean="0"/>
              <a:t>Maintaining appropriate eye contact</a:t>
            </a:r>
          </a:p>
          <a:p>
            <a:r>
              <a:rPr lang="en-US" dirty="0" smtClean="0"/>
              <a:t>Moving toward participants when appropriate</a:t>
            </a:r>
          </a:p>
          <a:p>
            <a:r>
              <a:rPr lang="en-US" dirty="0" smtClean="0"/>
              <a:t>Avoiding distracting behavior</a:t>
            </a:r>
            <a:endParaRPr lang="en-US"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sp>
        <p:nvSpPr>
          <p:cNvPr id="7" name="Slide Number Placeholder 6"/>
          <p:cNvSpPr>
            <a:spLocks noGrp="1"/>
          </p:cNvSpPr>
          <p:nvPr>
            <p:ph type="sldNum" sz="quarter" idx="12"/>
          </p:nvPr>
        </p:nvSpPr>
        <p:spPr/>
        <p:txBody>
          <a:bodyPr/>
          <a:lstStyle/>
          <a:p>
            <a:r>
              <a:rPr lang="en-US" smtClean="0"/>
              <a:t>6-</a:t>
            </a:r>
            <a:fld id="{C6F3177E-27ED-4792-9A52-D1409DFD05E3}" type="slidenum">
              <a:rPr lang="en-US" smtClean="0"/>
              <a:pPr/>
              <a:t>7</a:t>
            </a:fld>
            <a:endParaRPr lang="en-US" dirty="0"/>
          </a:p>
        </p:txBody>
      </p:sp>
    </p:spTree>
    <p:extLst>
      <p:ext uri="{BB962C8B-B14F-4D97-AF65-F5344CB8AC3E}">
        <p14:creationId xmlns:p14="http://schemas.microsoft.com/office/powerpoint/2010/main" val="333643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shaida.morales.ctr\Documents\Projects\SFST TTT\Images\shutterstock_118878196.jpg"/>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l="8693" r="4378" b="2174"/>
          <a:stretch/>
        </p:blipFill>
        <p:spPr bwMode="auto">
          <a:xfrm>
            <a:off x="4343400" y="2762250"/>
            <a:ext cx="4648201" cy="3486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Observant</a:t>
            </a:r>
            <a:endParaRPr lang="en-US" b="1" dirty="0"/>
          </a:p>
        </p:txBody>
      </p:sp>
      <p:sp>
        <p:nvSpPr>
          <p:cNvPr id="3" name="Content Placeholder 2"/>
          <p:cNvSpPr>
            <a:spLocks noGrp="1"/>
          </p:cNvSpPr>
          <p:nvPr>
            <p:ph idx="1"/>
          </p:nvPr>
        </p:nvSpPr>
        <p:spPr/>
        <p:txBody>
          <a:bodyPr/>
          <a:lstStyle/>
          <a:p>
            <a:r>
              <a:rPr lang="en-US" dirty="0" smtClean="0"/>
              <a:t>Participants’ face, body position, and movements</a:t>
            </a:r>
          </a:p>
          <a:p>
            <a:r>
              <a:rPr lang="en-US" dirty="0" smtClean="0"/>
              <a:t>Infers attitudes of participants</a:t>
            </a:r>
          </a:p>
          <a:p>
            <a:r>
              <a:rPr lang="en-US" dirty="0" smtClean="0"/>
              <a:t>Takes appropriate action</a:t>
            </a:r>
            <a:endParaRPr lang="en-US"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sp>
        <p:nvSpPr>
          <p:cNvPr id="7" name="Slide Number Placeholder 6"/>
          <p:cNvSpPr>
            <a:spLocks noGrp="1"/>
          </p:cNvSpPr>
          <p:nvPr>
            <p:ph type="sldNum" sz="quarter" idx="12"/>
          </p:nvPr>
        </p:nvSpPr>
        <p:spPr/>
        <p:txBody>
          <a:bodyPr/>
          <a:lstStyle/>
          <a:p>
            <a:r>
              <a:rPr lang="en-US" smtClean="0"/>
              <a:t>6-</a:t>
            </a:r>
            <a:fld id="{C6F3177E-27ED-4792-9A52-D1409DFD05E3}" type="slidenum">
              <a:rPr lang="en-US" smtClean="0"/>
              <a:pPr/>
              <a:t>8</a:t>
            </a:fld>
            <a:endParaRPr lang="en-US" dirty="0"/>
          </a:p>
        </p:txBody>
      </p:sp>
    </p:spTree>
    <p:extLst>
      <p:ext uri="{BB962C8B-B14F-4D97-AF65-F5344CB8AC3E}">
        <p14:creationId xmlns:p14="http://schemas.microsoft.com/office/powerpoint/2010/main" val="428043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Listener</a:t>
            </a:r>
            <a:endParaRPr lang="en-US" b="1" dirty="0"/>
          </a:p>
        </p:txBody>
      </p:sp>
      <p:sp>
        <p:nvSpPr>
          <p:cNvPr id="3" name="Content Placeholder 2"/>
          <p:cNvSpPr>
            <a:spLocks noGrp="1"/>
          </p:cNvSpPr>
          <p:nvPr>
            <p:ph idx="1"/>
          </p:nvPr>
        </p:nvSpPr>
        <p:spPr/>
        <p:txBody>
          <a:bodyPr/>
          <a:lstStyle/>
          <a:p>
            <a:r>
              <a:rPr lang="en-US" dirty="0" smtClean="0"/>
              <a:t>Listen</a:t>
            </a:r>
          </a:p>
          <a:p>
            <a:r>
              <a:rPr lang="en-US" dirty="0" smtClean="0"/>
              <a:t>Paraphrase </a:t>
            </a:r>
          </a:p>
          <a:p>
            <a:r>
              <a:rPr lang="en-US" dirty="0" smtClean="0"/>
              <a:t>Be cognizant and sensitive</a:t>
            </a:r>
            <a:endParaRPr lang="en-US" dirty="0"/>
          </a:p>
        </p:txBody>
      </p:sp>
      <p:sp>
        <p:nvSpPr>
          <p:cNvPr id="4" name="Footer Placeholder 3"/>
          <p:cNvSpPr>
            <a:spLocks noGrp="1"/>
          </p:cNvSpPr>
          <p:nvPr>
            <p:ph type="ftr" sz="quarter" idx="11"/>
          </p:nvPr>
        </p:nvSpPr>
        <p:spPr/>
        <p:txBody>
          <a:bodyPr/>
          <a:lstStyle/>
          <a:p>
            <a:r>
              <a:rPr lang="en-US" smtClean="0"/>
              <a:t>Session 6 – Effectively Promoting Participation and Interaction</a:t>
            </a:r>
            <a:endParaRPr lang="en-US" dirty="0"/>
          </a:p>
        </p:txBody>
      </p:sp>
      <p:pic>
        <p:nvPicPr>
          <p:cNvPr id="6" name="Picture 2" descr="C:\Users\shaida.morales.ctr\Documents\Projects\SFST TTT\Images\shutterstock_208925917.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5010" b="15820"/>
          <a:stretch/>
        </p:blipFill>
        <p:spPr bwMode="auto">
          <a:xfrm>
            <a:off x="4343400" y="3429000"/>
            <a:ext cx="3970655" cy="29718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r>
              <a:rPr lang="en-US" smtClean="0"/>
              <a:t>6-</a:t>
            </a:r>
            <a:fld id="{C6F3177E-27ED-4792-9A52-D1409DFD05E3}" type="slidenum">
              <a:rPr lang="en-US" smtClean="0"/>
              <a:pPr/>
              <a:t>9</a:t>
            </a:fld>
            <a:endParaRPr lang="en-US" dirty="0"/>
          </a:p>
        </p:txBody>
      </p:sp>
    </p:spTree>
    <p:extLst>
      <p:ext uri="{BB962C8B-B14F-4D97-AF65-F5344CB8AC3E}">
        <p14:creationId xmlns:p14="http://schemas.microsoft.com/office/powerpoint/2010/main" val="4100809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205AB3-2C3C-49C7-BB7B-F669823019DD}"/>
</file>

<file path=customXml/itemProps2.xml><?xml version="1.0" encoding="utf-8"?>
<ds:datastoreItem xmlns:ds="http://schemas.openxmlformats.org/officeDocument/2006/customXml" ds:itemID="{FA930F22-E1ED-4964-B421-487664B4E62C}"/>
</file>

<file path=docProps/app.xml><?xml version="1.0" encoding="utf-8"?>
<Properties xmlns="http://schemas.openxmlformats.org/officeDocument/2006/extended-properties" xmlns:vt="http://schemas.openxmlformats.org/officeDocument/2006/docPropsVTypes">
  <TotalTime>1241</TotalTime>
  <Words>1925</Words>
  <Application>Microsoft Office PowerPoint</Application>
  <PresentationFormat>On-screen Show (4:3)</PresentationFormat>
  <Paragraphs>603</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Times New Roman</vt:lpstr>
      <vt:lpstr>Office Theme</vt:lpstr>
      <vt:lpstr>PowerPoint Presentation</vt:lpstr>
      <vt:lpstr>Content Segments</vt:lpstr>
      <vt:lpstr>PowerPoint Presentation</vt:lpstr>
      <vt:lpstr>Session Objectives</vt:lpstr>
      <vt:lpstr>Effectively Promoting  Participation and Interaction</vt:lpstr>
      <vt:lpstr>Communication Skills of a  Good Instructor</vt:lpstr>
      <vt:lpstr>Attentive</vt:lpstr>
      <vt:lpstr>Observant</vt:lpstr>
      <vt:lpstr>Listener</vt:lpstr>
      <vt:lpstr>Questioning</vt:lpstr>
      <vt:lpstr>Questioning Methods</vt:lpstr>
      <vt:lpstr>Overhead/Undirected Question</vt:lpstr>
      <vt:lpstr>Pre-Directed Question</vt:lpstr>
      <vt:lpstr>Overhead/Directed Question</vt:lpstr>
      <vt:lpstr>Handling Participants Answers</vt:lpstr>
      <vt:lpstr>Handling Participants’ Questions</vt:lpstr>
      <vt:lpstr>Conclusion</vt:lpstr>
      <vt:lpstr>Questions and/or Concerns</vt:lpstr>
    </vt:vector>
  </TitlesOfParts>
  <Company>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Bethany Petersen</cp:lastModifiedBy>
  <cp:revision>97</cp:revision>
  <cp:lastPrinted>2017-01-27T17:18:19Z</cp:lastPrinted>
  <dcterms:created xsi:type="dcterms:W3CDTF">2016-06-21T13:40:11Z</dcterms:created>
  <dcterms:modified xsi:type="dcterms:W3CDTF">2017-02-15T18:05:19Z</dcterms:modified>
</cp:coreProperties>
</file>