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99" r:id="rId15"/>
    <p:sldId id="300" r:id="rId16"/>
    <p:sldId id="301" r:id="rId17"/>
    <p:sldId id="289" r:id="rId1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DOT_Kendall Smith" initials="K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66611" autoAdjust="0"/>
  </p:normalViewPr>
  <p:slideViewPr>
    <p:cSldViewPr>
      <p:cViewPr>
        <p:scale>
          <a:sx n="66" d="100"/>
          <a:sy n="66" d="100"/>
        </p:scale>
        <p:origin x="-1320" y="-1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200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1/26/2017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DWI Detection and Standardized Field Sobriety Testing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495040" cy="480060"/>
          </a:xfrm>
          <a:prstGeom prst="rect">
            <a:avLst/>
          </a:prstGeom>
        </p:spPr>
        <p:txBody>
          <a:bodyPr vert="horz" lIns="96661" tIns="48331" rIns="96661" bIns="48331" rtlCol="0" anchor="b"/>
          <a:lstStyle>
            <a:lvl1pPr algn="l">
              <a:defRPr sz="1100"/>
            </a:lvl1pPr>
          </a:lstStyle>
          <a:p>
            <a:r>
              <a:rPr lang="en-US" dirty="0" smtClean="0"/>
              <a:t>Session 7 – Dealing with Training Challenges</a:t>
            </a:r>
          </a:p>
          <a:p>
            <a:r>
              <a:rPr lang="en-US"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Chronic Complainer</a:t>
            </a:r>
            <a:endParaRPr lang="en-US" sz="1200" dirty="0"/>
          </a:p>
          <a:p>
            <a:endParaRPr lang="en-US" sz="1200" i="1" dirty="0"/>
          </a:p>
          <a:p>
            <a:r>
              <a:rPr lang="en-US" sz="1200" i="1" dirty="0"/>
              <a:t>Overt Characteristics: </a:t>
            </a:r>
            <a:r>
              <a:rPr lang="en-US" sz="1200" dirty="0"/>
              <a:t>While perhaps not as disruptive as some of the types already discussed, this type appears to take particular delight in pointing out all of the details that are either unacceptable or are detracting from the session. Negativism is their forte. </a:t>
            </a:r>
          </a:p>
          <a:p>
            <a:endParaRPr lang="en-US" sz="1200" dirty="0"/>
          </a:p>
          <a:p>
            <a:r>
              <a:rPr lang="en-US" sz="1200" dirty="0"/>
              <a:t>Complaints are usually numerous and quite specific. The issues range anywhere from the room being too stuffy, too hot, too cold, too small, too large, to the coffee service arriving late, the complimentary pastry not “tasting quite right, the chairs being uncomfortable, or the M &amp; M’s not containing peanuts. </a:t>
            </a:r>
            <a:r>
              <a:rPr lang="en-US" sz="1200" i="1" dirty="0"/>
              <a:t>(Most experienced instructors or trainers could add at least 10 additional items to this list.) </a:t>
            </a:r>
            <a:endParaRPr lang="en-US" sz="1200" dirty="0"/>
          </a:p>
          <a:p>
            <a:endParaRPr lang="en-US" sz="1200" dirty="0"/>
          </a:p>
          <a:p>
            <a:r>
              <a:rPr lang="en-US" sz="1200" dirty="0"/>
              <a:t>Interestingly enough, whether the displeasure is expressed verbally or nonverbally, this type appears to take a subtle pleasure in expressing dissatisfaction with just about every aspect of the training.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980758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Hostage </a:t>
            </a:r>
            <a:endParaRPr lang="en-US" sz="1200" dirty="0"/>
          </a:p>
          <a:p>
            <a:endParaRPr lang="en-US" sz="1200" i="1" dirty="0"/>
          </a:p>
          <a:p>
            <a:r>
              <a:rPr lang="en-US" sz="1200" i="1" dirty="0"/>
              <a:t>Overt Characteristics: </a:t>
            </a:r>
            <a:r>
              <a:rPr lang="en-US" sz="1200" dirty="0"/>
              <a:t>Whenever a participant attends a training session because it is mandatory, that person may feel like a hostage. They may react passively or aggressively depending on the degree of resentment they feel at being some place they do not want to be. </a:t>
            </a:r>
          </a:p>
          <a:p>
            <a:endParaRPr lang="en-US" sz="1200" dirty="0"/>
          </a:p>
          <a:p>
            <a:r>
              <a:rPr lang="en-US" sz="1200" dirty="0"/>
              <a:t>This type of problem participant may feel they were forced to attend the training for one reason or another and may consider the instructor to be an adversary as opposed to an ally. Seldom does a group consist exclusively of hostages, but if there is more than one, they will usually sit together in order to commiserate or cause trouble. </a:t>
            </a:r>
          </a:p>
          <a:p>
            <a:endParaRPr lang="en-US" sz="1200" dirty="0"/>
          </a:p>
          <a:p>
            <a:r>
              <a:rPr lang="en-US" sz="1200" dirty="0"/>
              <a:t>This type of participant may be distracting and at some point may vent their anger unless the instructor devises a strategy for dealing with the situation. </a:t>
            </a:r>
          </a:p>
          <a:p>
            <a:endParaRPr lang="en-US" sz="1200" dirty="0"/>
          </a:p>
          <a:p>
            <a:r>
              <a:rPr lang="en-US" sz="1200" dirty="0"/>
              <a:t>What are some strategies for dealing with this type of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247887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Apple Polisher</a:t>
            </a:r>
            <a:endParaRPr lang="en-US" sz="1200" dirty="0"/>
          </a:p>
          <a:p>
            <a:endParaRPr lang="en-US" sz="1200" i="1" dirty="0"/>
          </a:p>
          <a:p>
            <a:r>
              <a:rPr lang="en-US" sz="1200" i="1" dirty="0"/>
              <a:t>Overt Characteristics: </a:t>
            </a:r>
            <a:r>
              <a:rPr lang="en-US" sz="1200" dirty="0"/>
              <a:t>This type of problem participant really wants the instructor’s attention. At first, it’s flattering. Then, it gets embarrassing as the participant’s behavior becomes more and more apparent to the rest of the class. Winning the favor and admiration of the instructor is the “game-of-the-day” </a:t>
            </a:r>
            <a:r>
              <a:rPr lang="en-US" sz="1200" i="1" dirty="0"/>
              <a:t>(or worse, “the game-of-the-week”). </a:t>
            </a:r>
            <a:endParaRPr lang="en-US" sz="1200" dirty="0"/>
          </a:p>
          <a:p>
            <a:endParaRPr lang="en-US" sz="1200" dirty="0"/>
          </a:p>
          <a:p>
            <a:r>
              <a:rPr lang="en-US" sz="1200" dirty="0"/>
              <a:t>This person may attempt to answer all the questions asked by the instructor. They may also volunteer for any and all “helping activities” and usually hang around after the class to offer suggestions or praise. What’s worse is </a:t>
            </a:r>
            <a:r>
              <a:rPr lang="en-US" sz="1200" dirty="0" smtClean="0"/>
              <a:t>they </a:t>
            </a:r>
            <a:r>
              <a:rPr lang="en-US" sz="1200" dirty="0"/>
              <a:t>portray themselves as the “instructor’s pet” in front of others and can cause the instructor to lose credibility with the rest of the audience.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521692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Gadget Guru</a:t>
            </a:r>
            <a:endParaRPr lang="en-US" sz="1200" dirty="0"/>
          </a:p>
          <a:p>
            <a:endParaRPr lang="en-US" sz="1200" i="1" dirty="0"/>
          </a:p>
          <a:p>
            <a:r>
              <a:rPr lang="en-US" sz="1200" i="1" dirty="0"/>
              <a:t>Overt Characteristics</a:t>
            </a:r>
            <a:r>
              <a:rPr lang="en-US" sz="1200" dirty="0"/>
              <a:t>: Participants continuously on their techy device (checking email, chatting, texting, surfing the internet). Sometimes it escalates to where they are involving others in their activity during class time. This would include where you have a class that has laptops and they are using it during times where instructors want full attention.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3303742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Super Shy</a:t>
            </a:r>
            <a:endParaRPr lang="en-US" sz="1200" dirty="0"/>
          </a:p>
          <a:p>
            <a:endParaRPr lang="en-US" sz="1200" i="1" dirty="0"/>
          </a:p>
          <a:p>
            <a:r>
              <a:rPr lang="en-US" sz="1200" i="1" dirty="0"/>
              <a:t>Overt Characteristics</a:t>
            </a:r>
            <a:r>
              <a:rPr lang="en-US" sz="1200" dirty="0"/>
              <a:t>: Participant is meek in their nature and does not feel comfortable speaking in front of the group. They may be the last to volunteer or won’t volunteer at all. Their expression reflects their discomfort with interacting with others. They are reluctant to make eye contact. Even if they know the answer to a question, they may not volunteer the answer.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97354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a:t>
            </a:r>
            <a:r>
              <a:rPr lang="en-US" sz="1200" b="1" u="sng" cap="all" dirty="0"/>
              <a:t>Environmental Challenges</a:t>
            </a:r>
            <a:endParaRPr lang="en-US" sz="1200" cap="all" dirty="0"/>
          </a:p>
          <a:p>
            <a:endParaRPr lang="en-US" sz="1200" dirty="0"/>
          </a:p>
          <a:p>
            <a:r>
              <a:rPr lang="en-US" sz="1200" dirty="0"/>
              <a:t>Depending on the physical space and location of the training, various environmental challenges to location, space, and equipment may arise anytime throughout the training. Instructors should identify these potential challenges before the training begins and learn what resources are available to prevent or correct these challenges.</a:t>
            </a:r>
          </a:p>
          <a:p>
            <a:endParaRPr lang="en-US" sz="1200" b="1" dirty="0"/>
          </a:p>
          <a:p>
            <a:r>
              <a:rPr lang="en-US" sz="1200" b="1" dirty="0"/>
              <a:t>Location and Equipment Challenges</a:t>
            </a:r>
            <a:endParaRPr lang="en-US" sz="1200" dirty="0"/>
          </a:p>
          <a:p>
            <a:endParaRPr lang="en-US" sz="1200" dirty="0"/>
          </a:p>
          <a:p>
            <a:r>
              <a:rPr lang="en-US" sz="1200" dirty="0"/>
              <a:t>Location distractions</a:t>
            </a:r>
          </a:p>
          <a:p>
            <a:pPr marL="181240" indent="-181240">
              <a:buFont typeface="Arial" panose="020B0604020202020204" pitchFamily="34" charset="0"/>
              <a:buChar char="•"/>
            </a:pPr>
            <a:r>
              <a:rPr lang="en-US" sz="1200" dirty="0"/>
              <a:t>Where is the training located?</a:t>
            </a:r>
          </a:p>
          <a:p>
            <a:pPr marL="664546" lvl="1" indent="-181240">
              <a:buFont typeface="Courier New" panose="02070309020205020404" pitchFamily="49" charset="0"/>
              <a:buChar char="o"/>
            </a:pPr>
            <a:r>
              <a:rPr lang="en-US" sz="1200" dirty="0"/>
              <a:t>Resort; Hotel; Beach; Casino; Windowless room; Basement of the Sheriff’s office; Location without amenities within walking distance; Noise distractions (traffic, train, competing trainings); Police academy</a:t>
            </a:r>
          </a:p>
          <a:p>
            <a:pPr marL="483306" lvl="1"/>
            <a:endParaRPr lang="en-US" sz="1200" dirty="0"/>
          </a:p>
          <a:p>
            <a:pPr marL="181240" indent="-181240">
              <a:buFont typeface="Arial" panose="020B0604020202020204" pitchFamily="34" charset="0"/>
              <a:buChar char="•"/>
            </a:pPr>
            <a:r>
              <a:rPr lang="en-US" sz="1200" dirty="0"/>
              <a:t>Training room distractions</a:t>
            </a:r>
          </a:p>
          <a:p>
            <a:pPr marL="664546" lvl="1" indent="-181240">
              <a:buFont typeface="Courier New" panose="02070309020205020404" pitchFamily="49" charset="0"/>
              <a:buChar char="o"/>
            </a:pPr>
            <a:r>
              <a:rPr lang="en-US" sz="1200" dirty="0"/>
              <a:t>Temperature; Lighting; Audio/visual; Room design; Poor acoustics; Placement of cords; Creaky doors</a:t>
            </a:r>
          </a:p>
          <a:p>
            <a:pPr marL="483306" lvl="1"/>
            <a:endParaRPr lang="en-US" sz="1200" dirty="0"/>
          </a:p>
          <a:p>
            <a:pPr marL="181240" indent="-181240">
              <a:buFont typeface="Arial" panose="020B0604020202020204" pitchFamily="34" charset="0"/>
              <a:buChar char="•"/>
            </a:pPr>
            <a:r>
              <a:rPr lang="en-US" sz="1200" dirty="0"/>
              <a:t>Equipment distractions</a:t>
            </a:r>
          </a:p>
          <a:p>
            <a:pPr marL="664546" lvl="1" indent="-181240">
              <a:buFont typeface="Courier New" panose="02070309020205020404" pitchFamily="49" charset="0"/>
              <a:buChar char="o"/>
            </a:pPr>
            <a:r>
              <a:rPr lang="en-US" sz="1200" dirty="0"/>
              <a:t>Does all the equipment work?; Incompatible devices (projectors, types of computers, sound systems, software); Internet accessibility; Lighting conflicting with the projection screen; Batteries; Enough power sources </a:t>
            </a:r>
            <a:endParaRPr lang="en-US" sz="1200" dirty="0" smtClean="0"/>
          </a:p>
          <a:p>
            <a:pPr marL="26106"/>
            <a:endParaRPr lang="en-US" sz="1200" dirty="0" smtClean="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14572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731520" y="3810000"/>
            <a:ext cx="5852160" cy="5257800"/>
          </a:xfrm>
        </p:spPr>
        <p:txBody>
          <a:bodyPr/>
          <a:lstStyle/>
          <a:p>
            <a:r>
              <a:rPr lang="en-US" sz="1200" b="1" cap="all" dirty="0"/>
              <a:t>F.</a:t>
            </a:r>
            <a:r>
              <a:rPr lang="en-US" sz="1200" cap="all" dirty="0"/>
              <a:t> </a:t>
            </a:r>
            <a:r>
              <a:rPr lang="en-US" sz="1200" b="1" u="sng" cap="all" dirty="0"/>
              <a:t>Problem Situations Created by Instructors</a:t>
            </a:r>
            <a:endParaRPr lang="en-US" sz="1200" cap="all" dirty="0"/>
          </a:p>
          <a:p>
            <a:endParaRPr lang="en-US" sz="1200" b="1" i="1" dirty="0"/>
          </a:p>
          <a:p>
            <a:r>
              <a:rPr lang="en-US" sz="1200" b="1" i="1" dirty="0"/>
              <a:t>Discuss with participants and show examples as necessary on the following distractions created by instructors:</a:t>
            </a:r>
            <a:endParaRPr lang="en-US" sz="1200" dirty="0"/>
          </a:p>
          <a:p>
            <a:endParaRPr lang="en-US" sz="1200" b="1" dirty="0"/>
          </a:p>
          <a:p>
            <a:r>
              <a:rPr lang="en-US" sz="1200" b="1" dirty="0"/>
              <a:t>Top 10 Instructor Created Distractions</a:t>
            </a:r>
            <a:endParaRPr lang="en-US" sz="1200" dirty="0"/>
          </a:p>
          <a:p>
            <a:pPr marL="234950" lvl="1"/>
            <a:r>
              <a:rPr lang="en-US" sz="1200" dirty="0"/>
              <a:t>10. Disrespect the audience (“I am smarter than you.”… culture, background, profession, gender, generation)</a:t>
            </a:r>
          </a:p>
          <a:p>
            <a:pPr marL="234950" lvl="1"/>
            <a:r>
              <a:rPr lang="en-US" sz="1200" dirty="0"/>
              <a:t>9. Body position (do not turn back to the audience, cross arms)</a:t>
            </a:r>
          </a:p>
          <a:p>
            <a:pPr marL="234950" lvl="1"/>
            <a:r>
              <a:rPr lang="en-US" sz="1200" dirty="0"/>
              <a:t>8. War stories (vs. relevant stories supporting the presentation)</a:t>
            </a:r>
          </a:p>
          <a:p>
            <a:pPr marL="234950" lvl="1"/>
            <a:r>
              <a:rPr lang="en-US" sz="1200" dirty="0"/>
              <a:t>7. Arguing with participants </a:t>
            </a:r>
          </a:p>
          <a:p>
            <a:pPr marL="234950" lvl="1"/>
            <a:r>
              <a:rPr lang="en-US" sz="1200" dirty="0"/>
              <a:t>6. Calling on the unprepared participant</a:t>
            </a:r>
          </a:p>
          <a:p>
            <a:pPr marL="234950" lvl="1"/>
            <a:r>
              <a:rPr lang="en-US" sz="1200" dirty="0"/>
              <a:t>5. Fidget (clicking pen, change in pocket)</a:t>
            </a:r>
          </a:p>
          <a:p>
            <a:pPr marL="234950" lvl="1"/>
            <a:r>
              <a:rPr lang="en-US" sz="1200" dirty="0"/>
              <a:t>4. Too much PowerPoint (or overuse of any single medium)</a:t>
            </a:r>
          </a:p>
          <a:p>
            <a:pPr marL="234950" lvl="1"/>
            <a:r>
              <a:rPr lang="en-US" sz="1200" dirty="0"/>
              <a:t>3. Run over time (time mismanagement)</a:t>
            </a:r>
          </a:p>
          <a:p>
            <a:pPr marL="234950" lvl="1"/>
            <a:r>
              <a:rPr lang="en-US" sz="1200" dirty="0"/>
              <a:t>2. Inappropriate language for the audience </a:t>
            </a:r>
          </a:p>
          <a:p>
            <a:pPr marL="234950" lvl="1"/>
            <a:r>
              <a:rPr lang="en-US" sz="1200" dirty="0"/>
              <a:t>1. Disrespect yourself or your presentation (“I do not know why they asked me to do this…” or “You probably know more about this than me…”)</a:t>
            </a:r>
          </a:p>
          <a:p>
            <a:endParaRPr lang="en-US" sz="1200" b="1" i="1" dirty="0"/>
          </a:p>
          <a:p>
            <a:r>
              <a:rPr lang="en-US" sz="1200" b="1" i="1" dirty="0"/>
              <a:t>Give an example of a distraction you have overcome. Ask participants to reflect on distractions they recognize in themselves as instructors. Participants should choose at least one of these distractions to focus on improving during their final demonstration. Instructors at each table should facilitate discussion of each participant’s noted distraction and provide feedback on possible remedies. </a:t>
            </a:r>
            <a:endParaRPr lang="en-US" sz="1200" dirty="0"/>
          </a:p>
          <a:p>
            <a:endParaRPr lang="en-US" sz="1200" dirty="0"/>
          </a:p>
          <a:p>
            <a:r>
              <a:rPr lang="en-US" sz="1200" dirty="0"/>
              <a:t>What distractions do you create when instructing</a:t>
            </a:r>
            <a:r>
              <a:rPr lang="en-US" sz="1200" dirty="0" smtClean="0"/>
              <a:t>?</a:t>
            </a:r>
          </a:p>
          <a:p>
            <a:endParaRPr lang="en-US" sz="1200" dirty="0"/>
          </a:p>
          <a:p>
            <a:r>
              <a:rPr lang="en-US" sz="1200" dirty="0" smtClean="0"/>
              <a:t>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740955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G.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to </a:t>
            </a:r>
            <a:r>
              <a:rPr lang="en-US" sz="1200" b="1" i="1" dirty="0" smtClean="0"/>
              <a:t>the next Session.</a:t>
            </a:r>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b="1" i="1"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b="1" i="1"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7: Dealing with Training Challenges</a:t>
            </a:r>
            <a:endParaRPr lang="en-US" sz="1200" dirty="0"/>
          </a:p>
          <a:p>
            <a:r>
              <a:rPr lang="en-US" sz="1200" dirty="0"/>
              <a:t>Estimated time for Session 7: 1 Hour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Demonstrate the key considerations in responding to problem situations created by participants using the three-step correction strategy</a:t>
            </a:r>
          </a:p>
          <a:p>
            <a:pPr marL="181240" indent="-181240">
              <a:buFont typeface="Arial" panose="020B0604020202020204" pitchFamily="34" charset="0"/>
              <a:buChar char="•"/>
            </a:pPr>
            <a:r>
              <a:rPr lang="en-US" sz="1200" dirty="0"/>
              <a:t>Apply the three-step correction strategy to problem situations created by participants</a:t>
            </a:r>
          </a:p>
          <a:p>
            <a:pPr marL="181240" indent="-181240">
              <a:buFont typeface="Arial" panose="020B0604020202020204" pitchFamily="34" charset="0"/>
              <a:buChar char="•"/>
            </a:pPr>
            <a:r>
              <a:rPr lang="en-US" sz="1200" dirty="0"/>
              <a:t>Analyze how to address environmental and equipment challenges</a:t>
            </a:r>
          </a:p>
          <a:p>
            <a:pPr marL="181240" indent="-181240">
              <a:buFont typeface="Arial" panose="020B0604020202020204" pitchFamily="34" charset="0"/>
              <a:buChar char="•"/>
            </a:pPr>
            <a:r>
              <a:rPr lang="en-US" sz="1200" dirty="0"/>
              <a:t>Assess problem situations created by instructors</a:t>
            </a:r>
          </a:p>
          <a:p>
            <a:endParaRPr lang="en-US" sz="1200" b="1" dirty="0"/>
          </a:p>
          <a:p>
            <a:r>
              <a:rPr lang="en-US" sz="1200" b="1" dirty="0"/>
              <a:t>Contents</a:t>
            </a:r>
            <a:endParaRPr lang="en-US" sz="1200" dirty="0"/>
          </a:p>
          <a:p>
            <a:pPr marL="543719" indent="-543719">
              <a:buFont typeface="+mj-lt"/>
              <a:buAutoNum type="alphaUcPeriod"/>
            </a:pPr>
            <a:r>
              <a:rPr lang="en-US" sz="1200" dirty="0" smtClean="0"/>
              <a:t>Dealing with Challenges</a:t>
            </a:r>
          </a:p>
          <a:p>
            <a:pPr marL="543719" indent="-543719">
              <a:buFont typeface="+mj-lt"/>
              <a:buAutoNum type="alphaUcPeriod"/>
            </a:pPr>
            <a:r>
              <a:rPr lang="en-US" sz="1200" dirty="0" smtClean="0"/>
              <a:t>Key Considerations in Responding to Problem Situations Created by Participants</a:t>
            </a:r>
          </a:p>
          <a:p>
            <a:pPr marL="543719" indent="-543719">
              <a:buFont typeface="+mj-lt"/>
              <a:buAutoNum type="alphaUcPeriod"/>
            </a:pPr>
            <a:r>
              <a:rPr lang="en-US" sz="1200" dirty="0" smtClean="0"/>
              <a:t>Three-Step Correction Strategy</a:t>
            </a:r>
          </a:p>
          <a:p>
            <a:pPr marL="543719" indent="-543719">
              <a:buFont typeface="+mj-lt"/>
              <a:buAutoNum type="alphaUcPeriod"/>
            </a:pPr>
            <a:r>
              <a:rPr lang="en-US" sz="1200" dirty="0" smtClean="0"/>
              <a:t>Applying the Three-Step Correction Strategy</a:t>
            </a:r>
          </a:p>
          <a:p>
            <a:pPr marL="543719" indent="-543719">
              <a:buFont typeface="+mj-lt"/>
              <a:buAutoNum type="alphaUcPeriod"/>
            </a:pPr>
            <a:r>
              <a:rPr lang="en-US" sz="1200" dirty="0" smtClean="0"/>
              <a:t>Environmental Challenges</a:t>
            </a:r>
          </a:p>
          <a:p>
            <a:pPr marL="543719" indent="-543719">
              <a:buFont typeface="+mj-lt"/>
              <a:buAutoNum type="alphaUcPeriod"/>
            </a:pPr>
            <a:r>
              <a:rPr lang="en-US" sz="1200" dirty="0" smtClean="0"/>
              <a:t>Problem Situations Created by Instructors</a:t>
            </a:r>
          </a:p>
          <a:p>
            <a:pPr marL="543719" indent="-543719">
              <a:buFont typeface="+mj-lt"/>
              <a:buAutoNum type="alphaUcPeriod"/>
            </a:pPr>
            <a:r>
              <a:rPr lang="en-US" sz="1200" dirty="0" smtClean="0"/>
              <a:t>Questions and/or Concerns</a:t>
            </a:r>
          </a:p>
          <a:p>
            <a:r>
              <a:rPr lang="en-US" sz="1200" cap="all" dirty="0"/>
              <a:t> </a:t>
            </a:r>
          </a:p>
          <a:p>
            <a:r>
              <a:rPr lang="en-US" sz="1200" b="1" dirty="0"/>
              <a:t>Materials</a:t>
            </a:r>
          </a:p>
          <a:p>
            <a:r>
              <a:rPr lang="en-US" sz="1200" dirty="0"/>
              <a:t>Presentation slides</a:t>
            </a:r>
          </a:p>
          <a:p>
            <a:r>
              <a:rPr lang="en-US" sz="1200" dirty="0"/>
              <a:t>Easel/Easel Pad		</a:t>
            </a:r>
          </a:p>
          <a:p>
            <a:r>
              <a:rPr lang="en-US" sz="1200" dirty="0"/>
              <a:t>Markers</a:t>
            </a:r>
          </a:p>
          <a:p>
            <a:endParaRPr lang="en-US" sz="1200" dirty="0"/>
          </a:p>
          <a:p>
            <a:r>
              <a:rPr lang="en-US" sz="1200" dirty="0"/>
              <a:t> </a:t>
            </a:r>
            <a:r>
              <a:rPr lang="en-US" sz="1200" b="1" i="1" dirty="0" smtClean="0"/>
              <a:t>Instructional </a:t>
            </a:r>
            <a:r>
              <a:rPr lang="en-US" sz="1200" b="1" i="1" dirty="0"/>
              <a:t>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7: Dealing with Training Challenges </a:t>
            </a:r>
            <a:endParaRPr lang="en-US" sz="1200" dirty="0"/>
          </a:p>
          <a:p>
            <a:endParaRPr lang="en-US" sz="1200" b="1" i="1" dirty="0"/>
          </a:p>
          <a:p>
            <a:r>
              <a:rPr lang="en-US" sz="1200" b="1" i="1" dirty="0"/>
              <a:t>Estimated time for Session 7: 1 Hour</a:t>
            </a:r>
            <a:endParaRPr lang="en-US" sz="1200" dirty="0"/>
          </a:p>
          <a:p>
            <a:endParaRPr lang="en-US" sz="1200" b="1" i="1" dirty="0"/>
          </a:p>
          <a:p>
            <a:r>
              <a:rPr lang="en-US" sz="1200" b="1" i="1" dirty="0"/>
              <a:t>Materials </a:t>
            </a:r>
          </a:p>
          <a:p>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smtClean="0"/>
              <a:t>Markers</a:t>
            </a:r>
          </a:p>
          <a:p>
            <a:pPr marL="181240" indent="-181240">
              <a:buFont typeface="Arial" panose="020B0604020202020204" pitchFamily="34" charset="0"/>
              <a:buChar char="•"/>
            </a:pPr>
            <a:endParaRPr lang="en-US" sz="1200" b="1" i="1"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a:t>
            </a:r>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Demonstrate the key considerations in responding to problem situations created by participants using the three-step correction strategy (Demonstration)</a:t>
            </a:r>
          </a:p>
          <a:p>
            <a:pPr marL="181240" indent="-181240">
              <a:buFont typeface="Arial" panose="020B0604020202020204" pitchFamily="34" charset="0"/>
              <a:buChar char="•"/>
            </a:pPr>
            <a:r>
              <a:rPr lang="en-US" sz="1200" dirty="0"/>
              <a:t>Apply the three-step correction strategy to problem situations created by participants (Application)</a:t>
            </a:r>
          </a:p>
          <a:p>
            <a:pPr marL="181240" indent="-181240">
              <a:buFont typeface="Arial" panose="020B0604020202020204" pitchFamily="34" charset="0"/>
              <a:buChar char="•"/>
            </a:pPr>
            <a:r>
              <a:rPr lang="en-US" sz="1200" dirty="0"/>
              <a:t>Analyze how to address environmental and equipment challenges (Activation)</a:t>
            </a:r>
          </a:p>
          <a:p>
            <a:pPr marL="181240" indent="-181240">
              <a:buFont typeface="Arial" panose="020B0604020202020204" pitchFamily="34" charset="0"/>
              <a:buChar char="•"/>
            </a:pPr>
            <a:r>
              <a:rPr lang="en-US" sz="1200" dirty="0"/>
              <a:t>Assess problem situations created by instructors (Integration)</a:t>
            </a:r>
          </a:p>
          <a:p>
            <a:endParaRPr lang="en-US" sz="1200" b="1" i="1" dirty="0"/>
          </a:p>
          <a:p>
            <a:r>
              <a:rPr lang="en-US" sz="1200" b="1" i="1" dirty="0"/>
              <a:t>Instruct participants to close their manuals (if the following optional activity is to be conducted).</a:t>
            </a:r>
            <a:endParaRPr lang="en-US" sz="1200" dirty="0"/>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06400" y="3581400"/>
            <a:ext cx="6583680" cy="5486400"/>
          </a:xfrm>
        </p:spPr>
        <p:txBody>
          <a:bodyPr/>
          <a:lstStyle/>
          <a:p>
            <a:r>
              <a:rPr lang="en-US" sz="1200" b="1" cap="all" dirty="0"/>
              <a:t>A. </a:t>
            </a:r>
            <a:r>
              <a:rPr lang="en-US" sz="1200" b="1" u="sng" cap="all" dirty="0"/>
              <a:t>Dealing with Challenges</a:t>
            </a:r>
            <a:endParaRPr lang="en-US" sz="1200" cap="all" dirty="0"/>
          </a:p>
          <a:p>
            <a:endParaRPr lang="en-US" sz="1200" b="1" i="1" dirty="0"/>
          </a:p>
          <a:p>
            <a:r>
              <a:rPr lang="en-US" sz="1200" b="1" i="1" dirty="0"/>
              <a:t>Optional Activity:   Have participants close their manuals for this presentation to encourage thoughtful participation. </a:t>
            </a:r>
            <a:endParaRPr lang="en-US" sz="1200" dirty="0"/>
          </a:p>
          <a:p>
            <a:endParaRPr lang="en-US" sz="1200" b="1" i="1" dirty="0"/>
          </a:p>
          <a:p>
            <a:r>
              <a:rPr lang="en-US" sz="1200" b="1" i="1" dirty="0"/>
              <a:t>Do not make the mistake of labeling participants as problem participants. Rather, this is an exercise in handling problem situations. Remember many problem situations are, in fact, the result of particular behaviors by a participant or participants. It does not necessarily make them problem participants. </a:t>
            </a:r>
            <a:r>
              <a:rPr lang="en-US" sz="1200" b="1" i="1" dirty="0" smtClean="0"/>
              <a:t>All </a:t>
            </a:r>
            <a:r>
              <a:rPr lang="en-US" sz="1200" b="1" i="1" dirty="0"/>
              <a:t>faculty members encounter problem situations at some point during their presentations; they must be ready for these challenges. </a:t>
            </a:r>
            <a:endParaRPr lang="en-US" sz="1200" dirty="0"/>
          </a:p>
          <a:p>
            <a:endParaRPr lang="en-US" sz="1200" b="1" i="1" dirty="0"/>
          </a:p>
          <a:p>
            <a:r>
              <a:rPr lang="en-US" sz="1200" b="1" i="1" dirty="0"/>
              <a:t>Consider assigning a couple of instructors to act as problem participants in this presentation. For example, ask them to read the paper, talk to each other or one of the other participants, use their cell phones, etc</a:t>
            </a:r>
            <a:r>
              <a:rPr lang="en-US" sz="1200" b="1" i="1" dirty="0" smtClean="0"/>
              <a:t>.  Ask </a:t>
            </a:r>
            <a:r>
              <a:rPr lang="en-US" sz="1200" b="1" i="1" dirty="0"/>
              <a:t>them to stop when you use one of the corrective techniques described during this presentation. </a:t>
            </a:r>
            <a:endParaRPr lang="en-US" sz="1200" dirty="0"/>
          </a:p>
          <a:p>
            <a:endParaRPr lang="en-US" sz="1200" b="1" i="1" dirty="0"/>
          </a:p>
          <a:p>
            <a:r>
              <a:rPr lang="en-US" sz="1200" b="1" i="1" dirty="0"/>
              <a:t>Record examples of problem situations created by participants: </a:t>
            </a:r>
            <a:endParaRPr lang="en-US" sz="1200" dirty="0"/>
          </a:p>
          <a:p>
            <a:pPr marL="181240" indent="-181240">
              <a:buFont typeface="Arial" panose="020B0604020202020204" pitchFamily="34" charset="0"/>
              <a:buChar char="•"/>
            </a:pPr>
            <a:r>
              <a:rPr lang="en-US" sz="1200" b="1" i="1" dirty="0"/>
              <a:t>Some participants are too vocal</a:t>
            </a:r>
            <a:endParaRPr lang="en-US" sz="1200" dirty="0"/>
          </a:p>
          <a:p>
            <a:pPr marL="181240" indent="-181240">
              <a:buFont typeface="Arial" panose="020B0604020202020204" pitchFamily="34" charset="0"/>
              <a:buChar char="•"/>
            </a:pPr>
            <a:r>
              <a:rPr lang="en-US" sz="1200" b="1" i="1" dirty="0"/>
              <a:t>Some participants are too quiet or shy</a:t>
            </a:r>
            <a:endParaRPr lang="en-US" sz="1200" dirty="0"/>
          </a:p>
          <a:p>
            <a:pPr marL="181240" indent="-181240">
              <a:buFont typeface="Arial" panose="020B0604020202020204" pitchFamily="34" charset="0"/>
              <a:buChar char="•"/>
            </a:pPr>
            <a:r>
              <a:rPr lang="en-US" sz="1200" b="1" i="1" dirty="0"/>
              <a:t>Some participants are disruptive </a:t>
            </a:r>
            <a:endParaRPr lang="en-US" sz="1200" dirty="0"/>
          </a:p>
          <a:p>
            <a:pPr marL="181240" indent="-181240">
              <a:buFont typeface="Arial" panose="020B0604020202020204" pitchFamily="34" charset="0"/>
              <a:buChar char="•"/>
            </a:pPr>
            <a:r>
              <a:rPr lang="en-US" sz="1200" b="1" i="1" dirty="0"/>
              <a:t>Some participants lack motivation</a:t>
            </a:r>
          </a:p>
          <a:p>
            <a:pPr marL="181240" indent="-181240">
              <a:buFont typeface="Arial" panose="020B0604020202020204" pitchFamily="34" charset="0"/>
              <a:buChar char="•"/>
            </a:pPr>
            <a:endParaRPr lang="en-US" sz="1200" b="1" i="1" dirty="0"/>
          </a:p>
          <a:p>
            <a:r>
              <a:rPr lang="en-US" sz="1200" b="1" dirty="0"/>
              <a:t>Problem Situations</a:t>
            </a:r>
            <a:endParaRPr lang="en-US" sz="1200" dirty="0"/>
          </a:p>
          <a:p>
            <a:endParaRPr lang="en-US" sz="1200" dirty="0"/>
          </a:p>
          <a:p>
            <a:r>
              <a:rPr lang="en-US" sz="1200" dirty="0"/>
              <a:t>Some problem situations are those in which learning is inhibited due to the behavior of one or more of the participants. The problem is not necessarily the participant, but rather the participant’s motivation. A good instructor develops techniques to invite cooperation and maintain participant motivation.  </a:t>
            </a:r>
            <a:r>
              <a:rPr lang="en-US" sz="1200" u="sng" dirty="0"/>
              <a:t>All</a:t>
            </a:r>
            <a:r>
              <a:rPr lang="en-US" sz="1200" dirty="0"/>
              <a:t> instructors, even the most skilled and experienced ones, run into problem situations. </a:t>
            </a:r>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425058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57200" y="3936492"/>
            <a:ext cx="6400800" cy="5088636"/>
          </a:xfrm>
        </p:spPr>
        <p:txBody>
          <a:bodyPr/>
          <a:lstStyle/>
          <a:p>
            <a:r>
              <a:rPr lang="en-US" sz="1200" b="1" cap="all" dirty="0"/>
              <a:t>B.</a:t>
            </a:r>
            <a:r>
              <a:rPr lang="en-US" sz="1200" cap="all" dirty="0"/>
              <a:t> </a:t>
            </a:r>
            <a:r>
              <a:rPr lang="en-US" sz="1200" b="1" u="sng" cap="all" dirty="0"/>
              <a:t>Key Considerations in Responding to Problem Situations Created by </a:t>
            </a:r>
            <a:r>
              <a:rPr lang="en-US" sz="1200" b="1" u="sng" cap="all" dirty="0" smtClean="0"/>
              <a:t>Participants</a:t>
            </a:r>
            <a:r>
              <a:rPr lang="en-US" sz="1200" cap="all" dirty="0" smtClean="0"/>
              <a:t> </a:t>
            </a:r>
            <a:endParaRPr lang="en-US" sz="1200" cap="all" dirty="0"/>
          </a:p>
          <a:p>
            <a:endParaRPr lang="en-US" sz="1200" b="1" i="1" dirty="0"/>
          </a:p>
          <a:p>
            <a:r>
              <a:rPr lang="en-US" sz="1200" b="1" i="1" dirty="0"/>
              <a:t>Emphasize: Instructors should avoid harming a participant’s self-esteem; however, on rare occasions, it may be more important to avoid further disruption to learning.</a:t>
            </a:r>
            <a:endParaRPr lang="en-US" sz="1200" dirty="0"/>
          </a:p>
          <a:p>
            <a:endParaRPr lang="en-US" sz="1200" dirty="0"/>
          </a:p>
          <a:p>
            <a:r>
              <a:rPr lang="en-US" sz="1200" dirty="0"/>
              <a:t>The key considerations to responding to problem situations created by participants are:</a:t>
            </a:r>
          </a:p>
          <a:p>
            <a:pPr marL="181240" indent="-181240">
              <a:buFont typeface="Arial" panose="020B0604020202020204" pitchFamily="34" charset="0"/>
              <a:buChar char="•"/>
            </a:pPr>
            <a:r>
              <a:rPr lang="en-US" sz="1200" dirty="0"/>
              <a:t>Eliminate or minimize the problem behavior</a:t>
            </a:r>
          </a:p>
          <a:p>
            <a:pPr marL="181240" indent="-181240">
              <a:buFont typeface="Arial" panose="020B0604020202020204" pitchFamily="34" charset="0"/>
              <a:buChar char="•"/>
            </a:pPr>
            <a:r>
              <a:rPr lang="en-US" sz="1200" dirty="0"/>
              <a:t>Maintain the participant’s self-esteem</a:t>
            </a:r>
          </a:p>
          <a:p>
            <a:pPr marL="181240" indent="-181240">
              <a:buFont typeface="Arial" panose="020B0604020202020204" pitchFamily="34" charset="0"/>
              <a:buChar char="•"/>
            </a:pPr>
            <a:r>
              <a:rPr lang="en-US" sz="1200" dirty="0"/>
              <a:t>Avoid further disruption to learning</a:t>
            </a:r>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4112512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Three Step Correction Strategy</a:t>
            </a:r>
            <a:endParaRPr lang="en-US" sz="1200" cap="all" dirty="0"/>
          </a:p>
          <a:p>
            <a:endParaRPr lang="en-US" sz="1200" b="1" i="1" dirty="0"/>
          </a:p>
          <a:p>
            <a:r>
              <a:rPr lang="en-US" sz="1200" b="1" i="1" dirty="0"/>
              <a:t>Emphasize: The importance of remaining calm and thinking clearly. </a:t>
            </a:r>
            <a:endParaRPr lang="en-US" sz="1200" dirty="0"/>
          </a:p>
          <a:p>
            <a:endParaRPr lang="en-US" sz="1200" dirty="0"/>
          </a:p>
          <a:p>
            <a:r>
              <a:rPr lang="en-US" sz="1200" dirty="0"/>
              <a:t>As much as you want to avoid harming a participant’s self-esteem, it is essential you avoid further disruption to learning. </a:t>
            </a:r>
          </a:p>
          <a:p>
            <a:pPr lvl="0"/>
            <a:endParaRPr lang="en-US" sz="1200" dirty="0"/>
          </a:p>
          <a:p>
            <a:pPr marL="181240" indent="-181240">
              <a:buFont typeface="Arial" panose="020B0604020202020204" pitchFamily="34" charset="0"/>
              <a:buChar char="•"/>
            </a:pPr>
            <a:r>
              <a:rPr lang="en-US" sz="1200" dirty="0"/>
              <a:t>Identify possible strategies to deal with the problem </a:t>
            </a:r>
          </a:p>
          <a:p>
            <a:pPr lvl="0"/>
            <a:endParaRPr lang="en-US" sz="1200" dirty="0"/>
          </a:p>
          <a:p>
            <a:pPr marL="181240" indent="-181240">
              <a:buFont typeface="Arial" panose="020B0604020202020204" pitchFamily="34" charset="0"/>
              <a:buChar char="•"/>
            </a:pPr>
            <a:r>
              <a:rPr lang="en-US" sz="1200" dirty="0"/>
              <a:t>Compare your possible strategies against the key considerations</a:t>
            </a:r>
          </a:p>
          <a:p>
            <a:pPr marL="664546" lvl="1" indent="-181240">
              <a:buFont typeface="Courier New" panose="02070309020205020404" pitchFamily="49" charset="0"/>
              <a:buChar char="o"/>
            </a:pPr>
            <a:r>
              <a:rPr lang="en-US" sz="1200" dirty="0"/>
              <a:t>Eliminate or minimize the problem behavior</a:t>
            </a:r>
          </a:p>
          <a:p>
            <a:pPr marL="664546" lvl="1" indent="-181240">
              <a:buFont typeface="Courier New" panose="02070309020205020404" pitchFamily="49" charset="0"/>
              <a:buChar char="o"/>
            </a:pPr>
            <a:r>
              <a:rPr lang="en-US" sz="1200" dirty="0"/>
              <a:t>Maintain the participant’s self-esteem</a:t>
            </a:r>
          </a:p>
          <a:p>
            <a:pPr marL="664546" lvl="1" indent="-181240">
              <a:buFont typeface="Courier New" panose="02070309020205020404" pitchFamily="49" charset="0"/>
              <a:buChar char="o"/>
            </a:pPr>
            <a:r>
              <a:rPr lang="en-US" sz="1200" dirty="0"/>
              <a:t>Avoid further disruption to learning</a:t>
            </a:r>
          </a:p>
          <a:p>
            <a:endParaRPr lang="en-US" sz="1200" dirty="0"/>
          </a:p>
          <a:p>
            <a:pPr marL="181240" indent="-181240">
              <a:buFont typeface="Arial" panose="020B0604020202020204" pitchFamily="34" charset="0"/>
              <a:buChar char="•"/>
            </a:pPr>
            <a:r>
              <a:rPr lang="en-US" sz="1200" dirty="0"/>
              <a:t>Employ the best </a:t>
            </a:r>
            <a:r>
              <a:rPr lang="en-US" sz="1200" dirty="0" smtClean="0"/>
              <a:t>strategy</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39056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a:t>
            </a:r>
            <a:r>
              <a:rPr lang="en-US" sz="1200" cap="all" dirty="0"/>
              <a:t> </a:t>
            </a:r>
            <a:r>
              <a:rPr lang="en-US" sz="1200" b="1" u="sng" cap="all" dirty="0"/>
              <a:t>Applying the Three Step Correction Strategy</a:t>
            </a:r>
            <a:endParaRPr lang="en-US" sz="1200" cap="all" dirty="0"/>
          </a:p>
          <a:p>
            <a:endParaRPr lang="en-US" sz="1200" b="1" i="1" dirty="0"/>
          </a:p>
          <a:p>
            <a:r>
              <a:rPr lang="en-US" sz="1200" b="1" i="1" dirty="0"/>
              <a:t>Activity: Place participants in up to six groups and assign each group a problem situation (sample problem situations follow). Ask the groups to devise a strategy or strategies for dealing with the situation. Have participants take into account the three-step correction strategy. Have each group report back to the class. Have groups turn to the appropriate problem situation in the participant manual.</a:t>
            </a:r>
            <a:endParaRPr lang="en-US" sz="1200" dirty="0"/>
          </a:p>
          <a:p>
            <a:endParaRPr lang="en-US" sz="1200" b="1" i="1" dirty="0"/>
          </a:p>
          <a:p>
            <a:r>
              <a:rPr lang="en-US" sz="1200" b="1" i="1" dirty="0"/>
              <a:t>Give groups ten minutes to discuss their problem situations and five minutes to report out. </a:t>
            </a:r>
            <a:endParaRPr lang="en-US" sz="1200" dirty="0"/>
          </a:p>
          <a:p>
            <a:endParaRPr lang="en-US" sz="1200" b="1" i="1" dirty="0"/>
          </a:p>
          <a:p>
            <a:r>
              <a:rPr lang="en-US" sz="1200" b="1" i="1" dirty="0"/>
              <a:t>The following are possible strategies for the instructor to highlight during the group reports:</a:t>
            </a:r>
            <a:endParaRPr lang="en-US" sz="1200" dirty="0"/>
          </a:p>
          <a:p>
            <a:pPr lvl="0"/>
            <a:endParaRPr lang="en-US" sz="1200" b="1" i="1" dirty="0"/>
          </a:p>
          <a:p>
            <a:pPr marL="181240" indent="-181240">
              <a:buFont typeface="Arial" panose="020B0604020202020204" pitchFamily="34" charset="0"/>
              <a:buChar char="•"/>
            </a:pPr>
            <a:r>
              <a:rPr lang="en-US" sz="1200" b="1" i="1" dirty="0"/>
              <a:t>Ignore the problem</a:t>
            </a:r>
            <a:endParaRPr lang="en-US" sz="1200" dirty="0"/>
          </a:p>
          <a:p>
            <a:pPr marL="181240" indent="-181240">
              <a:buFont typeface="Arial" panose="020B0604020202020204" pitchFamily="34" charset="0"/>
              <a:buChar char="•"/>
            </a:pPr>
            <a:r>
              <a:rPr lang="en-US" sz="1200" b="1" i="1" dirty="0"/>
              <a:t>Use Classroom space/movement</a:t>
            </a:r>
            <a:endParaRPr lang="en-US" sz="1200" dirty="0"/>
          </a:p>
          <a:p>
            <a:pPr marL="664546" lvl="1" indent="-181240">
              <a:buFont typeface="Courier New" panose="02070309020205020404" pitchFamily="49" charset="0"/>
              <a:buChar char="o"/>
            </a:pPr>
            <a:r>
              <a:rPr lang="en-US" sz="1200" b="1" i="1" dirty="0"/>
              <a:t>Move toward the participant creating the distraction</a:t>
            </a:r>
            <a:endParaRPr lang="en-US" sz="1200" dirty="0"/>
          </a:p>
          <a:p>
            <a:pPr marL="664546" lvl="1" indent="-181240">
              <a:buFont typeface="Courier New" panose="02070309020205020404" pitchFamily="49" charset="0"/>
              <a:buChar char="o"/>
            </a:pPr>
            <a:r>
              <a:rPr lang="en-US" sz="1200" b="1" i="1" dirty="0"/>
              <a:t>Standing close to a talker usually causes the conversation to end</a:t>
            </a:r>
            <a:endParaRPr lang="en-US" sz="1200" dirty="0"/>
          </a:p>
          <a:p>
            <a:pPr marL="181240" indent="-181240">
              <a:buFont typeface="Arial" panose="020B0604020202020204" pitchFamily="34" charset="0"/>
              <a:buChar char="•"/>
            </a:pPr>
            <a:r>
              <a:rPr lang="en-US" sz="1200" b="1" i="1" dirty="0"/>
              <a:t>Use appropriate question/answer techniques</a:t>
            </a:r>
            <a:endParaRPr lang="en-US" sz="1200" dirty="0"/>
          </a:p>
          <a:p>
            <a:pPr marL="664546" lvl="1" indent="-181240">
              <a:buFont typeface="Courier New" panose="02070309020205020404" pitchFamily="49" charset="0"/>
              <a:buChar char="o"/>
            </a:pPr>
            <a:r>
              <a:rPr lang="en-US" sz="1200" b="1" i="1" dirty="0"/>
              <a:t>Foreclose the know-it-all</a:t>
            </a:r>
            <a:endParaRPr lang="en-US" sz="1200" dirty="0"/>
          </a:p>
          <a:p>
            <a:pPr marL="664546" lvl="1" indent="-181240">
              <a:buFont typeface="Courier New" panose="02070309020205020404" pitchFamily="49" charset="0"/>
              <a:buChar char="o"/>
            </a:pPr>
            <a:r>
              <a:rPr lang="en-US" sz="1200" b="1" i="1" dirty="0"/>
              <a:t>Move attention away from the distracting participant </a:t>
            </a:r>
            <a:endParaRPr lang="en-US" sz="1200" dirty="0"/>
          </a:p>
          <a:p>
            <a:pPr marL="664546" lvl="1" indent="-181240">
              <a:buFont typeface="Courier New" panose="02070309020205020404" pitchFamily="49" charset="0"/>
              <a:buChar char="o"/>
            </a:pPr>
            <a:r>
              <a:rPr lang="en-US" sz="1200" b="1" i="1" dirty="0"/>
              <a:t>Give others an opportunity</a:t>
            </a:r>
            <a:endParaRPr lang="en-US" sz="1200" dirty="0"/>
          </a:p>
          <a:p>
            <a:pPr marL="181240" indent="-181240">
              <a:buFont typeface="Arial" panose="020B0604020202020204" pitchFamily="34" charset="0"/>
              <a:buChar char="•"/>
            </a:pPr>
            <a:r>
              <a:rPr lang="en-US" sz="1200" b="1" i="1" dirty="0"/>
              <a:t>Vary learning activities</a:t>
            </a:r>
            <a:endParaRPr lang="en-US" sz="1200" dirty="0"/>
          </a:p>
          <a:p>
            <a:pPr marL="664546" lvl="1" indent="-181240">
              <a:buFont typeface="Courier New" panose="02070309020205020404" pitchFamily="49" charset="0"/>
              <a:buChar char="o"/>
            </a:pPr>
            <a:r>
              <a:rPr lang="en-US" sz="1200" b="1" i="1" dirty="0"/>
              <a:t>Put the participant to work filling out charts, etc.</a:t>
            </a:r>
            <a:endParaRPr lang="en-US" sz="1200" dirty="0"/>
          </a:p>
          <a:p>
            <a:pPr marL="664546" lvl="1" indent="-181240">
              <a:buFont typeface="Courier New" panose="02070309020205020404" pitchFamily="49" charset="0"/>
              <a:buChar char="o"/>
            </a:pPr>
            <a:r>
              <a:rPr lang="en-US" sz="1200" b="1" i="1" dirty="0"/>
              <a:t>Choose discussion leaders where appropriate</a:t>
            </a:r>
            <a:endParaRPr lang="en-US" sz="1200" dirty="0"/>
          </a:p>
          <a:p>
            <a:pPr marL="181240" indent="-181240">
              <a:buFont typeface="Arial" panose="020B0604020202020204" pitchFamily="34" charset="0"/>
              <a:buChar char="•"/>
            </a:pPr>
            <a:r>
              <a:rPr lang="en-US" sz="1200" b="1" i="1" dirty="0"/>
              <a:t>Be available to participants outside class time</a:t>
            </a:r>
            <a:endParaRPr lang="en-US" sz="1200" dirty="0"/>
          </a:p>
          <a:p>
            <a:pPr marL="181240" indent="-181240">
              <a:buFont typeface="Arial" panose="020B0604020202020204" pitchFamily="34" charset="0"/>
              <a:buChar char="•"/>
            </a:pPr>
            <a:r>
              <a:rPr lang="en-US" sz="1200" b="1" i="1" dirty="0"/>
              <a:t>Talk privately with the participant creating the problem situation</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47306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Chatterbox</a:t>
            </a:r>
            <a:endParaRPr lang="en-US" sz="1200" dirty="0"/>
          </a:p>
          <a:p>
            <a:endParaRPr lang="en-US" sz="1200" i="1" dirty="0"/>
          </a:p>
          <a:p>
            <a:r>
              <a:rPr lang="en-US" sz="1200" i="1" dirty="0"/>
              <a:t>Overt Characteristics: </a:t>
            </a:r>
            <a:r>
              <a:rPr lang="en-US" sz="1200" dirty="0"/>
              <a:t>In the order of participant problem types, these individuals are probably the most disruptive of all, since (for whatever reason) they never seem to stop talking from the moment they enter the room until the presentation concludes. </a:t>
            </a:r>
          </a:p>
          <a:p>
            <a:endParaRPr lang="en-US" sz="1200" dirty="0"/>
          </a:p>
          <a:p>
            <a:r>
              <a:rPr lang="en-US" sz="1200" dirty="0"/>
              <a:t>People who fall within this category appear to take a great deal of self-satisfaction in carrying on both direct (face-to-face) and indirect (looking at the instructor, but whispering discreetly to their neighbor) conversations that begin to disrupt the flow of information which the instructor is attempting to convey. In certain situations, they will even attempt to carry on a conversation with another member of the audience (either across the table or room), completely ignoring what is being presented.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90555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Session 7 – Dealing with Training Challenges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806243"/>
            <a:ext cx="8210550" cy="523220"/>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7 – Dealing with Training Challenges</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Complainer</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10</a:t>
            </a:fld>
            <a:endParaRPr lang="en-US" dirty="0"/>
          </a:p>
        </p:txBody>
      </p:sp>
    </p:spTree>
    <p:extLst>
      <p:ext uri="{BB962C8B-B14F-4D97-AF65-F5344CB8AC3E}">
        <p14:creationId xmlns:p14="http://schemas.microsoft.com/office/powerpoint/2010/main" val="310279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Hostage</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62770" y="1600200"/>
            <a:ext cx="3018460"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11</a:t>
            </a:fld>
            <a:endParaRPr lang="en-US" dirty="0"/>
          </a:p>
        </p:txBody>
      </p:sp>
    </p:spTree>
    <p:extLst>
      <p:ext uri="{BB962C8B-B14F-4D97-AF65-F5344CB8AC3E}">
        <p14:creationId xmlns:p14="http://schemas.microsoft.com/office/powerpoint/2010/main" val="44542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Apple Polisher</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12</a:t>
            </a:fld>
            <a:endParaRPr lang="en-US" dirty="0"/>
          </a:p>
        </p:txBody>
      </p:sp>
    </p:spTree>
    <p:extLst>
      <p:ext uri="{BB962C8B-B14F-4D97-AF65-F5344CB8AC3E}">
        <p14:creationId xmlns:p14="http://schemas.microsoft.com/office/powerpoint/2010/main" val="1490552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Gadget Guru</a:t>
            </a:r>
            <a:endParaRPr lang="en-US" b="1"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13</a:t>
            </a:fld>
            <a:endParaRPr lang="en-US" dirty="0"/>
          </a:p>
        </p:txBody>
      </p:sp>
      <p:pic>
        <p:nvPicPr>
          <p:cNvPr id="8" name="Picture 3" descr="C:\Users\shaida.morales.ctr\Documents\Projects\DRE TTT\IMG_034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600200"/>
            <a:ext cx="603370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59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Super Shy</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14</a:t>
            </a:fld>
            <a:endParaRPr lang="en-US" dirty="0"/>
          </a:p>
        </p:txBody>
      </p:sp>
    </p:spTree>
    <p:extLst>
      <p:ext uri="{BB962C8B-B14F-4D97-AF65-F5344CB8AC3E}">
        <p14:creationId xmlns:p14="http://schemas.microsoft.com/office/powerpoint/2010/main" val="473289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Environmental Challenges </a:t>
            </a:r>
            <a:br>
              <a:rPr lang="en-US" b="1" dirty="0" smtClean="0"/>
            </a:br>
            <a:r>
              <a:rPr lang="en-US" b="1" dirty="0" smtClean="0"/>
              <a:t>and Distractions</a:t>
            </a:r>
            <a:endParaRPr lang="en-US" b="1"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6" name="Slide Number Placeholder 5"/>
          <p:cNvSpPr>
            <a:spLocks noGrp="1"/>
          </p:cNvSpPr>
          <p:nvPr>
            <p:ph type="sldNum" sz="quarter" idx="12"/>
          </p:nvPr>
        </p:nvSpPr>
        <p:spPr/>
        <p:txBody>
          <a:bodyPr/>
          <a:lstStyle/>
          <a:p>
            <a:r>
              <a:rPr lang="en-US" smtClean="0"/>
              <a:t>7-</a:t>
            </a:r>
            <a:fld id="{C6F3177E-27ED-4792-9A52-D1409DFD05E3}" type="slidenum">
              <a:rPr lang="en-US" smtClean="0"/>
              <a:pPr/>
              <a:t>15</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760" y="1752600"/>
            <a:ext cx="6720840" cy="4480560"/>
          </a:xfrm>
          <a:prstGeom prst="rect">
            <a:avLst/>
          </a:prstGeom>
        </p:spPr>
      </p:pic>
    </p:spTree>
    <p:extLst>
      <p:ext uri="{BB962C8B-B14F-4D97-AF65-F5344CB8AC3E}">
        <p14:creationId xmlns:p14="http://schemas.microsoft.com/office/powerpoint/2010/main" val="862308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Instructor-Created Distractions</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62" r="5562"/>
          <a:stretch/>
        </p:blipFill>
        <p:spPr>
          <a:xfrm>
            <a:off x="1553912" y="1600200"/>
            <a:ext cx="6036176"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16</a:t>
            </a:fld>
            <a:endParaRPr lang="en-US" dirty="0"/>
          </a:p>
        </p:txBody>
      </p:sp>
    </p:spTree>
    <p:extLst>
      <p:ext uri="{BB962C8B-B14F-4D97-AF65-F5344CB8AC3E}">
        <p14:creationId xmlns:p14="http://schemas.microsoft.com/office/powerpoint/2010/main" val="3532064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4" name="Footer Placeholder 3"/>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17</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lnSpcReduction="10000"/>
          </a:bodyPr>
          <a:lstStyle/>
          <a:p>
            <a:pPr marL="514350" indent="-514350">
              <a:buFont typeface="+mj-lt"/>
              <a:buAutoNum type="alphaUcPeriod"/>
            </a:pPr>
            <a:r>
              <a:rPr lang="en-US" dirty="0" smtClean="0"/>
              <a:t>Dealing with Challenges</a:t>
            </a:r>
          </a:p>
          <a:p>
            <a:pPr marL="514350" indent="-514350">
              <a:buFont typeface="+mj-lt"/>
              <a:buAutoNum type="alphaUcPeriod"/>
            </a:pPr>
            <a:r>
              <a:rPr lang="en-US" dirty="0" smtClean="0"/>
              <a:t>Key Considerations in Responding to Problem Situations Created by Participants</a:t>
            </a:r>
          </a:p>
          <a:p>
            <a:pPr marL="514350" indent="-514350">
              <a:buFont typeface="+mj-lt"/>
              <a:buAutoNum type="alphaUcPeriod"/>
            </a:pPr>
            <a:r>
              <a:rPr lang="en-US" dirty="0" smtClean="0"/>
              <a:t>Three-Step Correction Strategy</a:t>
            </a:r>
          </a:p>
          <a:p>
            <a:pPr marL="514350" indent="-514350">
              <a:buFont typeface="+mj-lt"/>
              <a:buAutoNum type="alphaUcPeriod"/>
            </a:pPr>
            <a:r>
              <a:rPr lang="en-US" dirty="0" smtClean="0"/>
              <a:t>Applying the Three-Step Correction Strategy</a:t>
            </a:r>
          </a:p>
          <a:p>
            <a:pPr marL="514350" indent="-514350">
              <a:buFont typeface="+mj-lt"/>
              <a:buAutoNum type="alphaUcPeriod"/>
            </a:pPr>
            <a:r>
              <a:rPr lang="en-US" dirty="0" smtClean="0"/>
              <a:t>Environmental Challenges</a:t>
            </a:r>
          </a:p>
          <a:p>
            <a:pPr marL="514350" indent="-514350">
              <a:buFont typeface="+mj-lt"/>
              <a:buAutoNum type="alphaUcPeriod"/>
            </a:pPr>
            <a:r>
              <a:rPr lang="en-US" dirty="0" smtClean="0"/>
              <a:t>Problem Situations Created by Instructors</a:t>
            </a:r>
          </a:p>
          <a:p>
            <a:pPr marL="514350" indent="-514350">
              <a:buFont typeface="+mj-lt"/>
              <a:buAutoNum type="alphaUcPeriod"/>
            </a:pPr>
            <a:r>
              <a:rPr lang="en-US" dirty="0" smtClean="0"/>
              <a:t>Questions and/or Concerns</a:t>
            </a:r>
            <a:endParaRPr lang="en-US"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2862322"/>
          </a:xfrm>
          <a:prstGeom prst="rect">
            <a:avLst/>
          </a:prstGeom>
          <a:noFill/>
        </p:spPr>
        <p:txBody>
          <a:bodyPr wrap="square" rtlCol="0">
            <a:spAutoFit/>
          </a:bodyPr>
          <a:lstStyle/>
          <a:p>
            <a:pPr algn="ctr"/>
            <a:r>
              <a:rPr lang="en-US" sz="3600" dirty="0" smtClean="0">
                <a:solidFill>
                  <a:schemeClr val="bg1"/>
                </a:solidFill>
              </a:rPr>
              <a:t>DWI Detection and SFST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7:</a:t>
            </a:r>
          </a:p>
          <a:p>
            <a:pPr algn="ctr"/>
            <a:r>
              <a:rPr lang="en-US" sz="3600" dirty="0" smtClean="0">
                <a:solidFill>
                  <a:schemeClr val="bg1"/>
                </a:solidFill>
              </a:rPr>
              <a:t>Dealing with Training Challenges</a:t>
            </a:r>
            <a:endParaRPr lang="en-US" sz="3600" dirty="0">
              <a:solidFill>
                <a:schemeClr val="bg1"/>
              </a:solidFill>
            </a:endParaRPr>
          </a:p>
        </p:txBody>
      </p:sp>
      <p:sp>
        <p:nvSpPr>
          <p:cNvPr id="3" name="Footer Placeholder 2"/>
          <p:cNvSpPr>
            <a:spLocks noGrp="1"/>
          </p:cNvSpPr>
          <p:nvPr>
            <p:ph type="ftr" sz="quarter" idx="11"/>
          </p:nvPr>
        </p:nvSpPr>
        <p:spPr/>
        <p:txBody>
          <a:bodyPr/>
          <a:lstStyle/>
          <a:p>
            <a:r>
              <a:rPr lang="en-US" smtClean="0"/>
              <a:t>Session 7 – Dealing with Training Challenges</a:t>
            </a:r>
            <a:endParaRPr lang="en-US" dirty="0"/>
          </a:p>
        </p:txBody>
      </p:sp>
      <p:sp>
        <p:nvSpPr>
          <p:cNvPr id="5" name="Slide Number Placeholder 4"/>
          <p:cNvSpPr>
            <a:spLocks noGrp="1"/>
          </p:cNvSpPr>
          <p:nvPr>
            <p:ph type="sldNum" sz="quarter" idx="12"/>
          </p:nvPr>
        </p:nvSpPr>
        <p:spPr/>
        <p:txBody>
          <a:bodyPr/>
          <a:lstStyle/>
          <a:p>
            <a:r>
              <a:rPr lang="en-US" smtClean="0"/>
              <a:t>7-</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normAutofit fontScale="92500" lnSpcReduction="10000"/>
          </a:bodyPr>
          <a:lstStyle/>
          <a:p>
            <a:pPr marL="181240" indent="-181240">
              <a:lnSpc>
                <a:spcPct val="110000"/>
              </a:lnSpc>
              <a:spcBef>
                <a:spcPts val="0"/>
              </a:spcBef>
              <a:spcAft>
                <a:spcPts val="1200"/>
              </a:spcAft>
            </a:pPr>
            <a:r>
              <a:rPr lang="en-US" dirty="0" smtClean="0"/>
              <a:t>Respond </a:t>
            </a:r>
            <a:r>
              <a:rPr lang="en-US" dirty="0"/>
              <a:t>to problem situations created by participants using the three-step correction </a:t>
            </a:r>
            <a:r>
              <a:rPr lang="en-US" dirty="0" smtClean="0"/>
              <a:t>strategy</a:t>
            </a:r>
            <a:endParaRPr lang="en-US" dirty="0"/>
          </a:p>
          <a:p>
            <a:pPr marL="181240" indent="-181240">
              <a:lnSpc>
                <a:spcPct val="110000"/>
              </a:lnSpc>
              <a:spcBef>
                <a:spcPts val="0"/>
              </a:spcBef>
              <a:spcAft>
                <a:spcPts val="1200"/>
              </a:spcAft>
            </a:pPr>
            <a:r>
              <a:rPr lang="en-US" dirty="0"/>
              <a:t>Apply </a:t>
            </a:r>
            <a:r>
              <a:rPr lang="en-US" dirty="0" smtClean="0"/>
              <a:t>three-step </a:t>
            </a:r>
            <a:r>
              <a:rPr lang="en-US" dirty="0"/>
              <a:t>correction strategy to problem situations created by </a:t>
            </a:r>
            <a:r>
              <a:rPr lang="en-US" dirty="0" smtClean="0"/>
              <a:t>participants</a:t>
            </a:r>
            <a:endParaRPr lang="en-US" dirty="0"/>
          </a:p>
          <a:p>
            <a:pPr marL="181240" indent="-181240">
              <a:lnSpc>
                <a:spcPct val="110000"/>
              </a:lnSpc>
              <a:spcBef>
                <a:spcPts val="0"/>
              </a:spcBef>
              <a:spcAft>
                <a:spcPts val="1200"/>
              </a:spcAft>
            </a:pPr>
            <a:r>
              <a:rPr lang="en-US" dirty="0"/>
              <a:t>Analyze how to address environmental and equipment </a:t>
            </a:r>
            <a:r>
              <a:rPr lang="en-US" dirty="0" smtClean="0"/>
              <a:t>challenges</a:t>
            </a:r>
            <a:endParaRPr lang="en-US" dirty="0"/>
          </a:p>
          <a:p>
            <a:pPr marL="181240" indent="-181240">
              <a:lnSpc>
                <a:spcPct val="110000"/>
              </a:lnSpc>
              <a:spcBef>
                <a:spcPts val="0"/>
              </a:spcBef>
              <a:spcAft>
                <a:spcPts val="1200"/>
              </a:spcAft>
            </a:pPr>
            <a:r>
              <a:rPr lang="en-US" dirty="0"/>
              <a:t>Assess problem situations created by </a:t>
            </a:r>
            <a:r>
              <a:rPr lang="en-US" dirty="0" smtClean="0"/>
              <a:t>instructors</a:t>
            </a:r>
            <a:endParaRPr lang="en-US"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8" name="Slide Number Placeholder 7"/>
          <p:cNvSpPr>
            <a:spLocks noGrp="1"/>
          </p:cNvSpPr>
          <p:nvPr>
            <p:ph type="sldNum" sz="quarter" idx="12"/>
          </p:nvPr>
        </p:nvSpPr>
        <p:spPr/>
        <p:txBody>
          <a:bodyPr/>
          <a:lstStyle/>
          <a:p>
            <a:r>
              <a:rPr lang="en-US" smtClean="0"/>
              <a:t>7-</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Problem Situations</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333" r="3333"/>
          <a:stretch/>
        </p:blipFill>
        <p:spPr>
          <a:xfrm>
            <a:off x="1555585" y="1600200"/>
            <a:ext cx="6032829"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5</a:t>
            </a:fld>
            <a:endParaRPr lang="en-US" dirty="0"/>
          </a:p>
        </p:txBody>
      </p:sp>
    </p:spTree>
    <p:extLst>
      <p:ext uri="{BB962C8B-B14F-4D97-AF65-F5344CB8AC3E}">
        <p14:creationId xmlns:p14="http://schemas.microsoft.com/office/powerpoint/2010/main" val="93469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Key Considerations with</a:t>
            </a:r>
            <a:br>
              <a:rPr lang="en-US" b="1" dirty="0" smtClean="0"/>
            </a:br>
            <a:r>
              <a:rPr lang="en-US" b="1" dirty="0" smtClean="0"/>
              <a:t>Problem Situations</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55" r="4075"/>
          <a:stretch/>
        </p:blipFill>
        <p:spPr>
          <a:xfrm>
            <a:off x="1505811" y="1600200"/>
            <a:ext cx="6132378"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6</a:t>
            </a:fld>
            <a:endParaRPr lang="en-US" dirty="0"/>
          </a:p>
        </p:txBody>
      </p:sp>
    </p:spTree>
    <p:extLst>
      <p:ext uri="{BB962C8B-B14F-4D97-AF65-F5344CB8AC3E}">
        <p14:creationId xmlns:p14="http://schemas.microsoft.com/office/powerpoint/2010/main" val="158763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Three-Step Correction Strategy</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7</a:t>
            </a:fld>
            <a:endParaRPr lang="en-US" dirty="0"/>
          </a:p>
        </p:txBody>
      </p:sp>
    </p:spTree>
    <p:extLst>
      <p:ext uri="{BB962C8B-B14F-4D97-AF65-F5344CB8AC3E}">
        <p14:creationId xmlns:p14="http://schemas.microsoft.com/office/powerpoint/2010/main" val="209641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Applying the Three-Step </a:t>
            </a:r>
            <a:br>
              <a:rPr lang="en-US" b="1" dirty="0" smtClean="0"/>
            </a:br>
            <a:r>
              <a:rPr lang="en-US" b="1" dirty="0" smtClean="0"/>
              <a:t>Correction Strategy</a:t>
            </a:r>
            <a:endParaRPr lang="en-US" b="1" dirty="0"/>
          </a:p>
        </p:txBody>
      </p:sp>
      <p:pic>
        <p:nvPicPr>
          <p:cNvPr id="7"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6" name="Slide Number Placeholder 5"/>
          <p:cNvSpPr>
            <a:spLocks noGrp="1"/>
          </p:cNvSpPr>
          <p:nvPr>
            <p:ph type="sldNum" sz="quarter" idx="12"/>
          </p:nvPr>
        </p:nvSpPr>
        <p:spPr/>
        <p:txBody>
          <a:bodyPr/>
          <a:lstStyle/>
          <a:p>
            <a:r>
              <a:rPr lang="en-US" smtClean="0"/>
              <a:t>7-</a:t>
            </a:r>
            <a:fld id="{C6F3177E-27ED-4792-9A52-D1409DFD05E3}" type="slidenum">
              <a:rPr lang="en-US" smtClean="0"/>
              <a:pPr/>
              <a:t>8</a:t>
            </a:fld>
            <a:endParaRPr lang="en-US" dirty="0"/>
          </a:p>
        </p:txBody>
      </p:sp>
    </p:spTree>
    <p:extLst>
      <p:ext uri="{BB962C8B-B14F-4D97-AF65-F5344CB8AC3E}">
        <p14:creationId xmlns:p14="http://schemas.microsoft.com/office/powerpoint/2010/main" val="227030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Chatterbox</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148" r="2964"/>
          <a:stretch/>
        </p:blipFill>
        <p:spPr>
          <a:xfrm>
            <a:off x="1555407" y="1600200"/>
            <a:ext cx="6033186"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9</a:t>
            </a:fld>
            <a:endParaRPr lang="en-US" dirty="0"/>
          </a:p>
        </p:txBody>
      </p:sp>
    </p:spTree>
    <p:extLst>
      <p:ext uri="{BB962C8B-B14F-4D97-AF65-F5344CB8AC3E}">
        <p14:creationId xmlns:p14="http://schemas.microsoft.com/office/powerpoint/2010/main" val="2364338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07B9F4C06FAA4BB9B99FAFC9C3632D" ma:contentTypeVersion="15" ma:contentTypeDescription="Create a new document." ma:contentTypeScope="" ma:versionID="35f7f719f5834d2bcbc5280fb43671bd">
  <xsd:schema xmlns:xsd="http://www.w3.org/2001/XMLSchema" xmlns:xs="http://www.w3.org/2001/XMLSchema" xmlns:p="http://schemas.microsoft.com/office/2006/metadata/properties" xmlns:ns2="515a0a8d-ae74-497c-a072-d5ebd52489d6" xmlns:ns3="84ae377a-bf1b-4e46-ae2d-b80ff488d84b" targetNamespace="http://schemas.microsoft.com/office/2006/metadata/properties" ma:root="true" ma:fieldsID="6de178d35e3a0fdac6f5bf143931a47d" ns2:_="" ns3:_="">
    <xsd:import namespace="515a0a8d-ae74-497c-a072-d5ebd52489d6"/>
    <xsd:import namespace="84ae377a-bf1b-4e46-ae2d-b80ff488d8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5a0a8d-ae74-497c-a072-d5ebd5248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ae377a-bf1b-4e46-ae2d-b80ff488d8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6253609-23e8-4b65-b638-3a0a666a847f}" ma:internalName="TaxCatchAll" ma:showField="CatchAllData" ma:web="84ae377a-bf1b-4e46-ae2d-b80ff488d8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4ae377a-bf1b-4e46-ae2d-b80ff488d84b" xsi:nil="true"/>
    <lcf76f155ced4ddcb4097134ff3c332f xmlns="515a0a8d-ae74-497c-a072-d5ebd52489d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92CC1A3-ED98-4F33-A05E-2FB4EBBF9ED3}"/>
</file>

<file path=customXml/itemProps2.xml><?xml version="1.0" encoding="utf-8"?>
<ds:datastoreItem xmlns:ds="http://schemas.openxmlformats.org/officeDocument/2006/customXml" ds:itemID="{F9FB9C0A-FCD6-41FD-83A9-FCB727B7D424}"/>
</file>

<file path=customXml/itemProps3.xml><?xml version="1.0" encoding="utf-8"?>
<ds:datastoreItem xmlns:ds="http://schemas.openxmlformats.org/officeDocument/2006/customXml" ds:itemID="{4D089F35-A5F6-4011-B4F9-CC7F479C4612}"/>
</file>

<file path=docProps/app.xml><?xml version="1.0" encoding="utf-8"?>
<Properties xmlns="http://schemas.openxmlformats.org/officeDocument/2006/extended-properties" xmlns:vt="http://schemas.openxmlformats.org/officeDocument/2006/docPropsVTypes">
  <TotalTime>1281</TotalTime>
  <Words>3019</Words>
  <Application>Microsoft Office PowerPoint</Application>
  <PresentationFormat>On-screen Show (4:3)</PresentationFormat>
  <Paragraphs>475</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Content Segments</vt:lpstr>
      <vt:lpstr>PowerPoint Presentation</vt:lpstr>
      <vt:lpstr>Session Objectives</vt:lpstr>
      <vt:lpstr>Problem Situations</vt:lpstr>
      <vt:lpstr>Key Considerations with Problem Situations</vt:lpstr>
      <vt:lpstr>Three-Step Correction Strategy</vt:lpstr>
      <vt:lpstr>Applying the Three-Step  Correction Strategy</vt:lpstr>
      <vt:lpstr>Chatterbox</vt:lpstr>
      <vt:lpstr>Complainer</vt:lpstr>
      <vt:lpstr>Hostage</vt:lpstr>
      <vt:lpstr>Apple Polisher</vt:lpstr>
      <vt:lpstr>Gadget Guru</vt:lpstr>
      <vt:lpstr>Super Shy</vt:lpstr>
      <vt:lpstr>Environmental Challenges  and Distractions</vt:lpstr>
      <vt:lpstr>Instructor-Created Distractions</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104</cp:revision>
  <cp:lastPrinted>2017-01-26T16:32:48Z</cp:lastPrinted>
  <dcterms:created xsi:type="dcterms:W3CDTF">2016-06-21T13:40:11Z</dcterms:created>
  <dcterms:modified xsi:type="dcterms:W3CDTF">2017-01-26T16:37:37Z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0x010100E207B9F4C06FAA4BB9B99FAFC9C3632D</vt:lpwstr>
  </property>
</Properties>
</file>