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90" r:id="rId6"/>
    <p:sldId id="291" r:id="rId7"/>
    <p:sldId id="292" r:id="rId8"/>
    <p:sldId id="293" r:id="rId9"/>
    <p:sldId id="294" r:id="rId10"/>
    <p:sldId id="289" r:id="rId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3248" autoAdjust="0"/>
  </p:normalViewPr>
  <p:slideViewPr>
    <p:cSldViewPr>
      <p:cViewPr>
        <p:scale>
          <a:sx n="60" d="100"/>
          <a:sy n="60" d="100"/>
        </p:scale>
        <p:origin x="-135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80" d="100"/>
          <a:sy n="80" d="100"/>
        </p:scale>
        <p:origin x="-1860" y="1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A837387-7410-4D4C-810F-4324124C90BC}" type="datetimeFigureOut">
              <a:rPr lang="en-US" smtClean="0"/>
              <a:t>1/26/2017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CBDE253-70A8-47B3-9681-7CEAD177A349}" type="slidenum">
              <a:rPr lang="en-US" smtClean="0"/>
              <a:t>‹#›</a:t>
            </a:fld>
            <a:endParaRPr lang="en-US"/>
          </a:p>
        </p:txBody>
      </p:sp>
    </p:spTree>
    <p:extLst>
      <p:ext uri="{BB962C8B-B14F-4D97-AF65-F5344CB8AC3E}">
        <p14:creationId xmlns:p14="http://schemas.microsoft.com/office/powerpoint/2010/main" val="20819012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100"/>
            </a:lvl1pPr>
          </a:lstStyle>
          <a:p>
            <a:r>
              <a:rPr lang="en-US" dirty="0" smtClean="0"/>
              <a:t>DWI Detection and Standardized Field Sobriety Testing Instructor Development Course</a:t>
            </a:r>
            <a:endParaRPr lang="en-US" dirty="0"/>
          </a:p>
        </p:txBody>
      </p:sp>
      <p:sp>
        <p:nvSpPr>
          <p:cNvPr id="4" name="Slide Image Placeholder 3"/>
          <p:cNvSpPr>
            <a:spLocks noGrp="1" noRot="1" noChangeAspect="1"/>
          </p:cNvSpPr>
          <p:nvPr>
            <p:ph type="sldImg" idx="2"/>
          </p:nvPr>
        </p:nvSpPr>
        <p:spPr>
          <a:xfrm>
            <a:off x="1738313" y="720725"/>
            <a:ext cx="3838575" cy="28797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3936492"/>
            <a:ext cx="5852160" cy="5088636"/>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962400" cy="480060"/>
          </a:xfrm>
          <a:prstGeom prst="rect">
            <a:avLst/>
          </a:prstGeom>
        </p:spPr>
        <p:txBody>
          <a:bodyPr vert="horz" lIns="96661" tIns="48331" rIns="96661" bIns="48331" rtlCol="0" anchor="b"/>
          <a:lstStyle>
            <a:lvl1pPr algn="l">
              <a:defRPr sz="1100"/>
            </a:lvl1pPr>
          </a:lstStyle>
          <a:p>
            <a:r>
              <a:rPr lang="en-US" dirty="0" smtClean="0"/>
              <a:t>Session 9– Planning and Managing a Live Alcohol Workshop</a:t>
            </a:r>
          </a:p>
          <a:p>
            <a:r>
              <a:rPr lang="en-US" dirty="0" smtClean="0"/>
              <a:t>February, 2017</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100"/>
            </a:lvl1pPr>
          </a:lstStyle>
          <a:p>
            <a:r>
              <a:rPr lang="en-US" dirty="0" smtClean="0"/>
              <a:t>Page </a:t>
            </a:r>
            <a:fld id="{AED10D12-2569-4B27-B139-281FE96BCF92}" type="slidenum">
              <a:rPr lang="en-US" smtClean="0"/>
              <a:pPr/>
              <a:t>‹#›</a:t>
            </a:fld>
            <a:endParaRPr lang="en-US" dirty="0"/>
          </a:p>
        </p:txBody>
      </p:sp>
    </p:spTree>
    <p:extLst>
      <p:ext uri="{BB962C8B-B14F-4D97-AF65-F5344CB8AC3E}">
        <p14:creationId xmlns:p14="http://schemas.microsoft.com/office/powerpoint/2010/main" val="30041505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1</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332195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D. </a:t>
            </a:r>
            <a:r>
              <a:rPr lang="en-US" sz="1200" b="1" u="sng" cap="all" dirty="0" err="1"/>
              <a:t>QuestionS</a:t>
            </a:r>
            <a:r>
              <a:rPr lang="en-US" sz="1200" b="1" u="sng" cap="all" dirty="0"/>
              <a:t> AND/OR CONCERNS</a:t>
            </a:r>
          </a:p>
          <a:p>
            <a:endParaRPr lang="en-US" sz="1200" b="1" i="1" dirty="0"/>
          </a:p>
          <a:p>
            <a:r>
              <a:rPr lang="en-US" sz="1200" b="1" i="1" dirty="0"/>
              <a:t>Solicit questions and comments from participants before moving to </a:t>
            </a:r>
            <a:r>
              <a:rPr lang="en-US" sz="1200" b="1" i="1" dirty="0" smtClean="0"/>
              <a:t>the next Session.</a:t>
            </a:r>
          </a:p>
          <a:p>
            <a:endParaRPr lang="en-US" sz="1200" b="1" i="1"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smtClean="0"/>
              <a:t>__________________________________________________________________________</a:t>
            </a:r>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10</a:t>
            </a:fld>
            <a:endParaRPr lang="en-US" dirty="0"/>
          </a:p>
        </p:txBody>
      </p:sp>
      <p:sp>
        <p:nvSpPr>
          <p:cNvPr id="5" name="Footer Placeholder 4"/>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969855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a:t>
            </a:r>
            <a:r>
              <a:rPr lang="en-US" sz="1200" b="1" dirty="0" smtClean="0"/>
              <a:t>9: </a:t>
            </a:r>
            <a:r>
              <a:rPr lang="en-US" sz="1200" b="1" dirty="0"/>
              <a:t>Planning and Managing a Live Alcohol Workshop</a:t>
            </a:r>
          </a:p>
          <a:p>
            <a:r>
              <a:rPr lang="en-US" sz="1200" dirty="0"/>
              <a:t>Estimated time for Session </a:t>
            </a:r>
            <a:r>
              <a:rPr lang="en-US" sz="1200" dirty="0" smtClean="0"/>
              <a:t>9: </a:t>
            </a:r>
            <a:r>
              <a:rPr lang="en-US" sz="1200" dirty="0"/>
              <a:t>1 Hour (depending on class size)</a:t>
            </a:r>
          </a:p>
          <a:p>
            <a:endParaRPr lang="en-US" sz="1200" dirty="0"/>
          </a:p>
          <a:p>
            <a:r>
              <a:rPr lang="en-US" sz="1200" b="1" dirty="0"/>
              <a:t>Session Objectives </a:t>
            </a:r>
            <a:endParaRPr lang="en-US" sz="1200" dirty="0"/>
          </a:p>
          <a:p>
            <a:pPr marL="181240" indent="-181240">
              <a:buFont typeface="Arial" panose="020B0604020202020204" pitchFamily="34" charset="0"/>
              <a:buChar char="•"/>
            </a:pPr>
            <a:r>
              <a:rPr lang="en-US" sz="1200" dirty="0"/>
              <a:t>Plan and manage an alcohol workshop</a:t>
            </a:r>
          </a:p>
          <a:p>
            <a:pPr marL="181240" indent="-181240">
              <a:buFont typeface="Arial" panose="020B0604020202020204" pitchFamily="34" charset="0"/>
              <a:buChar char="•"/>
            </a:pPr>
            <a:r>
              <a:rPr lang="en-US" sz="1200" dirty="0"/>
              <a:t>Describe the advanced planning tasks needed</a:t>
            </a:r>
          </a:p>
          <a:p>
            <a:pPr marL="181240" indent="-181240">
              <a:buFont typeface="Arial" panose="020B0604020202020204" pitchFamily="34" charset="0"/>
              <a:buChar char="•"/>
            </a:pPr>
            <a:r>
              <a:rPr lang="en-US" sz="1200" dirty="0"/>
              <a:t>Properly prepare the volunteer drinking subjects</a:t>
            </a:r>
          </a:p>
          <a:p>
            <a:pPr marL="181240" indent="-181240">
              <a:buFont typeface="Arial" panose="020B0604020202020204" pitchFamily="34" charset="0"/>
              <a:buChar char="•"/>
            </a:pPr>
            <a:r>
              <a:rPr lang="en-US" sz="1200" dirty="0"/>
              <a:t>Secure and assign sufficient support personnel and determine supplies needed</a:t>
            </a:r>
          </a:p>
          <a:p>
            <a:pPr marL="181240" indent="-181240">
              <a:buFont typeface="Arial" panose="020B0604020202020204" pitchFamily="34" charset="0"/>
              <a:buChar char="•"/>
            </a:pPr>
            <a:r>
              <a:rPr lang="en-US" sz="1200" dirty="0"/>
              <a:t>Properly control the workshop and evaluation the drinking subjects</a:t>
            </a:r>
          </a:p>
          <a:p>
            <a:endParaRPr lang="en-US" sz="1200" b="1" dirty="0"/>
          </a:p>
          <a:p>
            <a:r>
              <a:rPr lang="en-US" sz="1200" b="1" dirty="0"/>
              <a:t>Contents</a:t>
            </a:r>
            <a:endParaRPr lang="en-US" sz="1200" dirty="0"/>
          </a:p>
          <a:p>
            <a:pPr marL="543719" indent="-543719">
              <a:buFont typeface="+mj-lt"/>
              <a:buAutoNum type="alphaUcPeriod"/>
            </a:pPr>
            <a:r>
              <a:rPr lang="en-US" sz="1200" dirty="0" smtClean="0"/>
              <a:t>Advanced</a:t>
            </a:r>
            <a:r>
              <a:rPr lang="en-US" sz="1200" baseline="0" dirty="0" smtClean="0"/>
              <a:t> Planning Tasks</a:t>
            </a:r>
          </a:p>
          <a:p>
            <a:pPr marL="543719" indent="-543719">
              <a:buFont typeface="+mj-lt"/>
              <a:buAutoNum type="alphaUcPeriod"/>
            </a:pPr>
            <a:r>
              <a:rPr lang="en-US" sz="1200" baseline="0" dirty="0" smtClean="0"/>
              <a:t>Getting Volunteers Ready</a:t>
            </a:r>
          </a:p>
          <a:p>
            <a:pPr marL="543719" indent="-543719">
              <a:buFont typeface="+mj-lt"/>
              <a:buAutoNum type="alphaUcPeriod"/>
            </a:pPr>
            <a:r>
              <a:rPr lang="en-US" sz="1200" baseline="0" dirty="0" smtClean="0"/>
              <a:t>Controlling the Workshop</a:t>
            </a:r>
            <a:endParaRPr lang="en-US" sz="1200" dirty="0" smtClean="0"/>
          </a:p>
          <a:p>
            <a:pPr marL="543719" indent="-543719">
              <a:buFont typeface="+mj-lt"/>
              <a:buAutoNum type="alphaUcPeriod"/>
            </a:pPr>
            <a:r>
              <a:rPr lang="en-US" sz="1200" dirty="0" smtClean="0"/>
              <a:t>Questions and/or Concerns</a:t>
            </a:r>
          </a:p>
          <a:p>
            <a:r>
              <a:rPr lang="en-US" sz="1200" cap="all" dirty="0"/>
              <a:t> </a:t>
            </a:r>
          </a:p>
          <a:p>
            <a:r>
              <a:rPr lang="en-US" sz="1200" b="1" dirty="0"/>
              <a:t>Materials</a:t>
            </a:r>
          </a:p>
          <a:p>
            <a:r>
              <a:rPr lang="en-US" sz="1200" dirty="0"/>
              <a:t>Presentation slides</a:t>
            </a:r>
          </a:p>
          <a:p>
            <a:r>
              <a:rPr lang="en-US" sz="1200" dirty="0"/>
              <a:t>Easel/Easel pad</a:t>
            </a:r>
          </a:p>
          <a:p>
            <a:r>
              <a:rPr lang="en-US" sz="1200" dirty="0"/>
              <a:t>Markers</a:t>
            </a:r>
          </a:p>
          <a:p>
            <a:r>
              <a:rPr lang="en-US" sz="1200" dirty="0"/>
              <a:t>SFST Instructor Guide</a:t>
            </a:r>
          </a:p>
          <a:p>
            <a:r>
              <a:rPr lang="en-US" sz="1200" dirty="0"/>
              <a:t>Participant release</a:t>
            </a:r>
          </a:p>
          <a:p>
            <a:r>
              <a:rPr lang="en-US" sz="1200" dirty="0"/>
              <a:t>Dosing chart</a:t>
            </a:r>
          </a:p>
          <a:p>
            <a:r>
              <a:rPr lang="en-US" sz="1200" dirty="0"/>
              <a:t>Computer speakers (for embedded videos)</a:t>
            </a:r>
          </a:p>
          <a:p>
            <a:r>
              <a:rPr lang="en-US" sz="1200" dirty="0"/>
              <a:t> </a:t>
            </a:r>
          </a:p>
          <a:p>
            <a:r>
              <a:rPr lang="en-US" sz="1200" b="1" i="1" dirty="0"/>
              <a:t>Instructional Notes are presented in bold italic throughout the sessions. </a:t>
            </a:r>
            <a:endParaRPr lang="en-US" sz="1200" dirty="0"/>
          </a:p>
          <a:p>
            <a:endParaRPr lang="en-US" sz="1200" dirty="0"/>
          </a:p>
        </p:txBody>
      </p:sp>
      <p:sp>
        <p:nvSpPr>
          <p:cNvPr id="4" name="Slide Number Placeholder 3"/>
          <p:cNvSpPr>
            <a:spLocks noGrp="1"/>
          </p:cNvSpPr>
          <p:nvPr>
            <p:ph type="sldNum" sz="quarter" idx="10"/>
          </p:nvPr>
        </p:nvSpPr>
        <p:spPr/>
        <p:txBody>
          <a:bodyPr/>
          <a:lstStyle/>
          <a:p>
            <a:r>
              <a:rPr lang="en-US" smtClean="0"/>
              <a:t>Page </a:t>
            </a:r>
            <a:fld id="{AED10D12-2569-4B27-B139-281FE96BCF92}" type="slidenum">
              <a:rPr lang="en-US" smtClean="0"/>
              <a:pPr/>
              <a:t>2</a:t>
            </a:fld>
            <a:endParaRPr lang="en-US" dirty="0"/>
          </a:p>
        </p:txBody>
      </p:sp>
      <p:sp>
        <p:nvSpPr>
          <p:cNvPr id="6" name="Header Placeholder 5"/>
          <p:cNvSpPr>
            <a:spLocks noGrp="1"/>
          </p:cNvSpPr>
          <p:nvPr>
            <p:ph type="hdr" sz="quarter" idx="12"/>
          </p:nvPr>
        </p:nvSpPr>
        <p:spPr/>
        <p:txBody>
          <a:bodyPr/>
          <a:lstStyle/>
          <a:p>
            <a:r>
              <a:rPr lang="en-US" smtClean="0"/>
              <a:t>DWI Detection and Standardized Field Sobriety Testing Instructor Development Course</a:t>
            </a:r>
            <a:endParaRPr lang="en-US" dirty="0"/>
          </a:p>
        </p:txBody>
      </p:sp>
      <p:sp>
        <p:nvSpPr>
          <p:cNvPr id="5" name="Footer Placeholder 4"/>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4887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dirty="0"/>
              <a:t>Session </a:t>
            </a:r>
            <a:r>
              <a:rPr lang="en-US" sz="1200" b="1" dirty="0" smtClean="0"/>
              <a:t>9: </a:t>
            </a:r>
            <a:r>
              <a:rPr lang="en-US" sz="1200" b="1" dirty="0"/>
              <a:t>Planning and Managing a Live Alcohol Workshop</a:t>
            </a:r>
            <a:endParaRPr lang="en-US" sz="1200" dirty="0"/>
          </a:p>
          <a:p>
            <a:endParaRPr lang="en-US" sz="1200" b="1" i="1" dirty="0"/>
          </a:p>
          <a:p>
            <a:r>
              <a:rPr lang="en-US" sz="1200" b="1" i="1" dirty="0"/>
              <a:t>Estimated Time for Session </a:t>
            </a:r>
            <a:r>
              <a:rPr lang="en-US" sz="1200" b="1" i="1" dirty="0" smtClean="0"/>
              <a:t>9: </a:t>
            </a:r>
            <a:r>
              <a:rPr lang="en-US" sz="1200" b="1" i="1" dirty="0"/>
              <a:t>1 </a:t>
            </a:r>
            <a:r>
              <a:rPr lang="en-US" sz="1200" b="1" i="1" dirty="0" smtClean="0"/>
              <a:t>Hour</a:t>
            </a:r>
            <a:endParaRPr lang="en-US" sz="1200" dirty="0"/>
          </a:p>
          <a:p>
            <a:endParaRPr lang="en-US" sz="1200" b="1" i="1" dirty="0"/>
          </a:p>
          <a:p>
            <a:r>
              <a:rPr lang="en-US" sz="1200" b="1" i="1" dirty="0"/>
              <a:t>Materials </a:t>
            </a:r>
            <a:endParaRPr lang="en-US" sz="1200" dirty="0"/>
          </a:p>
          <a:p>
            <a:pPr marL="181240" indent="-181240">
              <a:buFont typeface="Arial" panose="020B0604020202020204" pitchFamily="34" charset="0"/>
              <a:buChar char="•"/>
            </a:pPr>
            <a:r>
              <a:rPr lang="en-US" sz="1200" b="1" i="1" dirty="0"/>
              <a:t>Presentation slides</a:t>
            </a:r>
          </a:p>
          <a:p>
            <a:pPr marL="181240" indent="-181240">
              <a:buFont typeface="Arial" panose="020B0604020202020204" pitchFamily="34" charset="0"/>
              <a:buChar char="•"/>
            </a:pPr>
            <a:r>
              <a:rPr lang="en-US" sz="1200" b="1" i="1" dirty="0"/>
              <a:t>Easel/Easel pad</a:t>
            </a:r>
          </a:p>
          <a:p>
            <a:pPr marL="181240" indent="-181240">
              <a:buFont typeface="Arial" panose="020B0604020202020204" pitchFamily="34" charset="0"/>
              <a:buChar char="•"/>
            </a:pPr>
            <a:r>
              <a:rPr lang="en-US" sz="1200" b="1" i="1" dirty="0"/>
              <a:t>Markers</a:t>
            </a:r>
            <a:endParaRPr lang="en-US" sz="1200" dirty="0"/>
          </a:p>
          <a:p>
            <a:pPr marL="181240" indent="-181240">
              <a:buFont typeface="Arial" panose="020B0604020202020204" pitchFamily="34" charset="0"/>
              <a:buChar char="•"/>
            </a:pPr>
            <a:r>
              <a:rPr lang="en-US" sz="1200" b="1" i="1" dirty="0"/>
              <a:t>SFST Instructor Guide</a:t>
            </a:r>
            <a:endParaRPr lang="en-US" sz="1200" dirty="0"/>
          </a:p>
          <a:p>
            <a:pPr marL="181240" indent="-181240">
              <a:buFont typeface="Arial" panose="020B0604020202020204" pitchFamily="34" charset="0"/>
              <a:buChar char="•"/>
            </a:pPr>
            <a:r>
              <a:rPr lang="en-US" sz="1200" b="1" i="1" dirty="0"/>
              <a:t>Participant release</a:t>
            </a:r>
          </a:p>
          <a:p>
            <a:pPr marL="181240" indent="-181240">
              <a:buFont typeface="Arial" panose="020B0604020202020204" pitchFamily="34" charset="0"/>
              <a:buChar char="•"/>
            </a:pPr>
            <a:r>
              <a:rPr lang="en-US" sz="1200" b="1" i="1" dirty="0"/>
              <a:t>Dosing chart</a:t>
            </a:r>
            <a:endParaRPr lang="en-US" sz="1200" dirty="0"/>
          </a:p>
          <a:p>
            <a:pPr marL="181240" indent="-181240">
              <a:buFont typeface="Arial" panose="020B0604020202020204" pitchFamily="34" charset="0"/>
              <a:buChar char="•"/>
            </a:pPr>
            <a:r>
              <a:rPr lang="en-US" sz="1200" b="1" i="1" dirty="0"/>
              <a:t>Computer speakers (for embedded videos) </a:t>
            </a:r>
            <a:endParaRPr lang="en-US" sz="1200" b="1" i="1" dirty="0" smtClean="0"/>
          </a:p>
          <a:p>
            <a:pPr marL="181240" indent="-181240">
              <a:buFont typeface="Arial" panose="020B0604020202020204" pitchFamily="34" charset="0"/>
              <a:buChar char="•"/>
            </a:pPr>
            <a:endParaRPr lang="en-US" sz="1200" b="1" i="1"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smtClean="0"/>
              <a:t>__________________________________________________________________________</a:t>
            </a:r>
            <a:endParaRPr lang="en-US" sz="1200" dirty="0"/>
          </a:p>
          <a:p>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3</a:t>
            </a:fld>
            <a:endParaRPr lang="en-US" dirty="0"/>
          </a:p>
        </p:txBody>
      </p:sp>
      <p:sp>
        <p:nvSpPr>
          <p:cNvPr id="5" name="Footer Placeholder 4"/>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65816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u="sng" dirty="0"/>
              <a:t>Session Objectives</a:t>
            </a:r>
          </a:p>
          <a:p>
            <a:endParaRPr lang="en-US" sz="1200" dirty="0"/>
          </a:p>
          <a:p>
            <a:r>
              <a:rPr lang="en-US" sz="1200" dirty="0"/>
              <a:t>At the conclusion of this session, participants should be able to:</a:t>
            </a:r>
          </a:p>
          <a:p>
            <a:pPr lvl="0"/>
            <a:endParaRPr lang="en-US" sz="1200" dirty="0"/>
          </a:p>
          <a:p>
            <a:pPr marL="181240" indent="-181240">
              <a:buFont typeface="Arial" panose="020B0604020202020204" pitchFamily="34" charset="0"/>
              <a:buChar char="•"/>
            </a:pPr>
            <a:r>
              <a:rPr lang="en-US" sz="1200" dirty="0"/>
              <a:t>Plan and manage an alcohol workshop</a:t>
            </a:r>
          </a:p>
          <a:p>
            <a:pPr marL="181240" indent="-181240">
              <a:buFont typeface="Arial" panose="020B0604020202020204" pitchFamily="34" charset="0"/>
              <a:buChar char="•"/>
            </a:pPr>
            <a:r>
              <a:rPr lang="en-US" sz="1200" dirty="0"/>
              <a:t>Describe the advanced planning tasks needed</a:t>
            </a:r>
          </a:p>
          <a:p>
            <a:pPr marL="181240" indent="-181240">
              <a:buFont typeface="Arial" panose="020B0604020202020204" pitchFamily="34" charset="0"/>
              <a:buChar char="•"/>
            </a:pPr>
            <a:r>
              <a:rPr lang="en-US" sz="1200" dirty="0"/>
              <a:t>Properly prepare the volunteer drinking subjects</a:t>
            </a:r>
          </a:p>
          <a:p>
            <a:pPr marL="181240" indent="-181240">
              <a:buFont typeface="Arial" panose="020B0604020202020204" pitchFamily="34" charset="0"/>
              <a:buChar char="•"/>
            </a:pPr>
            <a:r>
              <a:rPr lang="en-US" sz="1200" dirty="0"/>
              <a:t>Secure and assign sufficient support personnel and determine supplies needed</a:t>
            </a:r>
          </a:p>
          <a:p>
            <a:pPr marL="181240" indent="-181240">
              <a:buFont typeface="Arial" panose="020B0604020202020204" pitchFamily="34" charset="0"/>
              <a:buChar char="•"/>
            </a:pPr>
            <a:r>
              <a:rPr lang="en-US" sz="1200" dirty="0"/>
              <a:t>Properly control the workshop and evaluate the drinking </a:t>
            </a:r>
            <a:r>
              <a:rPr lang="en-US" sz="1200" dirty="0" smtClean="0"/>
              <a:t>subjects</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smtClean="0"/>
              <a:t>__________________________________________________________________________</a:t>
            </a:r>
            <a:endParaRPr lang="en-US" sz="1200" dirty="0"/>
          </a:p>
          <a:p>
            <a:endParaRPr lang="en-US" sz="1200" dirty="0"/>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4</a:t>
            </a:fld>
            <a:endParaRPr lang="en-US" dirty="0"/>
          </a:p>
        </p:txBody>
      </p:sp>
      <p:sp>
        <p:nvSpPr>
          <p:cNvPr id="5" name="Footer Placeholder 4"/>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6873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A.</a:t>
            </a:r>
            <a:r>
              <a:rPr lang="en-US" sz="1200" cap="all" dirty="0"/>
              <a:t> </a:t>
            </a:r>
            <a:r>
              <a:rPr lang="en-US" sz="1200" b="1" u="sng" cap="all" dirty="0"/>
              <a:t>Advanced Planning Tasks</a:t>
            </a:r>
            <a:endParaRPr lang="en-US" sz="1200" cap="all" dirty="0"/>
          </a:p>
          <a:p>
            <a:endParaRPr lang="en-US" sz="1200" b="1" i="1" dirty="0"/>
          </a:p>
          <a:p>
            <a:r>
              <a:rPr lang="en-US" sz="1200" b="1" i="1" dirty="0"/>
              <a:t>Advanced planning should begin prior to the alcohol workshop. </a:t>
            </a:r>
            <a:endParaRPr lang="en-US" sz="1200" dirty="0"/>
          </a:p>
          <a:p>
            <a:pPr lvl="0"/>
            <a:endParaRPr lang="en-US" sz="1200" b="1" dirty="0"/>
          </a:p>
          <a:p>
            <a:pPr marL="181240" indent="-181240">
              <a:buFont typeface="Arial" panose="020B0604020202020204" pitchFamily="34" charset="0"/>
              <a:buChar char="•"/>
            </a:pPr>
            <a:r>
              <a:rPr lang="en-US" sz="1200" b="1" dirty="0"/>
              <a:t>Alcohol workshop planning is the responsibility of the host agency class coordinator</a:t>
            </a:r>
            <a:endParaRPr lang="en-US" sz="1200" dirty="0"/>
          </a:p>
          <a:p>
            <a:pPr marL="664546" lvl="1" indent="-181240">
              <a:buFont typeface="Courier New" panose="02070309020205020404" pitchFamily="49" charset="0"/>
              <a:buChar char="o"/>
            </a:pPr>
            <a:r>
              <a:rPr lang="en-US" sz="1200" dirty="0"/>
              <a:t>The person who will be responsible for workshop planning must be designated prior to the workshop </a:t>
            </a:r>
            <a:r>
              <a:rPr lang="en-US" sz="1200" b="1" dirty="0"/>
              <a:t>and must be informed of this responsibility</a:t>
            </a:r>
            <a:endParaRPr lang="en-US" sz="1200" dirty="0"/>
          </a:p>
          <a:p>
            <a:pPr lvl="0"/>
            <a:endParaRPr lang="en-US" sz="1200" b="1" dirty="0"/>
          </a:p>
          <a:p>
            <a:pPr marL="181240" indent="-181240">
              <a:buFont typeface="Arial" panose="020B0604020202020204" pitchFamily="34" charset="0"/>
              <a:buChar char="•"/>
            </a:pPr>
            <a:r>
              <a:rPr lang="en-US" sz="1200" b="1" dirty="0"/>
              <a:t>Select the volunteer drinkers</a:t>
            </a:r>
            <a:endParaRPr lang="en-US" sz="1200" dirty="0"/>
          </a:p>
          <a:p>
            <a:pPr marL="664546" lvl="1" indent="-181240">
              <a:buFont typeface="Courier New" panose="02070309020205020404" pitchFamily="49" charset="0"/>
              <a:buChar char="o"/>
            </a:pPr>
            <a:r>
              <a:rPr lang="en-US" sz="1200" dirty="0"/>
              <a:t>It is suggested </a:t>
            </a:r>
            <a:r>
              <a:rPr lang="en-US" sz="1200" dirty="0" smtClean="0"/>
              <a:t>there </a:t>
            </a:r>
            <a:r>
              <a:rPr lang="en-US" sz="1200" dirty="0"/>
              <a:t>is one volunteer drinker for every three to five participants</a:t>
            </a:r>
          </a:p>
          <a:p>
            <a:pPr marL="664546" lvl="1" indent="-181240">
              <a:buFont typeface="Courier New" panose="02070309020205020404" pitchFamily="49" charset="0"/>
              <a:buChar char="o"/>
            </a:pPr>
            <a:r>
              <a:rPr lang="en-US" sz="1200" dirty="0"/>
              <a:t>They must be at least 21 years old and should be physically capable of performing the SFSTs. It is preferred </a:t>
            </a:r>
            <a:r>
              <a:rPr lang="en-US" sz="1200" dirty="0" smtClean="0"/>
              <a:t>police </a:t>
            </a:r>
            <a:r>
              <a:rPr lang="en-US" sz="1200" dirty="0"/>
              <a:t>officers not be used as volunteer drinkers and is strongly recommended drinkers be alcohol and drug free</a:t>
            </a:r>
          </a:p>
          <a:p>
            <a:pPr lvl="0"/>
            <a:endParaRPr lang="en-US" sz="1200" b="1" dirty="0"/>
          </a:p>
          <a:p>
            <a:pPr marL="181240" indent="-181240">
              <a:buFont typeface="Arial" panose="020B0604020202020204" pitchFamily="34" charset="0"/>
              <a:buChar char="•"/>
            </a:pPr>
            <a:r>
              <a:rPr lang="en-US" sz="1200" b="1" dirty="0"/>
              <a:t>Prepare the volunteers</a:t>
            </a:r>
            <a:endParaRPr lang="en-US" sz="1200" dirty="0"/>
          </a:p>
          <a:p>
            <a:pPr marL="664546" lvl="1" indent="-181240">
              <a:buFont typeface="Courier New" panose="02070309020205020404" pitchFamily="49" charset="0"/>
              <a:buChar char="o"/>
            </a:pPr>
            <a:r>
              <a:rPr lang="en-US" sz="1200" dirty="0"/>
              <a:t>Notify the volunteers of the date and time of the alcohol workshop and not to eat prior to the workshop. Instruct volunteers </a:t>
            </a:r>
            <a:r>
              <a:rPr lang="en-US" sz="1200" dirty="0" smtClean="0"/>
              <a:t>no </a:t>
            </a:r>
            <a:r>
              <a:rPr lang="en-US" sz="1200" dirty="0"/>
              <a:t>weapons will be </a:t>
            </a:r>
            <a:r>
              <a:rPr lang="en-US" sz="1200" dirty="0" smtClean="0"/>
              <a:t>permitted</a:t>
            </a:r>
          </a:p>
          <a:p>
            <a:pPr marL="664546" lvl="1" indent="-181240">
              <a:buFont typeface="Courier New" panose="02070309020205020404" pitchFamily="49" charset="0"/>
              <a:buChar char="o"/>
            </a:pPr>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pPr marL="26106"/>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5</a:t>
            </a:fld>
            <a:endParaRPr lang="en-US" dirty="0"/>
          </a:p>
        </p:txBody>
      </p:sp>
      <p:sp>
        <p:nvSpPr>
          <p:cNvPr id="7" name="Footer Placeholder 6"/>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123854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b="1" dirty="0"/>
              <a:t>Secure the supplies</a:t>
            </a:r>
            <a:endParaRPr lang="en-US" sz="1200" dirty="0"/>
          </a:p>
          <a:p>
            <a:pPr marL="664546" lvl="1" indent="-181240">
              <a:buFont typeface="Courier New" panose="02070309020205020404" pitchFamily="49" charset="0"/>
              <a:buChar char="o"/>
            </a:pPr>
            <a:r>
              <a:rPr lang="en-US" sz="1200" dirty="0"/>
              <a:t>Select the type(s) and amount of alcoholic beverage </a:t>
            </a:r>
            <a:r>
              <a:rPr lang="en-US" sz="1200" dirty="0" smtClean="0"/>
              <a:t>needed</a:t>
            </a:r>
            <a:r>
              <a:rPr lang="en-US" sz="1200" dirty="0"/>
              <a:t>. Determine what other drinking supplies are needed (mixers, light snacks, entertainment, graduated shot glass, cups, ice, etc.)  </a:t>
            </a:r>
          </a:p>
          <a:p>
            <a:pPr marL="664546" lvl="1" indent="-181240">
              <a:buFont typeface="Courier New" panose="02070309020205020404" pitchFamily="49" charset="0"/>
              <a:buChar char="o"/>
            </a:pPr>
            <a:r>
              <a:rPr lang="en-US" sz="1200" dirty="0"/>
              <a:t>Volunteers should be paired with a monitor of the same sex </a:t>
            </a:r>
          </a:p>
          <a:p>
            <a:pPr lvl="0"/>
            <a:endParaRPr lang="en-US" sz="1200" b="1" dirty="0"/>
          </a:p>
          <a:p>
            <a:pPr marL="181240" indent="-181240">
              <a:buFont typeface="Arial" panose="020B0604020202020204" pitchFamily="34" charset="0"/>
              <a:buChar char="•"/>
            </a:pPr>
            <a:r>
              <a:rPr lang="en-US" sz="1200" b="1" dirty="0"/>
              <a:t>Select and assign monitors for the volunteers </a:t>
            </a:r>
            <a:endParaRPr lang="en-US" sz="1200" dirty="0"/>
          </a:p>
          <a:p>
            <a:pPr marL="664546" lvl="1" indent="-181240">
              <a:buFont typeface="Courier New" panose="02070309020205020404" pitchFamily="49" charset="0"/>
              <a:buChar char="o"/>
            </a:pPr>
            <a:r>
              <a:rPr lang="en-US" sz="1200" dirty="0"/>
              <a:t>The monitor’s principal job is to ensure the well-being of the drinkers and ensure </a:t>
            </a:r>
            <a:r>
              <a:rPr lang="en-US" sz="1200" dirty="0" smtClean="0"/>
              <a:t>the </a:t>
            </a:r>
            <a:r>
              <a:rPr lang="en-US" sz="1200" dirty="0"/>
              <a:t>volunteers follow their instructions concerning drinking and smoking. It is suggested </a:t>
            </a:r>
            <a:r>
              <a:rPr lang="en-US" sz="1200" dirty="0" smtClean="0"/>
              <a:t>there </a:t>
            </a:r>
            <a:r>
              <a:rPr lang="en-US" sz="1200" dirty="0"/>
              <a:t>is one monitor for every 4 volunteer drinkers and, if possible, monitors of the same gender as the drinkers should be used.  </a:t>
            </a:r>
          </a:p>
          <a:p>
            <a:pPr lvl="0"/>
            <a:endParaRPr lang="en-US" sz="1200" b="1" dirty="0"/>
          </a:p>
          <a:p>
            <a:pPr marL="181240" indent="-181240">
              <a:buFont typeface="Arial" panose="020B0604020202020204" pitchFamily="34" charset="0"/>
              <a:buChar char="•"/>
            </a:pPr>
            <a:r>
              <a:rPr lang="en-US" sz="1200" b="1" dirty="0"/>
              <a:t>Select and assign bartenders</a:t>
            </a:r>
            <a:endParaRPr lang="en-US" sz="1200" dirty="0"/>
          </a:p>
          <a:p>
            <a:pPr marL="664546" lvl="1" indent="-181240">
              <a:buFont typeface="Courier New" panose="02070309020205020404" pitchFamily="49" charset="0"/>
              <a:buChar char="o"/>
            </a:pPr>
            <a:r>
              <a:rPr lang="en-US" sz="1200" dirty="0"/>
              <a:t>A minimum of one bartender is needed. </a:t>
            </a:r>
            <a:r>
              <a:rPr lang="en-US" sz="1200" b="1" dirty="0"/>
              <a:t>It is suggested whenever possible, bartenders should not serve as monitors</a:t>
            </a:r>
            <a:r>
              <a:rPr lang="en-US" sz="1200" dirty="0"/>
              <a:t>. The bartending duties are busy enough to be a full-time job. They are responsible for keeping detailed records of the time and the amount of alcohol in each drink taken</a:t>
            </a:r>
            <a:r>
              <a:rPr lang="en-US" sz="1200" dirty="0" smtClean="0"/>
              <a:t>.</a:t>
            </a:r>
          </a:p>
          <a:p>
            <a:pPr marL="26106"/>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pPr marL="26106"/>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6</a:t>
            </a:fld>
            <a:endParaRPr lang="en-US" dirty="0"/>
          </a:p>
        </p:txBody>
      </p:sp>
      <p:sp>
        <p:nvSpPr>
          <p:cNvPr id="7" name="Footer Placeholder 6"/>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1337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b="1" dirty="0"/>
              <a:t>Select and arrange facilities for the volunteer drinkers</a:t>
            </a:r>
            <a:endParaRPr lang="en-US" sz="1200" dirty="0"/>
          </a:p>
          <a:p>
            <a:pPr marL="664546" lvl="1" indent="-181240">
              <a:buFont typeface="Courier New" panose="02070309020205020404" pitchFamily="49" charset="0"/>
              <a:buChar char="o"/>
            </a:pPr>
            <a:r>
              <a:rPr lang="en-US" sz="1200" dirty="0"/>
              <a:t>The room set aside for the drinkers must be isolated from the classroom and the public. It should be spacious to provide ample room for the bar, the breath testing station(s), and the drinkers’ “lounge”. This room should provide easy access to rest rooms.</a:t>
            </a:r>
          </a:p>
          <a:p>
            <a:pPr lvl="0"/>
            <a:endParaRPr lang="en-US" sz="1200" b="1" dirty="0"/>
          </a:p>
          <a:p>
            <a:pPr marL="181240" indent="-181240">
              <a:buFont typeface="Arial" panose="020B0604020202020204" pitchFamily="34" charset="0"/>
              <a:buChar char="•"/>
            </a:pPr>
            <a:r>
              <a:rPr lang="en-US" sz="1200" b="1" dirty="0"/>
              <a:t>Arrange transportation for the volunteer drinkers</a:t>
            </a:r>
            <a:endParaRPr lang="en-US" sz="1200" dirty="0"/>
          </a:p>
          <a:p>
            <a:pPr marL="664546" lvl="1" indent="-181240">
              <a:buFont typeface="Courier New" panose="02070309020205020404" pitchFamily="49" charset="0"/>
              <a:buChar char="o"/>
            </a:pPr>
            <a:r>
              <a:rPr lang="en-US" sz="1200" u="sng" dirty="0"/>
              <a:t>No volunteer who will consume any amount of alcohol whatsoever can be permitted to drive from the workshop</a:t>
            </a:r>
            <a:r>
              <a:rPr lang="en-US" sz="1200" dirty="0"/>
              <a:t>. It is recommended </a:t>
            </a:r>
            <a:r>
              <a:rPr lang="en-US" sz="1200" dirty="0" smtClean="0"/>
              <a:t>transportation </a:t>
            </a:r>
            <a:r>
              <a:rPr lang="en-US" sz="1200" dirty="0"/>
              <a:t>is provided to AND from the workshop. Each volunteer’s driver should be identified by name.  </a:t>
            </a:r>
          </a:p>
          <a:p>
            <a:pPr lvl="0"/>
            <a:endParaRPr lang="en-US" sz="1200" b="1" dirty="0"/>
          </a:p>
          <a:p>
            <a:pPr marL="181240" indent="-181240">
              <a:buFont typeface="Arial" panose="020B0604020202020204" pitchFamily="34" charset="0"/>
              <a:buChar char="•"/>
            </a:pPr>
            <a:r>
              <a:rPr lang="en-US" sz="1200" b="1" dirty="0"/>
              <a:t>Arrange for breath testing</a:t>
            </a:r>
            <a:endParaRPr lang="en-US" sz="1200" dirty="0"/>
          </a:p>
          <a:p>
            <a:pPr marL="664546" lvl="1" indent="-181240">
              <a:buFont typeface="Courier New" panose="02070309020205020404" pitchFamily="49" charset="0"/>
              <a:buChar char="o"/>
            </a:pPr>
            <a:r>
              <a:rPr lang="en-US" sz="1200" dirty="0"/>
              <a:t>One breath testing device plus a qualified operator should be available. At least three disposable mouthpieces must be available for each volunteer. The devices and operators must be at the workshop site and ready to operate by the time the volunteers are scheduled to arrive</a:t>
            </a:r>
            <a:r>
              <a:rPr lang="en-US" sz="1200" dirty="0" smtClean="0"/>
              <a:t>.</a:t>
            </a:r>
          </a:p>
          <a:p>
            <a:pPr marL="483306" lvl="1"/>
            <a:endParaRPr lang="en-US" sz="1200" dirty="0" smtClean="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pPr marL="26106"/>
            <a:endParaRPr lang="en-US" sz="1200" dirty="0"/>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7</a:t>
            </a:fld>
            <a:endParaRPr lang="en-US" dirty="0"/>
          </a:p>
        </p:txBody>
      </p:sp>
      <p:sp>
        <p:nvSpPr>
          <p:cNvPr id="7" name="Footer Placeholder 6"/>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21337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609600"/>
            <a:ext cx="3838575" cy="2879725"/>
          </a:xfrm>
        </p:spPr>
      </p:sp>
      <p:sp>
        <p:nvSpPr>
          <p:cNvPr id="3" name="Notes Placeholder 2"/>
          <p:cNvSpPr>
            <a:spLocks noGrp="1"/>
          </p:cNvSpPr>
          <p:nvPr>
            <p:ph type="body" idx="1"/>
          </p:nvPr>
        </p:nvSpPr>
        <p:spPr>
          <a:xfrm>
            <a:off x="457200" y="3733800"/>
            <a:ext cx="6400800" cy="5227320"/>
          </a:xfrm>
        </p:spPr>
        <p:txBody>
          <a:bodyPr/>
          <a:lstStyle/>
          <a:p>
            <a:r>
              <a:rPr lang="en-US" sz="1200" b="1" cap="all" dirty="0"/>
              <a:t>B.</a:t>
            </a:r>
            <a:r>
              <a:rPr lang="en-US" sz="1200" cap="all" dirty="0"/>
              <a:t> </a:t>
            </a:r>
            <a:r>
              <a:rPr lang="en-US" sz="1200" b="1" u="sng" cap="all" dirty="0"/>
              <a:t>Getting Volunteers Ready</a:t>
            </a:r>
            <a:endParaRPr lang="en-US" sz="1200" cap="all" dirty="0"/>
          </a:p>
          <a:p>
            <a:endParaRPr lang="en-US" sz="1200" dirty="0"/>
          </a:p>
          <a:p>
            <a:r>
              <a:rPr lang="en-US" sz="1200" dirty="0"/>
              <a:t>Volunteers must arrive at the facility at least 3 hours prior to the scheduled start of the workshop. Upon arrival, each volunteer must read and sign the “Informed Consent Statement” and they should be checked to verify they have no weapons.</a:t>
            </a:r>
          </a:p>
          <a:p>
            <a:endParaRPr lang="en-US" sz="1200" dirty="0"/>
          </a:p>
          <a:p>
            <a:r>
              <a:rPr lang="en-US" sz="1200" dirty="0"/>
              <a:t>Conduct the preliminary examination of each volunteer and record the results on the “Volunteer Drinker Questionnaire and Dosing Chart” located in the Appendices. The results should include the initial breath test, HGN results, and pupil size estimation in room light. It is also recommended </a:t>
            </a:r>
            <a:r>
              <a:rPr lang="en-US" sz="1200" dirty="0" smtClean="0"/>
              <a:t>the </a:t>
            </a:r>
            <a:r>
              <a:rPr lang="en-US" sz="1200" dirty="0"/>
              <a:t>pulse and blood pressure be checked and recorded. If a volunteer has a pulse over 90 or blood pressure above 140/90, consider using that volunteer as a placebo or not at all. </a:t>
            </a:r>
          </a:p>
          <a:p>
            <a:endParaRPr lang="en-US" sz="1200" b="1" i="1" dirty="0"/>
          </a:p>
          <a:p>
            <a:r>
              <a:rPr lang="en-US" sz="1200" b="1" i="1" dirty="0"/>
              <a:t>Placebos can be permitted to drive to and from the workshop and can be used to transport other volunteers. </a:t>
            </a:r>
            <a:r>
              <a:rPr lang="en-US" sz="1200" dirty="0"/>
              <a:t> </a:t>
            </a:r>
          </a:p>
          <a:p>
            <a:endParaRPr lang="en-US" sz="1200" dirty="0"/>
          </a:p>
          <a:p>
            <a:r>
              <a:rPr lang="en-US" sz="1200" dirty="0"/>
              <a:t>Dose the volunteers. Determine how much alcohol will be given to each volunteer. A dosing chart is included in the Administrators Guide of the DWI/SFST course. Administer half of the total recommended dose during the first hour. At the end of the hour, remove any remaining drinks from the volunteers: </a:t>
            </a:r>
            <a:r>
              <a:rPr lang="en-US" sz="1200" b="1" dirty="0"/>
              <a:t>They cannot eat, smoke, or drink anything for the next 15 minutes. </a:t>
            </a:r>
            <a:r>
              <a:rPr lang="en-US" sz="1200" dirty="0"/>
              <a:t>During the 15-minute deprivation period, consider administering HGN, pupil size, pulse rate and blood pressure, and record the results on the “Volunteer Drinker Questionnaire and Dosing Chart.” When the 15 minutes are up, administer and record a breath test. EVALUATE EACH VOLUNTEER’S STATUS. </a:t>
            </a:r>
          </a:p>
          <a:p>
            <a:endParaRPr lang="en-US" sz="1200" dirty="0"/>
          </a:p>
          <a:p>
            <a:r>
              <a:rPr lang="en-US" sz="1200" dirty="0"/>
              <a:t>Administer the rest of the alcohol to the volunteers during a 1-hour period. At the end of the hour, remove any remaining drinks.  The volunteers must not eat, smoke, or drink anything for the next 15 minutes. During the 15-minute wait, you could re-administer the tests of HGN, pupil size, pulse rate, and blood pressure to the volunteers. When the 15 minutes are up, administer another breath test to the volunteers.</a:t>
            </a:r>
          </a:p>
          <a:p>
            <a:endParaRPr lang="en-US"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8</a:t>
            </a:fld>
            <a:endParaRPr lang="en-US" dirty="0"/>
          </a:p>
        </p:txBody>
      </p:sp>
      <p:sp>
        <p:nvSpPr>
          <p:cNvPr id="7" name="Footer Placeholder 6"/>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39223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8313" y="720725"/>
            <a:ext cx="3838575" cy="2879725"/>
          </a:xfrm>
        </p:spPr>
      </p:sp>
      <p:sp>
        <p:nvSpPr>
          <p:cNvPr id="3" name="Notes Placeholder 2"/>
          <p:cNvSpPr>
            <a:spLocks noGrp="1"/>
          </p:cNvSpPr>
          <p:nvPr>
            <p:ph type="body" idx="1"/>
          </p:nvPr>
        </p:nvSpPr>
        <p:spPr/>
        <p:txBody>
          <a:bodyPr/>
          <a:lstStyle/>
          <a:p>
            <a:r>
              <a:rPr lang="en-US" sz="1200" b="1" cap="all" dirty="0"/>
              <a:t>C.</a:t>
            </a:r>
            <a:r>
              <a:rPr lang="en-US" sz="1200" cap="all" dirty="0"/>
              <a:t> </a:t>
            </a:r>
            <a:r>
              <a:rPr lang="en-US" sz="1200" b="1" u="sng" cap="all" dirty="0"/>
              <a:t>Controlling the Workshop</a:t>
            </a:r>
            <a:endParaRPr lang="en-US" sz="1200" cap="all" dirty="0"/>
          </a:p>
          <a:p>
            <a:endParaRPr lang="en-US" sz="1200" dirty="0"/>
          </a:p>
          <a:p>
            <a:r>
              <a:rPr lang="en-US" sz="1200" b="1" dirty="0"/>
              <a:t>Assignment of Participants to Teams </a:t>
            </a:r>
          </a:p>
          <a:p>
            <a:endParaRPr lang="en-US" sz="1200" b="1" dirty="0"/>
          </a:p>
          <a:p>
            <a:r>
              <a:rPr lang="en-US" sz="1200" dirty="0"/>
              <a:t>Divide class into the same number of groups as the volunteers. Groups will be assigned a specific workplace and will remain there throughout the session. A volunteer drinker will be brought to each group. One group member will be designated the “examiner,” another will be the “recorder,” and the third will be the “coach.” After the “examiner” has conducted all SFSTs on the volunteer, the drinker will be rotated to another group. The group members will “swap” roles when they get their next volunteer. </a:t>
            </a:r>
          </a:p>
          <a:p>
            <a:endParaRPr lang="en-US" sz="1200" dirty="0"/>
          </a:p>
          <a:p>
            <a:r>
              <a:rPr lang="en-US" sz="1200" b="1" dirty="0"/>
              <a:t>Monitoring Participants’ Practice</a:t>
            </a:r>
            <a:endParaRPr lang="en-US" sz="1200" dirty="0"/>
          </a:p>
          <a:p>
            <a:endParaRPr lang="en-US" sz="1200" dirty="0"/>
          </a:p>
          <a:p>
            <a:pPr marL="181240" indent="-181240">
              <a:buFont typeface="Arial" panose="020B0604020202020204" pitchFamily="34" charset="0"/>
              <a:buChar char="•"/>
            </a:pPr>
            <a:r>
              <a:rPr lang="en-US" sz="1200" b="1" dirty="0"/>
              <a:t>Ideal Situation</a:t>
            </a:r>
            <a:r>
              <a:rPr lang="en-US" sz="1200" dirty="0"/>
              <a:t>: Each instructor is responsible for monitoring a single team</a:t>
            </a:r>
          </a:p>
          <a:p>
            <a:pPr marL="181240" indent="-181240">
              <a:buFont typeface="Arial" panose="020B0604020202020204" pitchFamily="34" charset="0"/>
              <a:buChar char="•"/>
            </a:pPr>
            <a:r>
              <a:rPr lang="en-US" sz="1200" b="1" dirty="0"/>
              <a:t>Acceptable Case</a:t>
            </a:r>
            <a:r>
              <a:rPr lang="en-US" sz="1200" dirty="0"/>
              <a:t>: Each instructor monitors two teams</a:t>
            </a:r>
          </a:p>
          <a:p>
            <a:endParaRPr lang="en-US" sz="1200" dirty="0"/>
          </a:p>
          <a:p>
            <a:r>
              <a:rPr lang="en-US" sz="1200" dirty="0"/>
              <a:t>Instructors must observe each of their participants serving as the “examiner.”  Using the skills learned in Session 5, instructors should coach and provide feedback to their participants during this activity</a:t>
            </a:r>
            <a:r>
              <a:rPr lang="en-US" sz="1200" dirty="0" smtClean="0"/>
              <a:t>.</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a:p>
            <a:r>
              <a:rPr lang="en-US" sz="1200" dirty="0"/>
              <a:t>__________________________________________________________________________</a:t>
            </a:r>
          </a:p>
          <a:p>
            <a:endParaRPr lang="en-US" sz="1200" dirty="0"/>
          </a:p>
        </p:txBody>
      </p:sp>
      <p:sp>
        <p:nvSpPr>
          <p:cNvPr id="4" name="Header Placeholder 3"/>
          <p:cNvSpPr>
            <a:spLocks noGrp="1"/>
          </p:cNvSpPr>
          <p:nvPr>
            <p:ph type="hdr" sz="quarter" idx="10"/>
          </p:nvPr>
        </p:nvSpPr>
        <p:spPr/>
        <p:txBody>
          <a:bodyPr/>
          <a:lstStyle/>
          <a:p>
            <a:r>
              <a:rPr lang="en-US" smtClean="0"/>
              <a:t>DWI Detection and Standardized Field Sobriety Testing Instructor Development Course</a:t>
            </a:r>
            <a:endParaRPr lang="en-US" dirty="0"/>
          </a:p>
        </p:txBody>
      </p:sp>
      <p:sp>
        <p:nvSpPr>
          <p:cNvPr id="6" name="Slide Number Placeholder 5"/>
          <p:cNvSpPr>
            <a:spLocks noGrp="1"/>
          </p:cNvSpPr>
          <p:nvPr>
            <p:ph type="sldNum" sz="quarter" idx="12"/>
          </p:nvPr>
        </p:nvSpPr>
        <p:spPr/>
        <p:txBody>
          <a:bodyPr/>
          <a:lstStyle/>
          <a:p>
            <a:r>
              <a:rPr lang="en-US" smtClean="0"/>
              <a:t>Page </a:t>
            </a:r>
            <a:fld id="{AED10D12-2569-4B27-B139-281FE96BCF92}" type="slidenum">
              <a:rPr lang="en-US" smtClean="0"/>
              <a:pPr/>
              <a:t>9</a:t>
            </a:fld>
            <a:endParaRPr lang="en-US" dirty="0"/>
          </a:p>
        </p:txBody>
      </p:sp>
      <p:sp>
        <p:nvSpPr>
          <p:cNvPr id="7" name="Footer Placeholder 6"/>
          <p:cNvSpPr>
            <a:spLocks noGrp="1"/>
          </p:cNvSpPr>
          <p:nvPr>
            <p:ph type="ftr" sz="quarter" idx="13"/>
          </p:nvPr>
        </p:nvSpPr>
        <p:spPr/>
        <p:txBody>
          <a:bodyPr/>
          <a:lstStyle/>
          <a:p>
            <a:r>
              <a:rPr lang="en-US" smtClean="0"/>
              <a:t>Session 9– Planning and Managing a Live Alcohol Workshop</a:t>
            </a:r>
          </a:p>
          <a:p>
            <a:r>
              <a:rPr lang="en-US" smtClean="0"/>
              <a:t>February, 2017</a:t>
            </a:r>
            <a:endParaRPr lang="en-US" dirty="0"/>
          </a:p>
        </p:txBody>
      </p:sp>
    </p:spTree>
    <p:extLst>
      <p:ext uri="{BB962C8B-B14F-4D97-AF65-F5344CB8AC3E}">
        <p14:creationId xmlns:p14="http://schemas.microsoft.com/office/powerpoint/2010/main" val="325344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8"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70825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43317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5172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9–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9-</a:t>
            </a:r>
            <a:fld id="{C6F3177E-27ED-4792-9A52-D1409DFD05E3}" type="slidenum">
              <a:rPr lang="en-US" smtClean="0"/>
              <a:pPr/>
              <a:t>‹#›</a:t>
            </a:fld>
            <a:endParaRPr lang="en-US" dirty="0"/>
          </a:p>
        </p:txBody>
      </p:sp>
    </p:spTree>
    <p:extLst>
      <p:ext uri="{BB962C8B-B14F-4D97-AF65-F5344CB8AC3E}">
        <p14:creationId xmlns:p14="http://schemas.microsoft.com/office/powerpoint/2010/main" val="16392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1"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332670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132328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4"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10670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0"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321527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9"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316899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3009736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Footer Placeholder 4"/>
          <p:cNvSpPr>
            <a:spLocks noGrp="1"/>
          </p:cNvSpPr>
          <p:nvPr>
            <p:ph type="ftr" sz="quarter" idx="11"/>
          </p:nvPr>
        </p:nvSpPr>
        <p:spPr>
          <a:xfrm>
            <a:off x="152400" y="6356350"/>
            <a:ext cx="3505200" cy="365125"/>
          </a:xfrm>
        </p:spPr>
        <p:txBody>
          <a:bodyPr/>
          <a:lstStyle>
            <a:lvl1pPr algn="l">
              <a:defRPr sz="1000">
                <a:solidFill>
                  <a:schemeClr val="tx1"/>
                </a:solidFill>
              </a:defRPr>
            </a:lvl1pPr>
          </a:lstStyle>
          <a:p>
            <a:r>
              <a:rPr lang="en-US" dirty="0" smtClean="0"/>
              <a:t>Session 10 – Planning and Managing a Live Alcohol Workshop</a:t>
            </a:r>
            <a:endParaRPr lang="en-US" dirty="0"/>
          </a:p>
        </p:txBody>
      </p:sp>
      <p:sp>
        <p:nvSpPr>
          <p:cNvPr id="12" name="Slide Number Placeholder 5"/>
          <p:cNvSpPr>
            <a:spLocks noGrp="1"/>
          </p:cNvSpPr>
          <p:nvPr>
            <p:ph type="sldNum" sz="quarter" idx="12"/>
          </p:nvPr>
        </p:nvSpPr>
        <p:spPr>
          <a:xfrm>
            <a:off x="6553200" y="6356350"/>
            <a:ext cx="2133600" cy="365125"/>
          </a:xfrm>
        </p:spPr>
        <p:txBody>
          <a:bodyPr/>
          <a:lstStyle>
            <a:lvl1pPr>
              <a:defRPr sz="10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85214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Session 10 – Planning and Managing a Live Alcohol Workshop</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10-</a:t>
            </a:r>
            <a:fld id="{C6F3177E-27ED-4792-9A52-D1409DFD05E3}" type="slidenum">
              <a:rPr lang="en-US" smtClean="0"/>
              <a:pPr/>
              <a:t>‹#›</a:t>
            </a:fld>
            <a:endParaRPr lang="en-US" dirty="0"/>
          </a:p>
        </p:txBody>
      </p:sp>
    </p:spTree>
    <p:extLst>
      <p:ext uri="{BB962C8B-B14F-4D97-AF65-F5344CB8AC3E}">
        <p14:creationId xmlns:p14="http://schemas.microsoft.com/office/powerpoint/2010/main" val="266698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43600" y="0"/>
            <a:ext cx="3200401" cy="6945947"/>
            <a:chOff x="31536" y="-78828"/>
            <a:chExt cx="3072683" cy="10231910"/>
          </a:xfrm>
          <a:gradFill flip="none" rotWithShape="1">
            <a:gsLst>
              <a:gs pos="0">
                <a:schemeClr val="tx2"/>
              </a:gs>
              <a:gs pos="24000">
                <a:srgbClr val="143154"/>
              </a:gs>
              <a:gs pos="60000">
                <a:srgbClr val="0C1A2E"/>
              </a:gs>
              <a:gs pos="99000">
                <a:srgbClr val="07101B"/>
              </a:gs>
            </a:gsLst>
            <a:lin ang="5400000" scaled="1"/>
            <a:tileRect/>
          </a:gradFill>
        </p:grpSpPr>
        <p:sp>
          <p:nvSpPr>
            <p:cNvPr id="5" name="Rectangle 4"/>
            <p:cNvSpPr>
              <a:spLocks noChangeArrowheads="1"/>
            </p:cNvSpPr>
            <p:nvPr/>
          </p:nvSpPr>
          <p:spPr bwMode="auto">
            <a:xfrm>
              <a:off x="133350" y="-78828"/>
              <a:ext cx="2970869" cy="10137229"/>
            </a:xfrm>
            <a:prstGeom prst="rect">
              <a:avLst/>
            </a:prstGeom>
            <a:grpFill/>
            <a:extLst/>
          </p:spPr>
          <p:txBody>
            <a:bodyPr rot="0" vert="horz" wrap="square" lIns="91440" tIns="45720" rIns="91440" bIns="45720" anchor="t" anchorCtr="0" upright="1">
              <a:noAutofit/>
            </a:bodyPr>
            <a:lstStyle/>
            <a:p>
              <a:endParaRPr lang="en-US"/>
            </a:p>
          </p:txBody>
        </p:sp>
        <p:sp>
          <p:nvSpPr>
            <p:cNvPr id="6" name="Rectangle 5" descr="Light vertical"/>
            <p:cNvSpPr>
              <a:spLocks noChangeArrowheads="1"/>
            </p:cNvSpPr>
            <p:nvPr/>
          </p:nvSpPr>
          <p:spPr bwMode="auto">
            <a:xfrm>
              <a:off x="31536" y="-78828"/>
              <a:ext cx="45724" cy="10231910"/>
            </a:xfrm>
            <a:prstGeom prst="rect">
              <a:avLst/>
            </a:prstGeom>
            <a:grpFill/>
            <a:ln w="12700">
              <a:solidFill>
                <a:srgbClr val="FFFFFF"/>
              </a:solidFill>
              <a:miter lim="800000"/>
              <a:headEnd/>
              <a:tailEnd/>
            </a:ln>
            <a:extLst/>
          </p:spPr>
          <p:txBody>
            <a:bodyPr rot="0" vert="horz" wrap="square" lIns="91440" tIns="45720" rIns="91440" bIns="45720" anchor="ctr" anchorCtr="0" upright="1">
              <a:noAutofit/>
            </a:bodyPr>
            <a:lstStyle/>
            <a:p>
              <a:endParaRPr lang="en-US"/>
            </a:p>
          </p:txBody>
        </p:sp>
      </p:grpSp>
      <p:sp>
        <p:nvSpPr>
          <p:cNvPr id="7" name="Rectangle 6"/>
          <p:cNvSpPr>
            <a:spLocks noChangeArrowheads="1"/>
          </p:cNvSpPr>
          <p:nvPr/>
        </p:nvSpPr>
        <p:spPr bwMode="auto">
          <a:xfrm>
            <a:off x="6019800" y="247015"/>
            <a:ext cx="3099435" cy="22675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DWI Detection &amp; SFST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Instructor </a:t>
            </a:r>
            <a:endParaRPr lang="en-US" sz="1100" dirty="0">
              <a:effectLst/>
              <a:latin typeface="Calibri"/>
              <a:ea typeface="Times New Roman"/>
              <a:cs typeface="Times New Roman"/>
            </a:endParaRPr>
          </a:p>
          <a:p>
            <a:pPr marL="0" marR="0" algn="ctr">
              <a:spcBef>
                <a:spcPts val="0"/>
              </a:spcBef>
              <a:spcAft>
                <a:spcPts val="0"/>
              </a:spcAft>
            </a:pPr>
            <a:r>
              <a:rPr lang="en-US" sz="2600" b="1" dirty="0">
                <a:ln w="3175" cap="rnd" cmpd="sng" algn="ctr">
                  <a:solidFill>
                    <a:srgbClr val="0D1F35"/>
                  </a:solidFill>
                  <a:prstDash val="solid"/>
                  <a:bevel/>
                </a:ln>
                <a:solidFill>
                  <a:srgbClr val="FFFFFF"/>
                </a:solidFill>
                <a:effectLst/>
                <a:latin typeface="Cambria"/>
                <a:ea typeface="Times New Roman"/>
                <a:cs typeface="Times New Roman"/>
              </a:rPr>
              <a:t>Development</a:t>
            </a:r>
            <a:endParaRPr lang="en-US" sz="1100" dirty="0">
              <a:effectLst/>
              <a:latin typeface="Calibri"/>
              <a:ea typeface="Times New Roman"/>
              <a:cs typeface="Times New Roman"/>
            </a:endParaRPr>
          </a:p>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Course</a:t>
            </a:r>
            <a:r>
              <a:rPr lang="en-US" sz="3600" b="1" dirty="0">
                <a:ln w="3175" cap="rnd" cmpd="sng" algn="ctr">
                  <a:solidFill>
                    <a:srgbClr val="0D1F35"/>
                  </a:solidFill>
                  <a:prstDash val="solid"/>
                  <a:bevel/>
                </a:ln>
                <a:solidFill>
                  <a:srgbClr val="FFFFFF"/>
                </a:solidFill>
                <a:effectLst/>
                <a:latin typeface="Cambria"/>
                <a:ea typeface="Times New Roman"/>
                <a:cs typeface="Times New Roman"/>
              </a:rPr>
              <a:t> </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
        <p:nvSpPr>
          <p:cNvPr id="8" name="Rectangle 7"/>
          <p:cNvSpPr>
            <a:spLocks noChangeArrowheads="1"/>
          </p:cNvSpPr>
          <p:nvPr/>
        </p:nvSpPr>
        <p:spPr bwMode="auto">
          <a:xfrm>
            <a:off x="19050" y="2590800"/>
            <a:ext cx="8210550" cy="954107"/>
          </a:xfrm>
          <a:prstGeom prst="rect">
            <a:avLst/>
          </a:prstGeom>
          <a:solidFill>
            <a:schemeClr val="tx1"/>
          </a:solidFill>
          <a:ln w="12700">
            <a:solidFill>
              <a:schemeClr val="bg1"/>
            </a:solidFill>
            <a:miter lim="800000"/>
            <a:headEnd/>
            <a:tailEnd/>
          </a:ln>
          <a:extLst/>
        </p:spPr>
        <p:txBody>
          <a:bodyPr rot="0" vert="horz" wrap="square" lIns="182880" tIns="45720" rIns="182880" bIns="45720" anchor="ctr" anchorCtr="0" upright="1">
            <a:spAutoFit/>
          </a:bodyPr>
          <a:lstStyle/>
          <a:p>
            <a:pPr marL="0" marR="0" algn="r">
              <a:spcBef>
                <a:spcPts val="0"/>
              </a:spcBef>
              <a:spcAft>
                <a:spcPts val="0"/>
              </a:spcAft>
            </a:pPr>
            <a:r>
              <a:rPr lang="en-US" sz="2800" dirty="0">
                <a:solidFill>
                  <a:srgbClr val="FFFFFF"/>
                </a:solidFill>
                <a:effectLst/>
                <a:latin typeface="Cambria"/>
                <a:ea typeface="Times New Roman"/>
                <a:cs typeface="Times New Roman"/>
              </a:rPr>
              <a:t>     </a:t>
            </a:r>
            <a:r>
              <a:rPr lang="en-US" sz="2800" dirty="0" smtClean="0">
                <a:solidFill>
                  <a:srgbClr val="FFFFFF"/>
                </a:solidFill>
                <a:effectLst/>
                <a:latin typeface="Cambria"/>
                <a:ea typeface="Times New Roman"/>
                <a:cs typeface="Times New Roman"/>
              </a:rPr>
              <a:t>Session 9 – Planning and Managing a Live Alcohol Workshop</a:t>
            </a:r>
            <a:endParaRPr lang="en-US" sz="1100" dirty="0">
              <a:effectLst/>
              <a:latin typeface="Calibri"/>
              <a:ea typeface="Times New Roman"/>
              <a:cs typeface="Times New Roman"/>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55" y="5532120"/>
            <a:ext cx="1095124" cy="731520"/>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1648" y="5486400"/>
            <a:ext cx="85544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7450" t="33879" r="17684" b="39129"/>
          <a:stretch/>
        </p:blipFill>
        <p:spPr>
          <a:xfrm>
            <a:off x="38100" y="5531215"/>
            <a:ext cx="2181885" cy="733330"/>
          </a:xfrm>
          <a:prstGeom prst="rect">
            <a:avLst/>
          </a:prstGeom>
        </p:spPr>
      </p:pic>
      <p:sp>
        <p:nvSpPr>
          <p:cNvPr id="13" name="Rectangle 12"/>
          <p:cNvSpPr>
            <a:spLocks noChangeArrowheads="1"/>
          </p:cNvSpPr>
          <p:nvPr/>
        </p:nvSpPr>
        <p:spPr bwMode="auto">
          <a:xfrm>
            <a:off x="6044565" y="5486400"/>
            <a:ext cx="3099435" cy="7772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alpha val="80000"/>
                  </a:srgbClr>
                </a:solidFill>
              </a14:hiddenFill>
            </a:ext>
            <a:ext uri="{91240B29-F687-4F45-9708-019B960494DF}">
              <a14:hiddenLine xmlns:a14="http://schemas.microsoft.com/office/drawing/2010/main" w="12700">
                <a:solidFill>
                  <a:srgbClr val="FFFFFF"/>
                </a:solidFill>
                <a:miter lim="800000"/>
                <a:headEnd/>
                <a:tailEnd/>
              </a14:hiddenLine>
            </a:ext>
          </a:extLst>
        </p:spPr>
        <p:txBody>
          <a:bodyPr rot="0" vert="horz" wrap="square" lIns="365760" tIns="182880" rIns="182880" bIns="182880" anchor="b" anchorCtr="0" upright="1">
            <a:noAutofit/>
          </a:bodyPr>
          <a:lstStyle/>
          <a:p>
            <a:pPr marL="0" marR="0" algn="ctr">
              <a:spcBef>
                <a:spcPts val="0"/>
              </a:spcBef>
              <a:spcAft>
                <a:spcPts val="0"/>
              </a:spcAft>
            </a:pPr>
            <a:r>
              <a:rPr lang="en-US" sz="2600" b="1" dirty="0" smtClean="0">
                <a:ln w="3175" cap="rnd" cmpd="sng" algn="ctr">
                  <a:solidFill>
                    <a:srgbClr val="0D1F35"/>
                  </a:solidFill>
                  <a:prstDash val="solid"/>
                  <a:bevel/>
                </a:ln>
                <a:solidFill>
                  <a:srgbClr val="FFFFFF"/>
                </a:solidFill>
                <a:effectLst/>
                <a:latin typeface="Cambria"/>
                <a:ea typeface="Times New Roman"/>
                <a:cs typeface="Times New Roman"/>
              </a:rPr>
              <a:t>February, 2017</a:t>
            </a:r>
            <a:endParaRPr lang="en-US" sz="3600" b="1" dirty="0" smtClean="0">
              <a:ln w="3175" cap="rnd" cmpd="sng" algn="ctr">
                <a:solidFill>
                  <a:srgbClr val="0D1F35"/>
                </a:solidFill>
                <a:prstDash val="solid"/>
                <a:bevel/>
              </a:ln>
              <a:solidFill>
                <a:srgbClr val="FFFFFF"/>
              </a:solidFill>
              <a:effectLst/>
              <a:latin typeface="Cambria"/>
              <a:ea typeface="Times New Roman"/>
              <a:cs typeface="Times New Roman"/>
            </a:endParaRPr>
          </a:p>
        </p:txBody>
      </p:sp>
    </p:spTree>
    <p:extLst>
      <p:ext uri="{BB962C8B-B14F-4D97-AF65-F5344CB8AC3E}">
        <p14:creationId xmlns:p14="http://schemas.microsoft.com/office/powerpoint/2010/main" val="148861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Questions and/or Concerns</a:t>
            </a:r>
            <a:endParaRPr lang="en-US" b="1" dirty="0"/>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6291" t="4211" r="9812" b="1053"/>
          <a:stretch/>
        </p:blipFill>
        <p:spPr>
          <a:xfrm>
            <a:off x="1295400" y="1310640"/>
            <a:ext cx="6629400" cy="4972050"/>
          </a:xfrm>
          <a:prstGeom prst="rect">
            <a:avLst/>
          </a:prstGeom>
        </p:spPr>
      </p:pic>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7" name="Slide Number Placeholder 6"/>
          <p:cNvSpPr>
            <a:spLocks noGrp="1"/>
          </p:cNvSpPr>
          <p:nvPr>
            <p:ph type="sldNum" sz="quarter" idx="12"/>
          </p:nvPr>
        </p:nvSpPr>
        <p:spPr/>
        <p:txBody>
          <a:bodyPr/>
          <a:lstStyle/>
          <a:p>
            <a:r>
              <a:rPr lang="en-US" smtClean="0"/>
              <a:t>10-</a:t>
            </a:r>
            <a:fld id="{C6F3177E-27ED-4792-9A52-D1409DFD05E3}" type="slidenum">
              <a:rPr lang="en-US" smtClean="0"/>
              <a:pPr/>
              <a:t>10</a:t>
            </a:fld>
            <a:endParaRPr lang="en-US" dirty="0"/>
          </a:p>
        </p:txBody>
      </p:sp>
    </p:spTree>
    <p:extLst>
      <p:ext uri="{BB962C8B-B14F-4D97-AF65-F5344CB8AC3E}">
        <p14:creationId xmlns:p14="http://schemas.microsoft.com/office/powerpoint/2010/main" val="342919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MZV7RO0R\checkl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69" y="3733800"/>
            <a:ext cx="2878731" cy="2565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Content Segments</a:t>
            </a:r>
            <a:endParaRPr lang="en-US" b="1"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US" dirty="0" smtClean="0"/>
              <a:t>Advanced Planning Tasks</a:t>
            </a:r>
          </a:p>
          <a:p>
            <a:pPr marL="514350" indent="-514350">
              <a:buFont typeface="+mj-lt"/>
              <a:buAutoNum type="alphaUcPeriod"/>
            </a:pPr>
            <a:r>
              <a:rPr lang="en-US" dirty="0" smtClean="0"/>
              <a:t>Getting Volunteers Ready</a:t>
            </a:r>
          </a:p>
          <a:p>
            <a:pPr marL="514350" indent="-514350">
              <a:buFont typeface="+mj-lt"/>
              <a:buAutoNum type="alphaUcPeriod"/>
            </a:pPr>
            <a:r>
              <a:rPr lang="en-US" dirty="0" smtClean="0"/>
              <a:t>Controlling the Workshop</a:t>
            </a:r>
          </a:p>
          <a:p>
            <a:pPr marL="514350" indent="-514350">
              <a:buFont typeface="+mj-lt"/>
              <a:buAutoNum type="alphaUcPeriod"/>
            </a:pPr>
            <a:r>
              <a:rPr lang="en-US" dirty="0" smtClean="0"/>
              <a:t>Questions and/or Concerns</a:t>
            </a:r>
            <a:endParaRPr lang="en-US" dirty="0"/>
          </a:p>
        </p:txBody>
      </p:sp>
      <p:sp>
        <p:nvSpPr>
          <p:cNvPr id="5" name="Footer Placeholder 4"/>
          <p:cNvSpPr>
            <a:spLocks noGrp="1"/>
          </p:cNvSpPr>
          <p:nvPr>
            <p:ph type="ftr" sz="quarter" idx="11"/>
          </p:nvPr>
        </p:nvSpPr>
        <p:spPr/>
        <p:txBody>
          <a:bodyPr/>
          <a:lstStyle/>
          <a:p>
            <a:r>
              <a:rPr lang="en-US" smtClean="0"/>
              <a:t>Session 10 – Planning and Managing a Live Alcohol Workshop</a:t>
            </a:r>
            <a:endParaRPr lang="en-US" dirty="0"/>
          </a:p>
        </p:txBody>
      </p:sp>
      <p:sp>
        <p:nvSpPr>
          <p:cNvPr id="7" name="Slide Number Placeholder 6"/>
          <p:cNvSpPr>
            <a:spLocks noGrp="1"/>
          </p:cNvSpPr>
          <p:nvPr>
            <p:ph type="sldNum" sz="quarter" idx="12"/>
          </p:nvPr>
        </p:nvSpPr>
        <p:spPr/>
        <p:txBody>
          <a:bodyPr/>
          <a:lstStyle/>
          <a:p>
            <a:r>
              <a:rPr lang="en-US" smtClean="0"/>
              <a:t>10-</a:t>
            </a:r>
            <a:fld id="{C6F3177E-27ED-4792-9A52-D1409DFD05E3}" type="slidenum">
              <a:rPr lang="en-US" smtClean="0"/>
              <a:pPr/>
              <a:t>2</a:t>
            </a:fld>
            <a:endParaRPr lang="en-US" dirty="0"/>
          </a:p>
        </p:txBody>
      </p:sp>
    </p:spTree>
    <p:extLst>
      <p:ext uri="{BB962C8B-B14F-4D97-AF65-F5344CB8AC3E}">
        <p14:creationId xmlns:p14="http://schemas.microsoft.com/office/powerpoint/2010/main" val="1308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m.Mccaskill\AppData\Local\Microsoft\Windows\Temporary Internet Files\Content.IE5\VKJI5LPX\Chalkboar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10363200" cy="6781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200" y="1600200"/>
            <a:ext cx="7467600" cy="3416320"/>
          </a:xfrm>
          <a:prstGeom prst="rect">
            <a:avLst/>
          </a:prstGeom>
          <a:noFill/>
        </p:spPr>
        <p:txBody>
          <a:bodyPr wrap="square" rtlCol="0">
            <a:spAutoFit/>
          </a:bodyPr>
          <a:lstStyle/>
          <a:p>
            <a:pPr algn="ctr"/>
            <a:r>
              <a:rPr lang="en-US" sz="3600" dirty="0" smtClean="0">
                <a:solidFill>
                  <a:schemeClr val="bg1"/>
                </a:solidFill>
              </a:rPr>
              <a:t>DWI Detection and SFST</a:t>
            </a:r>
          </a:p>
          <a:p>
            <a:pPr algn="ctr"/>
            <a:r>
              <a:rPr lang="en-US" sz="3600" dirty="0" smtClean="0">
                <a:solidFill>
                  <a:schemeClr val="bg1"/>
                </a:solidFill>
              </a:rPr>
              <a:t>Instructor Development Course</a:t>
            </a:r>
          </a:p>
          <a:p>
            <a:pPr algn="ctr"/>
            <a:endParaRPr lang="en-US" sz="3600" dirty="0">
              <a:solidFill>
                <a:schemeClr val="bg1"/>
              </a:solidFill>
            </a:endParaRPr>
          </a:p>
          <a:p>
            <a:pPr algn="ctr"/>
            <a:r>
              <a:rPr lang="en-US" sz="3600" dirty="0" smtClean="0">
                <a:solidFill>
                  <a:schemeClr val="bg1"/>
                </a:solidFill>
              </a:rPr>
              <a:t>Session </a:t>
            </a:r>
            <a:r>
              <a:rPr lang="en-US" sz="3600" dirty="0" smtClean="0">
                <a:solidFill>
                  <a:schemeClr val="bg1"/>
                </a:solidFill>
              </a:rPr>
              <a:t>9:</a:t>
            </a:r>
            <a:endParaRPr lang="en-US" sz="3600" dirty="0" smtClean="0">
              <a:solidFill>
                <a:schemeClr val="bg1"/>
              </a:solidFill>
            </a:endParaRPr>
          </a:p>
          <a:p>
            <a:pPr algn="ctr"/>
            <a:r>
              <a:rPr lang="en-US" sz="3600" dirty="0" smtClean="0">
                <a:solidFill>
                  <a:schemeClr val="bg1"/>
                </a:solidFill>
              </a:rPr>
              <a:t>Planning and Managing a </a:t>
            </a:r>
          </a:p>
          <a:p>
            <a:pPr algn="ctr"/>
            <a:r>
              <a:rPr lang="en-US" sz="3600" dirty="0" smtClean="0">
                <a:solidFill>
                  <a:schemeClr val="bg1"/>
                </a:solidFill>
              </a:rPr>
              <a:t>Live Alcohol Workshop</a:t>
            </a:r>
            <a:endParaRPr lang="en-US" sz="3600" dirty="0">
              <a:solidFill>
                <a:schemeClr val="bg1"/>
              </a:solidFill>
            </a:endParaRPr>
          </a:p>
        </p:txBody>
      </p:sp>
      <p:sp>
        <p:nvSpPr>
          <p:cNvPr id="3" name="Footer Placeholder 2"/>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3</a:t>
            </a:fld>
            <a:endParaRPr lang="en-US" dirty="0"/>
          </a:p>
        </p:txBody>
      </p:sp>
    </p:spTree>
    <p:extLst>
      <p:ext uri="{BB962C8B-B14F-4D97-AF65-F5344CB8AC3E}">
        <p14:creationId xmlns:p14="http://schemas.microsoft.com/office/powerpoint/2010/main" val="2293263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haida.morales.ctr\Documents\Projects\SFST TTT\Images\shutterstock_217905673.jpg"/>
          <p:cNvPicPr>
            <a:picLocks noChangeAspect="1" noChangeArrowheads="1"/>
          </p:cNvPicPr>
          <p:nvPr/>
        </p:nvPicPr>
        <p:blipFill>
          <a:blip r:embed="rId3" cstate="print">
            <a:clrChange>
              <a:clrFrom>
                <a:srgbClr val="EDAB95"/>
              </a:clrFrom>
              <a:clrTo>
                <a:srgbClr val="EDAB95">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0800" y="339852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Session Objectives</a:t>
            </a:r>
            <a:endParaRPr lang="en-US" b="1" dirty="0"/>
          </a:p>
        </p:txBody>
      </p:sp>
      <p:sp>
        <p:nvSpPr>
          <p:cNvPr id="3" name="Content Placeholder 2"/>
          <p:cNvSpPr>
            <a:spLocks noGrp="1"/>
          </p:cNvSpPr>
          <p:nvPr>
            <p:ph idx="1"/>
          </p:nvPr>
        </p:nvSpPr>
        <p:spPr>
          <a:xfrm>
            <a:off x="457200" y="1752917"/>
            <a:ext cx="8229600" cy="4525963"/>
          </a:xfrm>
        </p:spPr>
        <p:txBody>
          <a:bodyPr>
            <a:normAutofit/>
          </a:bodyPr>
          <a:lstStyle/>
          <a:p>
            <a:pPr marL="346075" lvl="0" indent="-346075"/>
            <a:r>
              <a:rPr lang="en-US" dirty="0" smtClean="0"/>
              <a:t>Plan alcohol </a:t>
            </a:r>
            <a:r>
              <a:rPr lang="en-US" dirty="0"/>
              <a:t>workshop</a:t>
            </a:r>
          </a:p>
          <a:p>
            <a:pPr marL="346075" lvl="0" indent="-346075"/>
            <a:r>
              <a:rPr lang="en-US" smtClean="0"/>
              <a:t>Describe advanced </a:t>
            </a:r>
            <a:r>
              <a:rPr lang="en-US" dirty="0"/>
              <a:t>planning </a:t>
            </a:r>
            <a:r>
              <a:rPr lang="en-US" dirty="0" smtClean="0"/>
              <a:t>tasks</a:t>
            </a:r>
            <a:endParaRPr lang="en-US" dirty="0"/>
          </a:p>
          <a:p>
            <a:pPr marL="346075" lvl="0" indent="-346075"/>
            <a:r>
              <a:rPr lang="en-US" dirty="0" smtClean="0"/>
              <a:t>Prepare volunteer </a:t>
            </a:r>
            <a:r>
              <a:rPr lang="en-US" dirty="0"/>
              <a:t>drinking subjects</a:t>
            </a:r>
          </a:p>
          <a:p>
            <a:pPr marL="346075" lvl="0" indent="-346075"/>
            <a:r>
              <a:rPr lang="en-US" dirty="0" smtClean="0"/>
              <a:t>Secure support </a:t>
            </a:r>
            <a:r>
              <a:rPr lang="en-US" dirty="0"/>
              <a:t>personnel and </a:t>
            </a:r>
            <a:r>
              <a:rPr lang="en-US" dirty="0" smtClean="0"/>
              <a:t>supplies</a:t>
            </a:r>
            <a:endParaRPr lang="en-US" dirty="0"/>
          </a:p>
          <a:p>
            <a:pPr marL="346075" lvl="0" indent="-346075"/>
            <a:r>
              <a:rPr lang="en-US" dirty="0" smtClean="0"/>
              <a:t>Control workshop </a:t>
            </a:r>
            <a:r>
              <a:rPr lang="en-US" dirty="0"/>
              <a:t>and </a:t>
            </a:r>
            <a:r>
              <a:rPr lang="en-US" dirty="0" smtClean="0"/>
              <a:t>drinking </a:t>
            </a:r>
            <a:r>
              <a:rPr lang="en-US" dirty="0"/>
              <a:t>subjects</a:t>
            </a:r>
          </a:p>
        </p:txBody>
      </p:sp>
      <p:sp>
        <p:nvSpPr>
          <p:cNvPr id="5" name="Footer Placeholder 4"/>
          <p:cNvSpPr>
            <a:spLocks noGrp="1"/>
          </p:cNvSpPr>
          <p:nvPr>
            <p:ph type="ftr" sz="quarter" idx="11"/>
          </p:nvPr>
        </p:nvSpPr>
        <p:spPr/>
        <p:txBody>
          <a:bodyPr/>
          <a:lstStyle/>
          <a:p>
            <a:r>
              <a:rPr lang="en-US" smtClean="0"/>
              <a:t>Session 10 – Planning and Managing a Live Alcohol Workshop</a:t>
            </a:r>
            <a:endParaRPr lang="en-US" dirty="0"/>
          </a:p>
        </p:txBody>
      </p:sp>
      <p:sp>
        <p:nvSpPr>
          <p:cNvPr id="8" name="Slide Number Placeholder 7"/>
          <p:cNvSpPr>
            <a:spLocks noGrp="1"/>
          </p:cNvSpPr>
          <p:nvPr>
            <p:ph type="sldNum" sz="quarter" idx="12"/>
          </p:nvPr>
        </p:nvSpPr>
        <p:spPr>
          <a:xfrm>
            <a:off x="6431280" y="6324600"/>
            <a:ext cx="2133600" cy="365125"/>
          </a:xfrm>
        </p:spPr>
        <p:txBody>
          <a:bodyPr/>
          <a:lstStyle/>
          <a:p>
            <a:r>
              <a:rPr lang="en-US" smtClean="0"/>
              <a:t>10-</a:t>
            </a:r>
            <a:fld id="{C6F3177E-27ED-4792-9A52-D1409DFD05E3}" type="slidenum">
              <a:rPr lang="en-US" smtClean="0"/>
              <a:pPr/>
              <a:t>4</a:t>
            </a:fld>
            <a:endParaRPr lang="en-US" dirty="0"/>
          </a:p>
        </p:txBody>
      </p:sp>
    </p:spTree>
    <p:extLst>
      <p:ext uri="{BB962C8B-B14F-4D97-AF65-F5344CB8AC3E}">
        <p14:creationId xmlns:p14="http://schemas.microsoft.com/office/powerpoint/2010/main" val="361491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Advanced Planning Tasks</a:t>
            </a:r>
            <a:endParaRPr lang="en-US" b="1" dirty="0"/>
          </a:p>
        </p:txBody>
      </p:sp>
      <p:sp>
        <p:nvSpPr>
          <p:cNvPr id="3" name="Content Placeholder 2"/>
          <p:cNvSpPr>
            <a:spLocks noGrp="1"/>
          </p:cNvSpPr>
          <p:nvPr>
            <p:ph idx="1"/>
          </p:nvPr>
        </p:nvSpPr>
        <p:spPr/>
        <p:txBody>
          <a:bodyPr/>
          <a:lstStyle/>
          <a:p>
            <a:r>
              <a:rPr lang="en-US" dirty="0" smtClean="0"/>
              <a:t>Appoint planner</a:t>
            </a:r>
          </a:p>
          <a:p>
            <a:r>
              <a:rPr lang="en-US" dirty="0" smtClean="0"/>
              <a:t>Select drinkers</a:t>
            </a:r>
          </a:p>
          <a:p>
            <a:r>
              <a:rPr lang="en-US" dirty="0" smtClean="0"/>
              <a:t>Prepare drinkers</a:t>
            </a:r>
            <a:endParaRPr lang="en-US" dirty="0"/>
          </a:p>
        </p:txBody>
      </p:sp>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5</a:t>
            </a:fld>
            <a:endParaRPr lang="en-US" dirty="0"/>
          </a:p>
        </p:txBody>
      </p:sp>
      <p:pic>
        <p:nvPicPr>
          <p:cNvPr id="1026" name="Picture 2" descr="C:\Users\Pam.Mccaskill\AppData\Local\Microsoft\Windows\Temporary Internet Files\Content.IE5\MZV7RO0R\calenda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514600"/>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0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Advanced Planning Tasks (continued)</a:t>
            </a:r>
            <a:endParaRPr lang="en-US" b="1" dirty="0"/>
          </a:p>
        </p:txBody>
      </p:sp>
      <p:sp>
        <p:nvSpPr>
          <p:cNvPr id="3" name="Content Placeholder 2"/>
          <p:cNvSpPr>
            <a:spLocks noGrp="1"/>
          </p:cNvSpPr>
          <p:nvPr>
            <p:ph idx="1"/>
          </p:nvPr>
        </p:nvSpPr>
        <p:spPr/>
        <p:txBody>
          <a:bodyPr/>
          <a:lstStyle/>
          <a:p>
            <a:r>
              <a:rPr lang="en-US" dirty="0" smtClean="0"/>
              <a:t>Secure supplies</a:t>
            </a:r>
          </a:p>
          <a:p>
            <a:r>
              <a:rPr lang="en-US" dirty="0" smtClean="0"/>
              <a:t>Assign monitors</a:t>
            </a:r>
          </a:p>
          <a:p>
            <a:r>
              <a:rPr lang="en-US" dirty="0" smtClean="0"/>
              <a:t>Assign bartenders</a:t>
            </a:r>
            <a:endParaRPr lang="en-US" dirty="0"/>
          </a:p>
        </p:txBody>
      </p:sp>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6</a:t>
            </a:fld>
            <a:endParaRPr lang="en-US" dirty="0"/>
          </a:p>
        </p:txBody>
      </p:sp>
      <p:pic>
        <p:nvPicPr>
          <p:cNvPr id="1026" name="Picture 2" descr="C:\Users\pam.mccaskill\AppData\Local\Microsoft\Windows\Temporary Internet Files\Content.IE5\9ZUC25K6\david-rio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048000"/>
            <a:ext cx="46863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9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Advanced Planning Tasks (continued)</a:t>
            </a:r>
            <a:endParaRPr lang="en-US" b="1" dirty="0"/>
          </a:p>
        </p:txBody>
      </p:sp>
      <p:sp>
        <p:nvSpPr>
          <p:cNvPr id="3" name="Content Placeholder 2"/>
          <p:cNvSpPr>
            <a:spLocks noGrp="1"/>
          </p:cNvSpPr>
          <p:nvPr>
            <p:ph idx="1"/>
          </p:nvPr>
        </p:nvSpPr>
        <p:spPr/>
        <p:txBody>
          <a:bodyPr/>
          <a:lstStyle/>
          <a:p>
            <a:r>
              <a:rPr lang="en-US" dirty="0" smtClean="0"/>
              <a:t>Arrange facilities</a:t>
            </a:r>
          </a:p>
          <a:p>
            <a:r>
              <a:rPr lang="en-US" dirty="0" smtClean="0"/>
              <a:t>Arrange transportation</a:t>
            </a:r>
          </a:p>
          <a:p>
            <a:r>
              <a:rPr lang="en-US" dirty="0" smtClean="0"/>
              <a:t>Breath testing</a:t>
            </a:r>
            <a:endParaRPr lang="en-US" dirty="0"/>
          </a:p>
        </p:txBody>
      </p:sp>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7</a:t>
            </a:fld>
            <a:endParaRPr lang="en-US" dirty="0"/>
          </a:p>
        </p:txBody>
      </p:sp>
      <p:pic>
        <p:nvPicPr>
          <p:cNvPr id="2050" name="Picture 2" descr="C:\Users\pam.mccaskill\AppData\Local\Microsoft\Windows\Temporary Internet Files\Content.IE5\SKDNLC3M\img_tax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19400"/>
            <a:ext cx="47625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33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Getting the Volunteers Ready</a:t>
            </a:r>
            <a:endParaRPr lang="en-US" b="1" dirty="0"/>
          </a:p>
        </p:txBody>
      </p:sp>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8</a:t>
            </a:fld>
            <a:endParaRPr lang="en-US" dirty="0"/>
          </a:p>
        </p:txBody>
      </p:sp>
      <p:pic>
        <p:nvPicPr>
          <p:cNvPr id="6" name="Picture 2" descr="C:\Users\shaida.morales.ctr\Documents\Projects\SFST TTT\Images\shutterstock_8070471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168" t="13706" r="9892" b="4008"/>
          <a:stretch/>
        </p:blipFill>
        <p:spPr bwMode="auto">
          <a:xfrm>
            <a:off x="1493658" y="1600200"/>
            <a:ext cx="615668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4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Controlling the Workshop</a:t>
            </a:r>
            <a:endParaRPr lang="en-US" b="1" dirty="0"/>
          </a:p>
        </p:txBody>
      </p:sp>
      <p:sp>
        <p:nvSpPr>
          <p:cNvPr id="4" name="Footer Placeholder 3"/>
          <p:cNvSpPr>
            <a:spLocks noGrp="1"/>
          </p:cNvSpPr>
          <p:nvPr>
            <p:ph type="ftr" sz="quarter" idx="11"/>
          </p:nvPr>
        </p:nvSpPr>
        <p:spPr/>
        <p:txBody>
          <a:bodyPr/>
          <a:lstStyle/>
          <a:p>
            <a:r>
              <a:rPr lang="en-US" smtClean="0"/>
              <a:t>Session 10 – Planning and Managing a Live Alcohol Workshop</a:t>
            </a:r>
            <a:endParaRPr lang="en-US" dirty="0"/>
          </a:p>
        </p:txBody>
      </p:sp>
      <p:sp>
        <p:nvSpPr>
          <p:cNvPr id="5" name="Slide Number Placeholder 4"/>
          <p:cNvSpPr>
            <a:spLocks noGrp="1"/>
          </p:cNvSpPr>
          <p:nvPr>
            <p:ph type="sldNum" sz="quarter" idx="12"/>
          </p:nvPr>
        </p:nvSpPr>
        <p:spPr/>
        <p:txBody>
          <a:bodyPr/>
          <a:lstStyle/>
          <a:p>
            <a:r>
              <a:rPr lang="en-US" smtClean="0"/>
              <a:t>10-</a:t>
            </a:r>
            <a:fld id="{C6F3177E-27ED-4792-9A52-D1409DFD05E3}" type="slidenum">
              <a:rPr lang="en-US" smtClean="0"/>
              <a:pPr/>
              <a:t>9</a:t>
            </a:fld>
            <a:endParaRPr lang="en-US" dirty="0"/>
          </a:p>
        </p:txBody>
      </p:sp>
      <p:pic>
        <p:nvPicPr>
          <p:cNvPr id="6" name="Picture 2" descr="X:\Courses 2015\Course Revision\Classroom\SFST TTT\Graphics\100_106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2281"/>
          <a:stretch/>
        </p:blipFill>
        <p:spPr bwMode="auto">
          <a:xfrm>
            <a:off x="1623516" y="1600200"/>
            <a:ext cx="589696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3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07B9F4C06FAA4BB9B99FAFC9C3632D" ma:contentTypeVersion="15" ma:contentTypeDescription="Create a new document." ma:contentTypeScope="" ma:versionID="35f7f719f5834d2bcbc5280fb43671bd">
  <xsd:schema xmlns:xsd="http://www.w3.org/2001/XMLSchema" xmlns:xs="http://www.w3.org/2001/XMLSchema" xmlns:p="http://schemas.microsoft.com/office/2006/metadata/properties" xmlns:ns2="515a0a8d-ae74-497c-a072-d5ebd52489d6" xmlns:ns3="84ae377a-bf1b-4e46-ae2d-b80ff488d84b" targetNamespace="http://schemas.microsoft.com/office/2006/metadata/properties" ma:root="true" ma:fieldsID="6de178d35e3a0fdac6f5bf143931a47d" ns2:_="" ns3:_="">
    <xsd:import namespace="515a0a8d-ae74-497c-a072-d5ebd52489d6"/>
    <xsd:import namespace="84ae377a-bf1b-4e46-ae2d-b80ff488d8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a0a8d-ae74-497c-a072-d5ebd524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ae377a-bf1b-4e46-ae2d-b80ff488d8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6253609-23e8-4b65-b638-3a0a666a847f}" ma:internalName="TaxCatchAll" ma:showField="CatchAllData" ma:web="84ae377a-bf1b-4e46-ae2d-b80ff488d8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4ae377a-bf1b-4e46-ae2d-b80ff488d84b" xsi:nil="true"/>
    <lcf76f155ced4ddcb4097134ff3c332f xmlns="515a0a8d-ae74-497c-a072-d5ebd52489d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E36654-AFA6-47BC-AC91-1B2F350E7B9C}"/>
</file>

<file path=customXml/itemProps2.xml><?xml version="1.0" encoding="utf-8"?>
<ds:datastoreItem xmlns:ds="http://schemas.openxmlformats.org/officeDocument/2006/customXml" ds:itemID="{B2AE490F-DB3B-40C7-AF79-CC2EABAF6436}"/>
</file>

<file path=customXml/itemProps3.xml><?xml version="1.0" encoding="utf-8"?>
<ds:datastoreItem xmlns:ds="http://schemas.openxmlformats.org/officeDocument/2006/customXml" ds:itemID="{A75AD5C4-9223-4098-8E37-C2168804C5A4}"/>
</file>

<file path=docProps/app.xml><?xml version="1.0" encoding="utf-8"?>
<Properties xmlns="http://schemas.openxmlformats.org/officeDocument/2006/extended-properties" xmlns:vt="http://schemas.openxmlformats.org/officeDocument/2006/docPropsVTypes">
  <TotalTime>1548</TotalTime>
  <Words>1501</Words>
  <Application>Microsoft Office PowerPoint</Application>
  <PresentationFormat>On-screen Show (4:3)</PresentationFormat>
  <Paragraphs>290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Content Segments</vt:lpstr>
      <vt:lpstr>PowerPoint Presentation</vt:lpstr>
      <vt:lpstr>Session Objectives</vt:lpstr>
      <vt:lpstr>Advanced Planning Tasks</vt:lpstr>
      <vt:lpstr>Advanced Planning Tasks (continued)</vt:lpstr>
      <vt:lpstr>Advanced Planning Tasks (continued)</vt:lpstr>
      <vt:lpstr>Getting the Volunteers Ready</vt:lpstr>
      <vt:lpstr>Controlling the Workshop</vt:lpstr>
      <vt:lpstr>Questions and/or Concerns</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USDOT_User</cp:lastModifiedBy>
  <cp:revision>128</cp:revision>
  <cp:lastPrinted>2017-01-26T19:11:58Z</cp:lastPrinted>
  <dcterms:created xsi:type="dcterms:W3CDTF">2016-06-21T13:40:11Z</dcterms:created>
  <dcterms:modified xsi:type="dcterms:W3CDTF">2017-01-26T19:12:06Z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0x010100E207B9F4C06FAA4BB9B99FAFC9C3632D</vt:lpwstr>
  </property>
</Properties>
</file>